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handoutMasterIdLst>
    <p:handoutMasterId r:id="rId50"/>
  </p:handoutMasterIdLst>
  <p:sldIdLst>
    <p:sldId id="260" r:id="rId3"/>
    <p:sldId id="452" r:id="rId4"/>
    <p:sldId id="288" r:id="rId5"/>
    <p:sldId id="289" r:id="rId6"/>
    <p:sldId id="322" r:id="rId7"/>
    <p:sldId id="323" r:id="rId9"/>
    <p:sldId id="324" r:id="rId10"/>
    <p:sldId id="333" r:id="rId11"/>
    <p:sldId id="327" r:id="rId12"/>
    <p:sldId id="328" r:id="rId13"/>
    <p:sldId id="290" r:id="rId14"/>
    <p:sldId id="316" r:id="rId15"/>
    <p:sldId id="317" r:id="rId16"/>
    <p:sldId id="291" r:id="rId17"/>
    <p:sldId id="292" r:id="rId18"/>
    <p:sldId id="318" r:id="rId19"/>
    <p:sldId id="320" r:id="rId20"/>
    <p:sldId id="319" r:id="rId21"/>
    <p:sldId id="293" r:id="rId22"/>
    <p:sldId id="294" r:id="rId23"/>
    <p:sldId id="295" r:id="rId24"/>
    <p:sldId id="296" r:id="rId25"/>
    <p:sldId id="298" r:id="rId26"/>
    <p:sldId id="346" r:id="rId27"/>
    <p:sldId id="347" r:id="rId28"/>
    <p:sldId id="348" r:id="rId29"/>
    <p:sldId id="349" r:id="rId30"/>
    <p:sldId id="350" r:id="rId31"/>
    <p:sldId id="351" r:id="rId32"/>
    <p:sldId id="352" r:id="rId33"/>
    <p:sldId id="353" r:id="rId34"/>
    <p:sldId id="354" r:id="rId35"/>
    <p:sldId id="355" r:id="rId36"/>
    <p:sldId id="356" r:id="rId37"/>
    <p:sldId id="359" r:id="rId38"/>
    <p:sldId id="369" r:id="rId39"/>
    <p:sldId id="370" r:id="rId40"/>
    <p:sldId id="374" r:id="rId41"/>
    <p:sldId id="391" r:id="rId42"/>
    <p:sldId id="393" r:id="rId43"/>
    <p:sldId id="392" r:id="rId44"/>
    <p:sldId id="395" r:id="rId45"/>
    <p:sldId id="397" r:id="rId46"/>
    <p:sldId id="399" r:id="rId47"/>
    <p:sldId id="358" r:id="rId48"/>
    <p:sldId id="259"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26F7"/>
    <a:srgbClr val="FF8800"/>
    <a:srgbClr val="FF9900"/>
    <a:srgbClr val="F39700"/>
    <a:srgbClr val="F39800"/>
    <a:srgbClr val="B60005"/>
    <a:srgbClr val="E60012"/>
    <a:srgbClr val="00FB92"/>
    <a:srgbClr val="EA5514"/>
    <a:srgbClr val="F8B6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75"/>
    <p:restoredTop sz="94698"/>
  </p:normalViewPr>
  <p:slideViewPr>
    <p:cSldViewPr snapToGrid="0" snapToObjects="1">
      <p:cViewPr varScale="1">
        <p:scale>
          <a:sx n="99" d="100"/>
          <a:sy n="99" d="100"/>
        </p:scale>
        <p:origin x="176" y="584"/>
      </p:cViewPr>
      <p:guideLst/>
    </p:cSldViewPr>
  </p:slideViewPr>
  <p:notesTextViewPr>
    <p:cViewPr>
      <p:scale>
        <a:sx n="1" d="1"/>
        <a:sy n="1" d="1"/>
      </p:scale>
      <p:origin x="0" y="0"/>
    </p:cViewPr>
  </p:notesTextViewPr>
  <p:notesViewPr>
    <p:cSldViewPr snapToGrid="0" snapToObjects="1">
      <p:cViewPr varScale="1">
        <p:scale>
          <a:sx n="109" d="100"/>
          <a:sy n="109" d="100"/>
        </p:scale>
        <p:origin x="4152" y="20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9BDFA2-F881-3747-901D-54097C1FCB03}"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E4C3C7-1A7A-0C43-B1E1-901DDA5D3B0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76874A-3061-D74B-99B1-CBD3A90F7EF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5C97A9-9823-1747-9F23-E8BB25D30F7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dirty="0">
                <a:solidFill>
                  <a:schemeClr val="tx2"/>
                </a:solidFill>
                <a:latin typeface="楷体_GB2312" pitchFamily="1" charset="-122"/>
                <a:ea typeface="楷体_GB2312" pitchFamily="1" charset="-122"/>
                <a:sym typeface="+mn-ea"/>
              </a:rPr>
              <a:t>气囊组件：驾驶员侧的气囊多采用尼龙布涂氯丁橡胶或有机硅制成。橡胶涂层起密封和保护作用，气囊背面有</a:t>
            </a:r>
            <a:r>
              <a:rPr lang="zh-CN" altLang="zh-CN" b="1" dirty="0">
                <a:solidFill>
                  <a:schemeClr val="tx2"/>
                </a:solidFill>
                <a:latin typeface="楷体_GB2312" pitchFamily="1" charset="-122"/>
                <a:ea typeface="楷体_GB2312" pitchFamily="1" charset="-122"/>
                <a:sym typeface="+mn-ea"/>
              </a:rPr>
              <a:t>2</a:t>
            </a:r>
            <a:r>
              <a:rPr lang="zh-CN" altLang="en-US" b="1" dirty="0">
                <a:solidFill>
                  <a:schemeClr val="tx2"/>
                </a:solidFill>
                <a:latin typeface="楷体_GB2312" pitchFamily="1" charset="-122"/>
                <a:ea typeface="楷体_GB2312" pitchFamily="1" charset="-122"/>
                <a:sym typeface="+mn-ea"/>
              </a:rPr>
              <a:t>个泄气孔。乘客侧气囊没有涂层，靠尼龙布本身的孔隙泄气。</a:t>
            </a:r>
            <a:endParaRPr lang="zh-CN" altLang="en-US" b="1" dirty="0">
              <a:solidFill>
                <a:schemeClr val="tx2"/>
              </a:solidFill>
              <a:latin typeface="楷体_GB2312" pitchFamily="1" charset="-122"/>
              <a:ea typeface="楷体_GB2312" pitchFamily="1" charset="-122"/>
              <a:sym typeface="+mn-ea"/>
            </a:endParaRPr>
          </a:p>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4274" name="Rectangle 2"/>
          <p:cNvSpPr>
            <a:spLocks noGrp="1" noRot="1" noTextEdit="1"/>
          </p:cNvSpPr>
          <p:nvPr>
            <p:ph type="sldImg"/>
          </p:nvPr>
        </p:nvSpPr>
        <p:spPr/>
      </p:sp>
      <p:sp>
        <p:nvSpPr>
          <p:cNvPr id="54275"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b="1" dirty="0">
                <a:solidFill>
                  <a:srgbClr val="040404"/>
                </a:solidFill>
                <a:ea typeface="Arial Unicode MS" pitchFamily="34" charset="-122"/>
              </a:rPr>
              <a:t>工作原理：</a:t>
            </a:r>
            <a:endParaRPr lang="zh-CN" altLang="en-US" b="1" dirty="0">
              <a:solidFill>
                <a:srgbClr val="040404"/>
              </a:solidFill>
              <a:ea typeface="Arial Unicode MS" pitchFamily="34" charset="-122"/>
            </a:endParaRPr>
          </a:p>
          <a:p>
            <a:pPr lvl="0" eaLnBrk="1" hangingPunct="1"/>
            <a:r>
              <a:rPr lang="zh-CN" altLang="en-US" dirty="0">
                <a:solidFill>
                  <a:srgbClr val="040404"/>
                </a:solidFill>
                <a:ea typeface="Arial Unicode MS" pitchFamily="34" charset="-122"/>
              </a:rPr>
              <a:t>正面安全气囊的碰撞传感器主要由一个外壳、一个电子处理装置以及一个微机械加速度传感器组成。</a:t>
            </a:r>
            <a:endParaRPr lang="zh-CN" altLang="en-US" dirty="0">
              <a:solidFill>
                <a:srgbClr val="040404"/>
              </a:solidFill>
              <a:ea typeface="Arial Unicode MS" pitchFamily="34" charset="-122"/>
            </a:endParaRPr>
          </a:p>
          <a:p>
            <a:pPr lvl="0" eaLnBrk="1" hangingPunct="1"/>
            <a:r>
              <a:rPr lang="zh-CN" altLang="en-US" dirty="0">
                <a:solidFill>
                  <a:srgbClr val="040404"/>
                </a:solidFill>
                <a:ea typeface="Arial Unicode MS" pitchFamily="34" charset="-122"/>
              </a:rPr>
              <a:t>简单来说，加速度传感器的结构与电容器相仿。</a:t>
            </a:r>
            <a:endParaRPr lang="zh-CN" altLang="en-US" dirty="0">
              <a:solidFill>
                <a:srgbClr val="040404"/>
              </a:solidFill>
              <a:ea typeface="Arial Unicode MS" pitchFamily="34" charset="-122"/>
            </a:endParaRPr>
          </a:p>
          <a:p>
            <a:pPr lvl="0" eaLnBrk="1" hangingPunct="1"/>
            <a:r>
              <a:rPr lang="zh-CN" altLang="en-US" dirty="0">
                <a:solidFill>
                  <a:srgbClr val="040404"/>
                </a:solidFill>
                <a:ea typeface="Arial Unicode MS" pitchFamily="34" charset="-122"/>
              </a:rPr>
              <a:t>有些电容板是固定的，而与其相对的电容板则是活动的。</a:t>
            </a:r>
            <a:endParaRPr lang="zh-CN" altLang="en-US" dirty="0">
              <a:solidFill>
                <a:srgbClr val="040404"/>
              </a:solidFill>
              <a:ea typeface="Arial Unicode MS" pitchFamily="34" charset="-122"/>
            </a:endParaRPr>
          </a:p>
          <a:p>
            <a:pPr lvl="0" eaLnBrk="1" hangingPunct="1"/>
            <a:r>
              <a:rPr lang="zh-CN" altLang="en-US" dirty="0">
                <a:solidFill>
                  <a:srgbClr val="040404"/>
                </a:solidFill>
                <a:ea typeface="Arial Unicode MS" pitchFamily="34" charset="-122"/>
              </a:rPr>
              <a:t>发生事故时，活动电容板沿探测方向移动。电容器的电容因此而发生变化。电子处理装置对该信息进行处理，并将其处理为数字信号，然后将这些数据传输给安全气囊控制单元。</a:t>
            </a:r>
            <a:endParaRPr lang="zh-CN" altLang="en-US" dirty="0">
              <a:solidFill>
                <a:srgbClr val="040404"/>
              </a:solidFill>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7346" name="Rectangle 2"/>
          <p:cNvSpPr>
            <a:spLocks noGrp="1" noRot="1" noTextEdit="1"/>
          </p:cNvSpPr>
          <p:nvPr>
            <p:ph type="sldImg"/>
          </p:nvPr>
        </p:nvSpPr>
        <p:spPr/>
      </p:sp>
      <p:sp>
        <p:nvSpPr>
          <p:cNvPr id="57347"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ea typeface="Arial Unicode MS" pitchFamily="34" charset="-122"/>
              </a:rPr>
              <a:t>侧面和头部安全气囊的碰撞传感器常使用基于压电原理工作的加速度传感器。</a:t>
            </a:r>
            <a:endParaRPr lang="zh-CN" altLang="en-US" dirty="0">
              <a:ea typeface="Arial Unicode MS" pitchFamily="34" charset="-122"/>
            </a:endParaRPr>
          </a:p>
          <a:p>
            <a:pPr lvl="0" eaLnBrk="1" hangingPunct="1"/>
            <a:r>
              <a:rPr lang="zh-CN" altLang="en-US" dirty="0">
                <a:latin typeface="Arial Unicode MS" pitchFamily="34" charset="-122"/>
                <a:ea typeface="Arial Unicode MS" pitchFamily="34" charset="-122"/>
              </a:rPr>
              <a:t>它们通常安装在驾驶员和副驾驶员座位前或者在 </a:t>
            </a:r>
            <a:r>
              <a:rPr lang="de-DE" altLang="en-US" dirty="0">
                <a:latin typeface="Arial Unicode MS" pitchFamily="34" charset="-122"/>
                <a:ea typeface="Arial Unicode MS" pitchFamily="34" charset="-122"/>
              </a:rPr>
              <a:t>B </a:t>
            </a:r>
            <a:r>
              <a:rPr lang="zh-CN" altLang="en-US" dirty="0">
                <a:latin typeface="Arial Unicode MS" pitchFamily="34" charset="-122"/>
                <a:ea typeface="Arial Unicode MS" pitchFamily="34" charset="-122"/>
              </a:rPr>
              <a:t>柱和 </a:t>
            </a:r>
            <a:r>
              <a:rPr lang="de-DE" altLang="en-US" dirty="0">
                <a:latin typeface="Arial Unicode MS" pitchFamily="34" charset="-122"/>
                <a:ea typeface="Arial Unicode MS" pitchFamily="34" charset="-122"/>
              </a:rPr>
              <a:t>C </a:t>
            </a:r>
            <a:r>
              <a:rPr lang="zh-CN" altLang="en-US" dirty="0">
                <a:latin typeface="Arial Unicode MS" pitchFamily="34" charset="-122"/>
                <a:ea typeface="Arial Unicode MS" pitchFamily="34" charset="-122"/>
              </a:rPr>
              <a:t>柱区。这里也会对安全位置进行机械编码。</a:t>
            </a:r>
            <a:endParaRPr lang="zh-CN" altLang="en-US" dirty="0">
              <a:latin typeface="Arial Unicode MS" pitchFamily="34" charset="-122"/>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9394" name="Rectangle 2"/>
          <p:cNvSpPr>
            <a:spLocks noGrp="1" noRot="1" noTextEdit="1"/>
          </p:cNvSpPr>
          <p:nvPr>
            <p:ph type="sldImg"/>
          </p:nvPr>
        </p:nvSpPr>
        <p:spPr/>
      </p:sp>
      <p:sp>
        <p:nvSpPr>
          <p:cNvPr id="59395"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latin typeface="Arial Unicode MS" pitchFamily="34" charset="-122"/>
                <a:ea typeface="Arial Unicode MS" pitchFamily="34" charset="-122"/>
              </a:rPr>
              <a:t>压力传感器安装在诸如 </a:t>
            </a:r>
            <a:r>
              <a:rPr lang="de-DE" altLang="en-US" dirty="0">
                <a:latin typeface="Arial Unicode MS" pitchFamily="34" charset="-122"/>
                <a:ea typeface="Arial Unicode MS" pitchFamily="34" charset="-122"/>
              </a:rPr>
              <a:t>Golf</a:t>
            </a:r>
            <a:r>
              <a:rPr lang="zh-CN" altLang="en-US" dirty="0">
                <a:latin typeface="Arial Unicode MS" pitchFamily="34" charset="-122"/>
                <a:ea typeface="Arial Unicode MS" pitchFamily="34" charset="-122"/>
              </a:rPr>
              <a:t>、</a:t>
            </a:r>
            <a:r>
              <a:rPr lang="de-DE" altLang="en-US" dirty="0">
                <a:latin typeface="Arial Unicode MS" pitchFamily="34" charset="-122"/>
                <a:ea typeface="Arial Unicode MS" pitchFamily="34" charset="-122"/>
              </a:rPr>
              <a:t>Passat</a:t>
            </a:r>
            <a:r>
              <a:rPr lang="zh-CN" altLang="en-US" dirty="0">
                <a:latin typeface="Arial Unicode MS" pitchFamily="34" charset="-122"/>
                <a:ea typeface="Arial Unicode MS" pitchFamily="34" charset="-122"/>
              </a:rPr>
              <a:t>、</a:t>
            </a:r>
            <a:r>
              <a:rPr lang="de-DE" altLang="en-US" dirty="0">
                <a:latin typeface="Arial Unicode MS" pitchFamily="34" charset="-122"/>
                <a:ea typeface="Arial Unicode MS" pitchFamily="34" charset="-122"/>
              </a:rPr>
              <a:t>Eos </a:t>
            </a:r>
            <a:r>
              <a:rPr lang="zh-CN" altLang="en-US" dirty="0">
                <a:latin typeface="Arial Unicode MS" pitchFamily="34" charset="-122"/>
                <a:ea typeface="Arial Unicode MS" pitchFamily="34" charset="-122"/>
              </a:rPr>
              <a:t>等车型的前门上。</a:t>
            </a:r>
            <a:endParaRPr lang="zh-CN" altLang="en-US" dirty="0">
              <a:latin typeface="Arial Unicode MS" pitchFamily="34" charset="-122"/>
              <a:ea typeface="Arial Unicode MS" pitchFamily="34" charset="-122"/>
            </a:endParaRPr>
          </a:p>
          <a:p>
            <a:pPr lvl="0" eaLnBrk="1" hangingPunct="1"/>
            <a:r>
              <a:rPr lang="zh-CN" altLang="en-US" dirty="0">
                <a:ea typeface="Arial Unicode MS" pitchFamily="34" charset="-122"/>
              </a:rPr>
              <a:t>在车门变形时，车门内压瞬时提高。该压力升高即被传输给传感器中的压电元件。</a:t>
            </a:r>
            <a:endParaRPr lang="zh-CN" altLang="en-US" dirty="0">
              <a:ea typeface="Arial Unicode MS" pitchFamily="34" charset="-122"/>
            </a:endParaRPr>
          </a:p>
          <a:p>
            <a:pPr lvl="0" eaLnBrk="1" hangingPunct="1"/>
            <a:r>
              <a:rPr lang="zh-CN" altLang="en-US" dirty="0">
                <a:ea typeface="Arial Unicode MS" pitchFamily="34" charset="-122"/>
              </a:rPr>
              <a:t>根据某一特定时间间隔内的压力变化确定减速信号。</a:t>
            </a:r>
            <a:endParaRPr lang="zh-CN" altLang="en-US" dirty="0">
              <a:ea typeface="Arial Unicode MS" pitchFamily="34" charset="-122"/>
            </a:endParaRPr>
          </a:p>
          <a:p>
            <a:pPr lvl="0" eaLnBrk="1" hangingPunct="1"/>
            <a:r>
              <a:rPr lang="zh-CN" altLang="en-US" dirty="0">
                <a:ea typeface="Arial Unicode MS" pitchFamily="34" charset="-122"/>
              </a:rPr>
              <a:t>为了不会损害侧面安全气囊的功能，不得改变车门及门框（例如事后安装扬声器）。如果前门有损，则可能会损害系统功能。</a:t>
            </a:r>
            <a:endParaRPr lang="zh-CN" altLang="en-US" dirty="0">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1442" name="Rectangle 2"/>
          <p:cNvSpPr>
            <a:spLocks noGrp="1" noRot="1" noTextEdit="1"/>
          </p:cNvSpPr>
          <p:nvPr>
            <p:ph type="sldImg"/>
          </p:nvPr>
        </p:nvSpPr>
        <p:spPr/>
      </p:sp>
      <p:sp>
        <p:nvSpPr>
          <p:cNvPr id="61443"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ea typeface="Arial Unicode MS" pitchFamily="34" charset="-122"/>
              </a:rPr>
              <a:t>如果在副驾驶员侧装有儿童背对行驶方向而坐的儿童座位，则必须关闭副驾驶员安全气囊。（因此在有些汽车上还会关闭侧面安全气囊。）</a:t>
            </a:r>
            <a:endParaRPr lang="zh-CN" altLang="en-US" dirty="0">
              <a:ea typeface="Arial Unicode MS" pitchFamily="34" charset="-122"/>
            </a:endParaRPr>
          </a:p>
          <a:p>
            <a:pPr lvl="0" eaLnBrk="1" hangingPunct="1"/>
            <a:r>
              <a:rPr lang="zh-CN" altLang="en-US" dirty="0">
                <a:latin typeface="Arial Unicode MS" pitchFamily="34" charset="-122"/>
                <a:ea typeface="Arial Unicode MS" pitchFamily="34" charset="-122"/>
              </a:rPr>
              <a:t>用点火钥匙在钥匙开关 </a:t>
            </a:r>
            <a:r>
              <a:rPr lang="de-DE" altLang="en-US" dirty="0">
                <a:latin typeface="Arial Unicode MS" pitchFamily="34" charset="-122"/>
                <a:ea typeface="Arial Unicode MS" pitchFamily="34" charset="-122"/>
              </a:rPr>
              <a:t>E224 </a:t>
            </a:r>
            <a:r>
              <a:rPr lang="zh-CN" altLang="en-US" dirty="0">
                <a:latin typeface="Arial Unicode MS" pitchFamily="34" charset="-122"/>
                <a:ea typeface="Arial Unicode MS" pitchFamily="34" charset="-122"/>
              </a:rPr>
              <a:t>上关闭安全气囊（</a:t>
            </a:r>
            <a:r>
              <a:rPr lang="de-DE" altLang="en-US" dirty="0">
                <a:latin typeface="Arial Unicode MS" pitchFamily="34" charset="-122"/>
                <a:ea typeface="Arial Unicode MS" pitchFamily="34" charset="-122"/>
              </a:rPr>
              <a:t>Airbag on/Airbag off</a:t>
            </a:r>
            <a:r>
              <a:rPr lang="zh-CN" altLang="en-US" dirty="0">
                <a:latin typeface="Arial Unicode MS" pitchFamily="34" charset="-122"/>
                <a:ea typeface="Arial Unicode MS" pitchFamily="34" charset="-122"/>
              </a:rPr>
              <a:t>）。</a:t>
            </a:r>
            <a:endParaRPr lang="zh-CN"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rPr>
              <a:t>侧面安全气囊关闭后，指示灯 </a:t>
            </a:r>
            <a:r>
              <a:rPr lang="de-DE" altLang="en-US" dirty="0">
                <a:latin typeface="Arial Unicode MS" pitchFamily="34" charset="-122"/>
                <a:ea typeface="Arial Unicode MS" pitchFamily="34" charset="-122"/>
              </a:rPr>
              <a:t>K145 </a:t>
            </a:r>
            <a:r>
              <a:rPr lang="zh-CN" altLang="en-US" dirty="0">
                <a:latin typeface="Arial Unicode MS" pitchFamily="34" charset="-122"/>
                <a:ea typeface="Arial Unicode MS" pitchFamily="34" charset="-122"/>
              </a:rPr>
              <a:t>亮起。</a:t>
            </a:r>
            <a:endParaRPr lang="zh-CN" altLang="en-US" dirty="0">
              <a:latin typeface="Arial Unicode MS" pitchFamily="34" charset="-122"/>
              <a:ea typeface="Arial Unicode MS" pitchFamily="34" charset="-122"/>
            </a:endParaRPr>
          </a:p>
          <a:p>
            <a:pPr lvl="0" eaLnBrk="1" hangingPunct="1"/>
            <a:r>
              <a:rPr lang="zh-CN" altLang="en-US" dirty="0">
                <a:ea typeface="Arial Unicode MS" pitchFamily="34" charset="-122"/>
              </a:rPr>
              <a:t>与此相反，不能停用后排侧面安全气囊和及副驾驶员侧头部安全气囊。如果侧面碰撞传感器发出相应的碰撞信号，它们从安全气囊控制单元只能获得触发信号。</a:t>
            </a:r>
            <a:endParaRPr lang="zh-CN" altLang="en-US" dirty="0">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3490" name="Rectangle 2"/>
          <p:cNvSpPr>
            <a:spLocks noGrp="1" noRot="1" noTextEdit="1"/>
          </p:cNvSpPr>
          <p:nvPr>
            <p:ph type="sldImg"/>
          </p:nvPr>
        </p:nvSpPr>
        <p:spPr/>
      </p:sp>
      <p:sp>
        <p:nvSpPr>
          <p:cNvPr id="63491"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b="1" dirty="0">
                <a:latin typeface="Arial Unicode MS" pitchFamily="34" charset="-122"/>
                <a:ea typeface="Arial Unicode MS" pitchFamily="34" charset="-122"/>
              </a:rPr>
              <a:t>以 </a:t>
            </a:r>
            <a:r>
              <a:rPr lang="de-DE" altLang="en-US" b="1" dirty="0">
                <a:latin typeface="Arial Unicode MS" pitchFamily="34" charset="-122"/>
                <a:ea typeface="Arial Unicode MS" pitchFamily="34" charset="-122"/>
              </a:rPr>
              <a:t>Golf 5 </a:t>
            </a:r>
            <a:r>
              <a:rPr lang="zh-CN" altLang="en-US" b="1" dirty="0">
                <a:latin typeface="Arial Unicode MS" pitchFamily="34" charset="-122"/>
                <a:ea typeface="Arial Unicode MS" pitchFamily="34" charset="-122"/>
              </a:rPr>
              <a:t>为例：</a:t>
            </a:r>
            <a:endParaRPr lang="zh-CN" altLang="en-US" b="1" dirty="0">
              <a:latin typeface="Arial Unicode MS" pitchFamily="34" charset="-122"/>
              <a:ea typeface="Arial Unicode MS" pitchFamily="34" charset="-122"/>
            </a:endParaRPr>
          </a:p>
          <a:p>
            <a:pPr lvl="0" eaLnBrk="1" hangingPunct="1"/>
            <a:r>
              <a:rPr lang="zh-CN" altLang="en-US" dirty="0">
                <a:ea typeface="Arial Unicode MS" pitchFamily="34" charset="-122"/>
              </a:rPr>
              <a:t>安全气囊控制单元必须能够明确识别开关位置。为了排除任何故障，必须利用附加信号。根据开关位置的不同，控制单元在两个输入端的各个端口均有设定的电压降。</a:t>
            </a:r>
            <a:endParaRPr lang="zh-CN" altLang="en-US" dirty="0">
              <a:ea typeface="Arial Unicode MS" pitchFamily="34" charset="-122"/>
            </a:endParaRPr>
          </a:p>
          <a:p>
            <a:pPr lvl="0" eaLnBrk="1" hangingPunct="1"/>
            <a:r>
              <a:rPr lang="zh-CN" altLang="en-US" dirty="0">
                <a:latin typeface="Arial Unicode MS" pitchFamily="34" charset="-122"/>
                <a:ea typeface="Arial Unicode MS" pitchFamily="34" charset="-122"/>
              </a:rPr>
              <a:t>开关位置 </a:t>
            </a:r>
            <a:r>
              <a:rPr lang="de-DE" altLang="en-US" dirty="0">
                <a:latin typeface="Arial Unicode MS" pitchFamily="34" charset="-122"/>
                <a:ea typeface="Arial Unicode MS" pitchFamily="34" charset="-122"/>
              </a:rPr>
              <a:t>1</a:t>
            </a:r>
            <a:r>
              <a:rPr lang="zh-CN" altLang="en-US" dirty="0">
                <a:latin typeface="Arial Unicode MS" pitchFamily="34" charset="-122"/>
                <a:ea typeface="Arial Unicode MS" pitchFamily="34" charset="-122"/>
              </a:rPr>
              <a:t>： 	</a:t>
            </a:r>
            <a:r>
              <a:rPr lang="de-DE" altLang="en-US" dirty="0">
                <a:latin typeface="Arial Unicode MS" pitchFamily="34" charset="-122"/>
                <a:ea typeface="Arial Unicode MS" pitchFamily="34" charset="-122"/>
              </a:rPr>
              <a:t>R1</a:t>
            </a:r>
            <a:br>
              <a:rPr lang="de-DE" altLang="en-US" dirty="0">
                <a:latin typeface="宋体" panose="02010600030101010101" pitchFamily="2" charset="-122"/>
              </a:rPr>
            </a:br>
            <a:r>
              <a:rPr lang="de-DE" altLang="en-US" dirty="0">
                <a:latin typeface="Arial Unicode MS" pitchFamily="34" charset="-122"/>
                <a:ea typeface="Arial Unicode MS" pitchFamily="34" charset="-122"/>
              </a:rPr>
              <a:t>		         R3+R4</a:t>
            </a:r>
            <a:endParaRPr lang="de-DE"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rPr>
              <a:t>开关位置 </a:t>
            </a:r>
            <a:r>
              <a:rPr lang="de-DE" altLang="en-US" dirty="0">
                <a:latin typeface="Arial Unicode MS" pitchFamily="34" charset="-122"/>
                <a:ea typeface="Arial Unicode MS" pitchFamily="34" charset="-122"/>
              </a:rPr>
              <a:t>2</a:t>
            </a:r>
            <a:r>
              <a:rPr lang="zh-CN" altLang="en-US" dirty="0">
                <a:latin typeface="Arial Unicode MS" pitchFamily="34" charset="-122"/>
                <a:ea typeface="Arial Unicode MS" pitchFamily="34" charset="-122"/>
              </a:rPr>
              <a:t>： 	</a:t>
            </a:r>
            <a:r>
              <a:rPr lang="de-DE" altLang="en-US" dirty="0">
                <a:latin typeface="Arial Unicode MS" pitchFamily="34" charset="-122"/>
                <a:ea typeface="Arial Unicode MS" pitchFamily="34" charset="-122"/>
              </a:rPr>
              <a:t>R1+R2</a:t>
            </a:r>
            <a:br>
              <a:rPr lang="de-DE" altLang="en-US" dirty="0">
                <a:latin typeface="宋体" panose="02010600030101010101" pitchFamily="2" charset="-122"/>
              </a:rPr>
            </a:br>
            <a:r>
              <a:rPr lang="de-DE" altLang="en-US" dirty="0">
                <a:latin typeface="Arial Unicode MS" pitchFamily="34" charset="-122"/>
                <a:ea typeface="Arial Unicode MS" pitchFamily="34" charset="-122"/>
              </a:rPr>
              <a:t>		         R3</a:t>
            </a:r>
            <a:endParaRPr lang="de-DE"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rPr>
              <a:t>如果信号被识别为错误或者不可信，则被记录到故障存储器中，并且 </a:t>
            </a:r>
            <a:r>
              <a:rPr lang="de-DE" altLang="en-US" dirty="0">
                <a:latin typeface="Arial Unicode MS" pitchFamily="34" charset="-122"/>
                <a:ea typeface="Arial Unicode MS" pitchFamily="34" charset="-122"/>
              </a:rPr>
              <a:t>K145 </a:t>
            </a:r>
            <a:r>
              <a:rPr lang="zh-CN" altLang="en-US" dirty="0">
                <a:latin typeface="Arial Unicode MS" pitchFamily="34" charset="-122"/>
                <a:ea typeface="Arial Unicode MS" pitchFamily="34" charset="-122"/>
              </a:rPr>
              <a:t>开始闪烁。</a:t>
            </a:r>
            <a:endParaRPr lang="zh-CN" altLang="en-US" dirty="0">
              <a:latin typeface="Arial Unicode MS" pitchFamily="34" charset="-122"/>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9090" name="Rectangle 2"/>
          <p:cNvSpPr>
            <a:spLocks noGrp="1" noRot="1" noTextEdit="1"/>
          </p:cNvSpPr>
          <p:nvPr>
            <p:ph type="sldImg"/>
          </p:nvPr>
        </p:nvSpPr>
        <p:spPr/>
      </p:sp>
      <p:sp>
        <p:nvSpPr>
          <p:cNvPr id="89091"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ea typeface="Arial Unicode MS" pitchFamily="34" charset="-122"/>
              </a:rPr>
              <a:t>控制单元根据碰撞方向及事故严重程度的不同决定激活哪些安全装置。</a:t>
            </a:r>
            <a:endParaRPr lang="zh-CN" altLang="en-US" dirty="0">
              <a:ea typeface="Arial Unicode MS" pitchFamily="34" charset="-122"/>
            </a:endParaRPr>
          </a:p>
          <a:p>
            <a:pPr lvl="0" eaLnBrk="1" hangingPunct="1"/>
            <a:r>
              <a:rPr lang="zh-CN" altLang="en-US" dirty="0">
                <a:ea typeface="Arial Unicode MS" pitchFamily="34" charset="-122"/>
              </a:rPr>
              <a:t>带压电式传感器及安全传感器的控制单元：</a:t>
            </a:r>
            <a:br>
              <a:rPr lang="zh-CN" altLang="en-US" dirty="0"/>
            </a:br>
            <a:r>
              <a:rPr lang="zh-CN" altLang="en-US" dirty="0">
                <a:ea typeface="Arial Unicode MS" pitchFamily="34" charset="-122"/>
              </a:rPr>
              <a:t>仅当两个传感器同时触发时才会点燃安全气囊。安全传感器可防止因可能发生的碰撞传感器故障而导致错误触发。</a:t>
            </a:r>
            <a:br>
              <a:rPr lang="zh-CN" altLang="en-US" dirty="0"/>
            </a:br>
            <a:r>
              <a:rPr lang="zh-CN" altLang="en-US" dirty="0">
                <a:ea typeface="Arial Unicode MS" pitchFamily="34" charset="-122"/>
              </a:rPr>
              <a:t>安全传感器由一个舌簧触点及一个磁铁组成，该磁铁由弹簧逆舌簧触点行驶方向来保持距离。</a:t>
            </a:r>
            <a:br>
              <a:rPr lang="zh-CN" altLang="en-US" dirty="0"/>
            </a:br>
            <a:r>
              <a:rPr lang="zh-CN" altLang="en-US" dirty="0">
                <a:ea typeface="Arial Unicode MS" pitchFamily="34" charset="-122"/>
              </a:rPr>
              <a:t>在碰撞时，磁铁逆弹力方向向舌簧触点运动，回路即被接通。</a:t>
            </a:r>
            <a:br>
              <a:rPr lang="zh-CN" altLang="en-US" dirty="0"/>
            </a:br>
            <a:r>
              <a:rPr lang="zh-CN" altLang="en-US" dirty="0">
                <a:ea typeface="Arial Unicode MS" pitchFamily="34" charset="-122"/>
              </a:rPr>
              <a:t>选择弹簧预张力时，应保证在正常的及外部的行驶条件下不会触发传感器。</a:t>
            </a:r>
            <a:br>
              <a:rPr lang="zh-CN" altLang="en-US" dirty="0"/>
            </a:br>
            <a:r>
              <a:rPr lang="zh-CN" altLang="en-US" dirty="0">
                <a:ea typeface="Arial Unicode MS" pitchFamily="34" charset="-122"/>
              </a:rPr>
              <a:t>为了安全起见，在正面安全气囊被触发后必须更换该控制单元。</a:t>
            </a:r>
            <a:endParaRPr lang="zh-CN" altLang="en-US" dirty="0">
              <a:ea typeface="Arial Unicode MS" pitchFamily="34" charset="-122"/>
            </a:endParaRPr>
          </a:p>
          <a:p>
            <a:pPr lvl="0" eaLnBrk="1" hangingPunct="1"/>
            <a:r>
              <a:rPr lang="zh-CN" altLang="en-US" dirty="0">
                <a:latin typeface="Arial Unicode MS" pitchFamily="34" charset="-122"/>
                <a:ea typeface="Arial Unicode MS" pitchFamily="34" charset="-122"/>
              </a:rPr>
              <a:t>在装有侧面安全气囊的汽车上，控制单元中的安全传感器中是一个可 </a:t>
            </a:r>
            <a:r>
              <a:rPr lang="de-DE" altLang="en-US" dirty="0">
                <a:latin typeface="Arial Unicode MS" pitchFamily="34" charset="-122"/>
                <a:ea typeface="Arial Unicode MS" pitchFamily="34" charset="-122"/>
              </a:rPr>
              <a:t>360°</a:t>
            </a:r>
            <a:r>
              <a:rPr lang="zh-CN" altLang="en-US" dirty="0">
                <a:latin typeface="Arial Unicode MS" pitchFamily="34" charset="-122"/>
                <a:ea typeface="Arial Unicode MS" pitchFamily="34" charset="-122"/>
              </a:rPr>
              <a:t>转动的压电式传感器。机械式安全传感器则被取消。</a:t>
            </a:r>
            <a:endParaRPr lang="zh-CN"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rPr>
              <a:t>在比较新款的控制单元中，由微机械传感器承担碰撞传感器及安全传感器的功能。</a:t>
            </a:r>
            <a:br>
              <a:rPr lang="zh-CN" altLang="en-US" dirty="0">
                <a:latin typeface="宋体" panose="02010600030101010101" pitchFamily="2" charset="-122"/>
              </a:rPr>
            </a:br>
            <a:r>
              <a:rPr lang="zh-CN" altLang="en-US" dirty="0">
                <a:latin typeface="Arial Unicode MS" pitchFamily="34" charset="-122"/>
                <a:ea typeface="Arial Unicode MS" pitchFamily="34" charset="-122"/>
              </a:rPr>
              <a:t>除此之外，有些汽车中的控制单元还能识别翻车可能。（</a:t>
            </a:r>
            <a:r>
              <a:rPr lang="de-DE" altLang="en-US" dirty="0">
                <a:latin typeface="Arial Unicode MS" pitchFamily="34" charset="-122"/>
                <a:ea typeface="Arial Unicode MS" pitchFamily="34" charset="-122"/>
              </a:rPr>
              <a:t>Cabriolet</a:t>
            </a:r>
            <a:r>
              <a:rPr lang="zh-CN" altLang="en-US" dirty="0">
                <a:latin typeface="Arial Unicode MS" pitchFamily="34" charset="-122"/>
                <a:ea typeface="Arial Unicode MS" pitchFamily="34" charset="-122"/>
              </a:rPr>
              <a:t>、</a:t>
            </a:r>
            <a:r>
              <a:rPr lang="de-DE" altLang="en-US" dirty="0">
                <a:latin typeface="Arial Unicode MS" pitchFamily="34" charset="-122"/>
                <a:ea typeface="Arial Unicode MS" pitchFamily="34" charset="-122"/>
              </a:rPr>
              <a:t>Touareg</a:t>
            </a:r>
            <a:r>
              <a:rPr lang="zh-CN" altLang="en-US" dirty="0">
                <a:latin typeface="Arial Unicode MS" pitchFamily="34" charset="-122"/>
                <a:ea typeface="Arial Unicode MS" pitchFamily="34" charset="-122"/>
              </a:rPr>
              <a:t>）</a:t>
            </a:r>
            <a:endParaRPr lang="zh-CN" altLang="en-US" dirty="0">
              <a:latin typeface="Arial Unicode MS" pitchFamily="34" charset="-122"/>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91138" name="Rectangle 2"/>
          <p:cNvSpPr>
            <a:spLocks noGrp="1" noRot="1" noTextEdit="1"/>
          </p:cNvSpPr>
          <p:nvPr>
            <p:ph type="sldImg"/>
          </p:nvPr>
        </p:nvSpPr>
        <p:spPr/>
      </p:sp>
      <p:sp>
        <p:nvSpPr>
          <p:cNvPr id="91139"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ea typeface="Arial Unicode MS" pitchFamily="34" charset="-122"/>
              </a:rPr>
              <a:t>控制单元根据碰撞方向及事故严重程度的不同决定激活哪些安全装置。</a:t>
            </a:r>
            <a:endParaRPr lang="zh-CN" altLang="en-US" dirty="0">
              <a:ea typeface="Arial Unicode MS" pitchFamily="34" charset="-122"/>
            </a:endParaRPr>
          </a:p>
          <a:p>
            <a:pPr lvl="0" eaLnBrk="1" hangingPunct="1"/>
            <a:r>
              <a:rPr lang="zh-CN" altLang="en-US" dirty="0">
                <a:ea typeface="Arial Unicode MS" pitchFamily="34" charset="-122"/>
              </a:rPr>
              <a:t>带压电式传感器及安全传感器的控制单元：</a:t>
            </a:r>
            <a:br>
              <a:rPr lang="zh-CN" altLang="en-US" dirty="0"/>
            </a:br>
            <a:r>
              <a:rPr lang="zh-CN" altLang="en-US" dirty="0">
                <a:ea typeface="Arial Unicode MS" pitchFamily="34" charset="-122"/>
              </a:rPr>
              <a:t>仅当两个传感器同时触发时才会点燃安全气囊。安全传感器可防止因可能发生的碰撞传感器故障而导致错误触发。</a:t>
            </a:r>
            <a:br>
              <a:rPr lang="zh-CN" altLang="en-US" dirty="0"/>
            </a:br>
            <a:r>
              <a:rPr lang="zh-CN" altLang="en-US" dirty="0">
                <a:ea typeface="Arial Unicode MS" pitchFamily="34" charset="-122"/>
              </a:rPr>
              <a:t>安全传感器由一个舌簧触点及一个磁铁组成，该磁铁由弹簧逆舌簧触点行驶方向来保持距离。</a:t>
            </a:r>
            <a:br>
              <a:rPr lang="zh-CN" altLang="en-US" dirty="0"/>
            </a:br>
            <a:r>
              <a:rPr lang="zh-CN" altLang="en-US" dirty="0">
                <a:ea typeface="Arial Unicode MS" pitchFamily="34" charset="-122"/>
              </a:rPr>
              <a:t>在碰撞时，磁铁逆弹力方向向舌簧触点运动，回路即被接通。</a:t>
            </a:r>
            <a:br>
              <a:rPr lang="zh-CN" altLang="en-US" dirty="0"/>
            </a:br>
            <a:r>
              <a:rPr lang="zh-CN" altLang="en-US" dirty="0">
                <a:ea typeface="Arial Unicode MS" pitchFamily="34" charset="-122"/>
              </a:rPr>
              <a:t>选择弹簧预张力时，应保证在正常的及外部的行驶条件下不会触发传感器。</a:t>
            </a:r>
            <a:br>
              <a:rPr lang="zh-CN" altLang="en-US" dirty="0"/>
            </a:br>
            <a:r>
              <a:rPr lang="zh-CN" altLang="en-US" dirty="0">
                <a:ea typeface="Arial Unicode MS" pitchFamily="34" charset="-122"/>
              </a:rPr>
              <a:t>为了安全起见，在正面安全气囊被触发后必须更换该控制单元。</a:t>
            </a:r>
            <a:endParaRPr lang="zh-CN" altLang="en-US" dirty="0">
              <a:ea typeface="Arial Unicode MS" pitchFamily="34" charset="-122"/>
            </a:endParaRPr>
          </a:p>
          <a:p>
            <a:pPr lvl="0" eaLnBrk="1" hangingPunct="1"/>
            <a:r>
              <a:rPr lang="zh-CN" altLang="en-US" dirty="0">
                <a:latin typeface="Arial Unicode MS" pitchFamily="34" charset="-122"/>
                <a:ea typeface="Arial Unicode MS" pitchFamily="34" charset="-122"/>
              </a:rPr>
              <a:t>在装有侧面安全气囊的汽车上，控制单元中的安全传感器中是一个可 </a:t>
            </a:r>
            <a:r>
              <a:rPr lang="de-DE" altLang="en-US" dirty="0">
                <a:latin typeface="Arial Unicode MS" pitchFamily="34" charset="-122"/>
                <a:ea typeface="Arial Unicode MS" pitchFamily="34" charset="-122"/>
              </a:rPr>
              <a:t>360°</a:t>
            </a:r>
            <a:r>
              <a:rPr lang="zh-CN" altLang="en-US" dirty="0">
                <a:latin typeface="Arial Unicode MS" pitchFamily="34" charset="-122"/>
                <a:ea typeface="Arial Unicode MS" pitchFamily="34" charset="-122"/>
              </a:rPr>
              <a:t>转动的压电式传感器。机械式安全传感器则被取消。</a:t>
            </a:r>
            <a:endParaRPr lang="zh-CN"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rPr>
              <a:t>在比较新款的控制单元中，由微机械传感器承担碰撞传感器及安全传感器的功能。</a:t>
            </a:r>
            <a:br>
              <a:rPr lang="zh-CN" altLang="en-US" dirty="0">
                <a:latin typeface="宋体" panose="02010600030101010101" pitchFamily="2" charset="-122"/>
              </a:rPr>
            </a:br>
            <a:r>
              <a:rPr lang="zh-CN" altLang="en-US" dirty="0">
                <a:latin typeface="Arial Unicode MS" pitchFamily="34" charset="-122"/>
                <a:ea typeface="Arial Unicode MS" pitchFamily="34" charset="-122"/>
              </a:rPr>
              <a:t>除此之外，有些汽车中的控制单元还能识别翻车可能。（</a:t>
            </a:r>
            <a:r>
              <a:rPr lang="de-DE" altLang="en-US" dirty="0">
                <a:latin typeface="Arial Unicode MS" pitchFamily="34" charset="-122"/>
                <a:ea typeface="Arial Unicode MS" pitchFamily="34" charset="-122"/>
              </a:rPr>
              <a:t>Cabriolet</a:t>
            </a:r>
            <a:r>
              <a:rPr lang="zh-CN" altLang="en-US" dirty="0">
                <a:latin typeface="Arial Unicode MS" pitchFamily="34" charset="-122"/>
                <a:ea typeface="Arial Unicode MS" pitchFamily="34" charset="-122"/>
              </a:rPr>
              <a:t>、</a:t>
            </a:r>
            <a:r>
              <a:rPr lang="de-DE" altLang="en-US" dirty="0">
                <a:latin typeface="Arial Unicode MS" pitchFamily="34" charset="-122"/>
                <a:ea typeface="Arial Unicode MS" pitchFamily="34" charset="-122"/>
              </a:rPr>
              <a:t>Touareg</a:t>
            </a:r>
            <a:r>
              <a:rPr lang="zh-CN" altLang="en-US" dirty="0">
                <a:latin typeface="Arial Unicode MS" pitchFamily="34" charset="-122"/>
                <a:ea typeface="Arial Unicode MS" pitchFamily="34" charset="-122"/>
              </a:rPr>
              <a:t>）</a:t>
            </a:r>
            <a:endParaRPr lang="zh-CN" altLang="en-US" dirty="0">
              <a:latin typeface="Arial Unicode MS" pitchFamily="34" charset="-122"/>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1">
              <a:lnSpc>
                <a:spcPct val="150000"/>
              </a:lnSpc>
              <a:buFont typeface="Wingdings" panose="05000000000000000000" pitchFamily="2" charset="2"/>
              <a:buChar char="l"/>
            </a:pPr>
            <a:r>
              <a:rPr lang="en-US" altLang="zh-CN" b="1" dirty="0">
                <a:latin typeface="微软雅黑" panose="020B0503020204020204" charset="-122"/>
                <a:ea typeface="微软雅黑" panose="020B0503020204020204" charset="-122"/>
                <a:sym typeface="+mn-ea"/>
              </a:rPr>
              <a:t>HS7</a:t>
            </a:r>
            <a:r>
              <a:rPr lang="zh-CN" altLang="en-US" b="1" dirty="0">
                <a:latin typeface="微软雅黑" panose="020B0503020204020204" charset="-122"/>
                <a:ea typeface="微软雅黑" panose="020B0503020204020204" charset="-122"/>
                <a:sym typeface="+mn-ea"/>
              </a:rPr>
              <a:t>车辆配备的主动安全系统包括：</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车道偏离预警系统（</a:t>
            </a:r>
            <a:r>
              <a:rPr lang="en-US" altLang="zh-CN" b="1" dirty="0">
                <a:latin typeface="微软雅黑" panose="020B0503020204020204" charset="-122"/>
                <a:ea typeface="微软雅黑" panose="020B0503020204020204" charset="-122"/>
                <a:sym typeface="+mn-ea"/>
              </a:rPr>
              <a:t>LDW</a:t>
            </a:r>
            <a:r>
              <a:rPr lang="zh-CN" altLang="en-US" b="1" dirty="0">
                <a:latin typeface="微软雅黑" panose="020B0503020204020204" charset="-122"/>
                <a:ea typeface="微软雅黑" panose="020B0503020204020204" charset="-122"/>
                <a:sym typeface="+mn-ea"/>
              </a:rPr>
              <a:t>）</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车道保持辅助系统</a:t>
            </a:r>
            <a:r>
              <a:rPr lang="en-US" altLang="zh-CN" b="1" dirty="0">
                <a:latin typeface="微软雅黑" panose="020B0503020204020204" charset="-122"/>
                <a:ea typeface="微软雅黑" panose="020B0503020204020204" charset="-122"/>
                <a:sym typeface="+mn-ea"/>
              </a:rPr>
              <a:t>(LKA)</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前碰预警系统</a:t>
            </a:r>
            <a:r>
              <a:rPr lang="en-US" altLang="zh-CN" b="1" dirty="0">
                <a:latin typeface="微软雅黑" panose="020B0503020204020204" charset="-122"/>
                <a:ea typeface="微软雅黑" panose="020B0503020204020204" charset="-122"/>
                <a:sym typeface="+mn-ea"/>
              </a:rPr>
              <a:t>(FCW)</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高级巡航系统</a:t>
            </a:r>
            <a:r>
              <a:rPr lang="en-US" altLang="zh-CN" b="1" dirty="0">
                <a:latin typeface="微软雅黑" panose="020B0503020204020204" charset="-122"/>
                <a:ea typeface="微软雅黑" panose="020B0503020204020204" charset="-122"/>
                <a:sym typeface="+mn-ea"/>
              </a:rPr>
              <a:t>(SACC)</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智能远光灯</a:t>
            </a:r>
            <a:r>
              <a:rPr lang="en-US" altLang="zh-CN" b="1" dirty="0">
                <a:latin typeface="微软雅黑" panose="020B0503020204020204" charset="-122"/>
                <a:ea typeface="微软雅黑" panose="020B0503020204020204" charset="-122"/>
                <a:sym typeface="+mn-ea"/>
              </a:rPr>
              <a:t>(IHC)</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主动紧急制动（</a:t>
            </a:r>
            <a:r>
              <a:rPr lang="en-US" altLang="zh-CN" b="1" dirty="0">
                <a:latin typeface="微软雅黑" panose="020B0503020204020204" charset="-122"/>
                <a:ea typeface="微软雅黑" panose="020B0503020204020204" charset="-122"/>
                <a:sym typeface="+mn-ea"/>
              </a:rPr>
              <a:t>AEB</a:t>
            </a:r>
            <a:r>
              <a:rPr lang="zh-CN" altLang="en-US" b="1" dirty="0">
                <a:latin typeface="微软雅黑" panose="020B0503020204020204" charset="-122"/>
                <a:ea typeface="微软雅黑" panose="020B0503020204020204" charset="-122"/>
                <a:sym typeface="+mn-ea"/>
              </a:rPr>
              <a:t>）</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车身稳定系统（</a:t>
            </a:r>
            <a:r>
              <a:rPr lang="en-US" altLang="zh-CN" b="1" dirty="0">
                <a:latin typeface="微软雅黑" panose="020B0503020204020204" charset="-122"/>
                <a:ea typeface="微软雅黑" panose="020B0503020204020204" charset="-122"/>
                <a:sym typeface="+mn-ea"/>
              </a:rPr>
              <a:t>ESP</a:t>
            </a:r>
            <a:r>
              <a:rPr lang="zh-CN" altLang="en-US" b="1" dirty="0">
                <a:latin typeface="微软雅黑" panose="020B0503020204020204" charset="-122"/>
                <a:ea typeface="微软雅黑" panose="020B0503020204020204" charset="-122"/>
                <a:sym typeface="+mn-ea"/>
              </a:rPr>
              <a:t>）</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交通标志识别</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盲区探测</a:t>
            </a:r>
            <a:endParaRPr lang="en-US" altLang="zh-CN" b="1" dirty="0">
              <a:latin typeface="微软雅黑" panose="020B0503020204020204" charset="-122"/>
              <a:ea typeface="微软雅黑" panose="020B0503020204020204" charset="-122"/>
            </a:endParaRPr>
          </a:p>
          <a:p>
            <a:pPr lvl="2">
              <a:lnSpc>
                <a:spcPct val="150000"/>
              </a:lnSpc>
              <a:buFont typeface="Wingdings" panose="05000000000000000000" pitchFamily="2" charset="2"/>
              <a:buChar char="ü"/>
            </a:pPr>
            <a:r>
              <a:rPr lang="zh-CN" altLang="en-US" b="1" dirty="0">
                <a:latin typeface="微软雅黑" panose="020B0503020204020204" charset="-122"/>
                <a:ea typeface="微软雅黑" panose="020B0503020204020204" charset="-122"/>
                <a:sym typeface="+mn-ea"/>
              </a:rPr>
              <a:t>驾驶模式选择</a:t>
            </a:r>
            <a:endParaRPr lang="en-US" altLang="zh-CN" b="1" dirty="0">
              <a:latin typeface="微软雅黑" panose="020B0503020204020204" charset="-122"/>
              <a:ea typeface="微软雅黑" panose="020B0503020204020204" charset="-122"/>
            </a:endParaRPr>
          </a:p>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ea typeface="宋体" panose="02010600030101010101" pitchFamily="2" charset="-122"/>
              </a:rPr>
              <a:t>即使本车已经发生了车道偏离，系统也会抑制报警：</a:t>
            </a:r>
            <a:endParaRPr lang="en-US" altLang="zh-CN" dirty="0" smtClean="0">
              <a:ea typeface="宋体" panose="02010600030101010101" pitchFamily="2" charset="-122"/>
            </a:endParaRPr>
          </a:p>
          <a:p>
            <a:r>
              <a:rPr lang="en-US" altLang="zh-CN" dirty="0" smtClean="0">
                <a:ea typeface="宋体" panose="02010600030101010101" pitchFamily="2" charset="-122"/>
              </a:rPr>
              <a:t>1.</a:t>
            </a:r>
            <a:r>
              <a:rPr lang="zh-CN" altLang="en-US" dirty="0" smtClean="0">
                <a:ea typeface="宋体" panose="02010600030101010101" pitchFamily="2" charset="-122"/>
              </a:rPr>
              <a:t>本车一直压着车道线行驶</a:t>
            </a:r>
            <a:endParaRPr lang="en-US" altLang="zh-CN" dirty="0" smtClean="0">
              <a:ea typeface="宋体" panose="02010600030101010101" pitchFamily="2" charset="-122"/>
            </a:endParaRPr>
          </a:p>
          <a:p>
            <a:r>
              <a:rPr lang="en-US" altLang="zh-CN" dirty="0" smtClean="0">
                <a:ea typeface="宋体" panose="02010600030101010101" pitchFamily="2" charset="-122"/>
              </a:rPr>
              <a:t>2.</a:t>
            </a:r>
            <a:r>
              <a:rPr lang="zh-CN" altLang="en-US" dirty="0" smtClean="0">
                <a:ea typeface="宋体" panose="02010600030101010101" pitchFamily="2" charset="-122"/>
              </a:rPr>
              <a:t>前一次警示</a:t>
            </a:r>
            <a:r>
              <a:rPr lang="en-US" altLang="zh-CN" dirty="0" smtClean="0">
                <a:ea typeface="宋体" panose="02010600030101010101" pitchFamily="2" charset="-122"/>
              </a:rPr>
              <a:t>3</a:t>
            </a:r>
            <a:r>
              <a:rPr lang="zh-CN" altLang="en-US" dirty="0" smtClean="0">
                <a:ea typeface="宋体" panose="02010600030101010101" pitchFamily="2" charset="-122"/>
              </a:rPr>
              <a:t>秒内</a:t>
            </a:r>
            <a:endParaRPr lang="en-US" altLang="zh-CN" dirty="0" smtClean="0">
              <a:ea typeface="宋体" panose="02010600030101010101" pitchFamily="2" charset="-122"/>
            </a:endParaRPr>
          </a:p>
          <a:p>
            <a:r>
              <a:rPr lang="en-US" altLang="zh-CN" dirty="0" smtClean="0">
                <a:ea typeface="宋体" panose="02010600030101010101" pitchFamily="2" charset="-122"/>
              </a:rPr>
              <a:t>3.</a:t>
            </a:r>
            <a:r>
              <a:rPr lang="zh-CN" altLang="en-US" dirty="0" smtClean="0">
                <a:ea typeface="宋体" panose="02010600030101010101" pitchFamily="2" charset="-122"/>
              </a:rPr>
              <a:t>转向开关回位后的约</a:t>
            </a:r>
            <a:r>
              <a:rPr lang="en-US" altLang="zh-CN" dirty="0" smtClean="0">
                <a:ea typeface="宋体" panose="02010600030101010101" pitchFamily="2" charset="-122"/>
              </a:rPr>
              <a:t>3</a:t>
            </a:r>
            <a:r>
              <a:rPr lang="zh-CN" altLang="en-US" dirty="0" smtClean="0">
                <a:ea typeface="宋体" panose="02010600030101010101" pitchFamily="2" charset="-122"/>
              </a:rPr>
              <a:t>秒内，同样抑制该侧的车道偏离警示。</a:t>
            </a:r>
            <a:endParaRPr lang="zh-CN" altLang="en-US" dirty="0" smtClean="0">
              <a:ea typeface="宋体" panose="02010600030101010101" pitchFamily="2" charset="-122"/>
            </a:endParaRPr>
          </a:p>
          <a:p>
            <a:pPr marL="285750" lvl="2" indent="-285750">
              <a:lnSpc>
                <a:spcPct val="200000"/>
              </a:lnSpc>
              <a:buFont typeface="Wingdings" panose="05000000000000000000" pitchFamily="2" charset="2"/>
              <a:buChar char="Ø"/>
            </a:pPr>
            <a:r>
              <a:rPr lang="zh-CN" altLang="zh-CN" b="1" dirty="0">
                <a:latin typeface="微软雅黑" panose="020B0503020204020204" charset="-122"/>
                <a:sym typeface="+mn-ea"/>
              </a:rPr>
              <a:t>系统激活无警示触发</a:t>
            </a:r>
            <a:endParaRPr lang="en-US" altLang="zh-CN" b="1" dirty="0">
              <a:latin typeface="微软雅黑" panose="020B0503020204020204" charset="-122"/>
              <a:sym typeface="+mn-ea"/>
            </a:endParaRPr>
          </a:p>
          <a:p>
            <a:pPr marL="285750" lvl="2" indent="-285750">
              <a:lnSpc>
                <a:spcPct val="200000"/>
              </a:lnSpc>
              <a:buFont typeface="Wingdings" panose="05000000000000000000" pitchFamily="2" charset="2"/>
              <a:buChar char="u"/>
            </a:pPr>
            <a:r>
              <a:rPr lang="zh-CN" altLang="zh-CN" dirty="0">
                <a:sym typeface="+mn-ea"/>
              </a:rPr>
              <a:t>传感器</a:t>
            </a:r>
            <a:r>
              <a:rPr lang="zh-CN" altLang="en-US" dirty="0">
                <a:sym typeface="+mn-ea"/>
              </a:rPr>
              <a:t>已经</a:t>
            </a:r>
            <a:r>
              <a:rPr lang="zh-CN" altLang="zh-CN" dirty="0">
                <a:sym typeface="+mn-ea"/>
              </a:rPr>
              <a:t>识别到两侧车道标线</a:t>
            </a:r>
            <a:r>
              <a:rPr lang="zh-CN" altLang="en-US" dirty="0">
                <a:sym typeface="+mn-ea"/>
              </a:rPr>
              <a:t>。</a:t>
            </a:r>
            <a:endParaRPr lang="en-US" altLang="zh-CN" dirty="0">
              <a:sym typeface="+mn-ea"/>
            </a:endParaRPr>
          </a:p>
          <a:p>
            <a:pPr marL="285750" lvl="2" indent="-285750">
              <a:lnSpc>
                <a:spcPct val="200000"/>
              </a:lnSpc>
              <a:buFont typeface="Wingdings" panose="05000000000000000000" pitchFamily="2" charset="2"/>
              <a:buChar char="u"/>
            </a:pPr>
            <a:r>
              <a:rPr lang="zh-CN" altLang="en-US" dirty="0">
                <a:sym typeface="+mn-ea"/>
              </a:rPr>
              <a:t>功能指示小</a:t>
            </a:r>
            <a:r>
              <a:rPr lang="zh-CN" altLang="zh-CN" dirty="0">
                <a:sym typeface="+mn-ea"/>
              </a:rPr>
              <a:t>图标为白色，车辆两侧的车道标线</a:t>
            </a:r>
            <a:r>
              <a:rPr lang="zh-CN" altLang="en-US" dirty="0">
                <a:sym typeface="+mn-ea"/>
              </a:rPr>
              <a:t>已经</a:t>
            </a:r>
            <a:r>
              <a:rPr lang="zh-CN" altLang="zh-CN" dirty="0">
                <a:sym typeface="+mn-ea"/>
              </a:rPr>
              <a:t>被填充</a:t>
            </a:r>
            <a:r>
              <a:rPr lang="zh-CN" altLang="en-US" dirty="0">
                <a:sym typeface="+mn-ea"/>
              </a:rPr>
              <a:t>。</a:t>
            </a:r>
            <a:endParaRPr lang="zh-CN" altLang="en-US" dirty="0"/>
          </a:p>
          <a:p>
            <a:endParaRPr lang="zh-CN" altLang="en-US"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0" eaLnBrk="1" hangingPunct="1"/>
            <a:r>
              <a:rPr lang="zh-CN" altLang="en-US" dirty="0">
                <a:latin typeface="Arial Unicode MS" pitchFamily="34" charset="-122"/>
                <a:ea typeface="Arial Unicode MS" pitchFamily="34" charset="-122"/>
                <a:sym typeface="+mn-ea"/>
              </a:rPr>
              <a:t>体燃料的平均用量：	驾驶员安全气囊 </a:t>
            </a:r>
            <a:r>
              <a:rPr lang="de-DE" altLang="en-US" dirty="0">
                <a:latin typeface="Arial Unicode MS" pitchFamily="34" charset="-122"/>
                <a:ea typeface="Arial Unicode MS" pitchFamily="34" charset="-122"/>
                <a:sym typeface="+mn-ea"/>
              </a:rPr>
              <a:t>150g</a:t>
            </a:r>
            <a:br>
              <a:rPr lang="de-DE" altLang="en-US" dirty="0">
                <a:latin typeface="宋体" panose="02010600030101010101" pitchFamily="2" charset="-122"/>
                <a:sym typeface="+mn-ea"/>
              </a:rPr>
            </a:br>
            <a:r>
              <a:rPr lang="de-DE" altLang="en-US" dirty="0">
                <a:latin typeface="Arial Unicode MS" pitchFamily="34" charset="-122"/>
                <a:ea typeface="Arial Unicode MS" pitchFamily="34" charset="-122"/>
                <a:sym typeface="+mn-ea"/>
              </a:rPr>
              <a:t>			         </a:t>
            </a:r>
            <a:r>
              <a:rPr lang="zh-CN" altLang="en-US" dirty="0">
                <a:latin typeface="Arial Unicode MS" pitchFamily="34" charset="-122"/>
                <a:ea typeface="Arial Unicode MS" pitchFamily="34" charset="-122"/>
                <a:sym typeface="+mn-ea"/>
              </a:rPr>
              <a:t>副驾驶员安全气囊 </a:t>
            </a:r>
            <a:r>
              <a:rPr lang="de-DE" altLang="en-US" dirty="0">
                <a:latin typeface="Arial Unicode MS" pitchFamily="34" charset="-122"/>
                <a:ea typeface="Arial Unicode MS" pitchFamily="34" charset="-122"/>
                <a:sym typeface="+mn-ea"/>
              </a:rPr>
              <a:t>350g</a:t>
            </a:r>
            <a:endParaRPr lang="de-DE" altLang="en-US" dirty="0">
              <a:latin typeface="Arial Unicode MS" pitchFamily="34" charset="-122"/>
              <a:ea typeface="Arial Unicode MS" pitchFamily="34" charset="-122"/>
            </a:endParaRPr>
          </a:p>
          <a:p>
            <a:pPr lvl="0" eaLnBrk="1" hangingPunct="1"/>
            <a:r>
              <a:rPr lang="zh-CN" altLang="en-US" dirty="0">
                <a:latin typeface="Arial Unicode MS" pitchFamily="34" charset="-122"/>
                <a:ea typeface="Arial Unicode MS" pitchFamily="34" charset="-122"/>
                <a:sym typeface="+mn-ea"/>
              </a:rPr>
              <a:t>通过金属过滤器可将温度高达 </a:t>
            </a:r>
            <a:r>
              <a:rPr lang="de-DE" altLang="en-US" dirty="0">
                <a:latin typeface="Arial Unicode MS" pitchFamily="34" charset="-122"/>
                <a:ea typeface="Arial Unicode MS" pitchFamily="34" charset="-122"/>
                <a:sym typeface="+mn-ea"/>
              </a:rPr>
              <a:t>2200°C </a:t>
            </a:r>
            <a:r>
              <a:rPr lang="zh-CN" altLang="en-US" dirty="0">
                <a:latin typeface="Arial Unicode MS" pitchFamily="34" charset="-122"/>
                <a:ea typeface="Arial Unicode MS" pitchFamily="34" charset="-122"/>
                <a:sym typeface="+mn-ea"/>
              </a:rPr>
              <a:t>的氧化氮冷却至 </a:t>
            </a:r>
            <a:r>
              <a:rPr lang="de-DE" altLang="en-US" dirty="0">
                <a:latin typeface="Arial Unicode MS" pitchFamily="34" charset="-122"/>
                <a:ea typeface="Arial Unicode MS" pitchFamily="34" charset="-122"/>
                <a:sym typeface="+mn-ea"/>
              </a:rPr>
              <a:t>160°</a:t>
            </a:r>
            <a:r>
              <a:rPr lang="zh-CN" altLang="en-US" dirty="0">
                <a:latin typeface="Arial Unicode MS" pitchFamily="34" charset="-122"/>
                <a:ea typeface="Arial Unicode MS" pitchFamily="34" charset="-122"/>
                <a:sym typeface="+mn-ea"/>
              </a:rPr>
              <a:t>左右。除此之外，它还能挡住燃烧残渣。</a:t>
            </a:r>
            <a:endParaRPr lang="zh-CN" altLang="en-US" dirty="0">
              <a:latin typeface="Arial Unicode MS" pitchFamily="34" charset="-122"/>
              <a:ea typeface="Arial Unicode MS" pitchFamily="34" charset="-122"/>
            </a:endParaRPr>
          </a:p>
          <a:p>
            <a:pPr lvl="0" eaLnBrk="1" hangingPunct="1"/>
            <a:endParaRPr lang="de-DE" altLang="en-US" dirty="0"/>
          </a:p>
          <a:p>
            <a:pPr lvl="0" eaLnBrk="1" hangingPunct="1"/>
            <a:r>
              <a:rPr lang="zh-CN" altLang="en-US" dirty="0">
                <a:ea typeface="Arial Unicode MS" pitchFamily="34" charset="-122"/>
                <a:sym typeface="+mn-ea"/>
              </a:rPr>
              <a:t>在新款的安全气囊模块上则使用不含叠氮化钠的固体燃料，因此具有以下优点：</a:t>
            </a:r>
            <a:endParaRPr lang="zh-CN" altLang="en-US" dirty="0">
              <a:ea typeface="Arial Unicode MS" pitchFamily="34" charset="-122"/>
            </a:endParaRPr>
          </a:p>
          <a:p>
            <a:pPr lvl="1" eaLnBrk="1" hangingPunct="1"/>
            <a:r>
              <a:rPr lang="zh-CN" altLang="en-US" dirty="0">
                <a:latin typeface="Arial Unicode MS" pitchFamily="34" charset="-122"/>
                <a:ea typeface="Arial Unicode MS" pitchFamily="34" charset="-122"/>
                <a:sym typeface="+mn-ea"/>
              </a:rPr>
              <a:t>燃烧温度较低</a:t>
            </a:r>
            <a:br>
              <a:rPr lang="zh-CN" altLang="en-US" dirty="0">
                <a:latin typeface="宋体" panose="02010600030101010101" pitchFamily="2" charset="-122"/>
                <a:sym typeface="+mn-ea"/>
              </a:rPr>
            </a:br>
            <a:r>
              <a:rPr lang="de-DE" altLang="en-US" dirty="0">
                <a:latin typeface="Arial Unicode MS" pitchFamily="34" charset="-122"/>
                <a:ea typeface="Arial Unicode MS" pitchFamily="34" charset="-122"/>
                <a:sym typeface="+mn-ea"/>
              </a:rPr>
              <a:t>(1600</a:t>
            </a:r>
            <a:r>
              <a:rPr lang="de-DE" altLang="en-US" dirty="0">
                <a:latin typeface="宋体" panose="02010600030101010101" pitchFamily="2" charset="-122"/>
                <a:sym typeface="+mn-ea"/>
              </a:rPr>
              <a:t>°</a:t>
            </a:r>
            <a:r>
              <a:rPr lang="de-DE" altLang="en-US" dirty="0">
                <a:latin typeface="Arial Unicode MS" pitchFamily="34" charset="-122"/>
                <a:ea typeface="Arial Unicode MS" pitchFamily="34" charset="-122"/>
                <a:sym typeface="+mn-ea"/>
              </a:rPr>
              <a:t>C</a:t>
            </a:r>
            <a:r>
              <a:rPr lang="zh-CN" altLang="en-US" dirty="0">
                <a:latin typeface="Arial Unicode MS" pitchFamily="34" charset="-122"/>
                <a:ea typeface="Arial Unicode MS" pitchFamily="34" charset="-122"/>
                <a:sym typeface="+mn-ea"/>
              </a:rPr>
              <a:t>，冷却后约为 </a:t>
            </a:r>
            <a:r>
              <a:rPr lang="de-DE" altLang="en-US" dirty="0">
                <a:latin typeface="Arial Unicode MS" pitchFamily="34" charset="-122"/>
                <a:ea typeface="Arial Unicode MS" pitchFamily="34" charset="-122"/>
                <a:sym typeface="+mn-ea"/>
              </a:rPr>
              <a:t>80</a:t>
            </a:r>
            <a:r>
              <a:rPr lang="de-DE" altLang="en-US" dirty="0">
                <a:latin typeface="宋体" panose="02010600030101010101" pitchFamily="2" charset="-122"/>
                <a:sym typeface="+mn-ea"/>
              </a:rPr>
              <a:t>°</a:t>
            </a:r>
            <a:r>
              <a:rPr lang="de-DE" altLang="en-US" dirty="0">
                <a:latin typeface="Arial Unicode MS" pitchFamily="34" charset="-122"/>
                <a:ea typeface="Arial Unicode MS" pitchFamily="34" charset="-122"/>
                <a:sym typeface="+mn-ea"/>
              </a:rPr>
              <a:t>C</a:t>
            </a:r>
            <a:r>
              <a:rPr lang="zh-CN" altLang="en-US" dirty="0">
                <a:latin typeface="Arial Unicode MS" pitchFamily="34" charset="-122"/>
                <a:ea typeface="Arial Unicode MS" pitchFamily="34" charset="-122"/>
                <a:sym typeface="+mn-ea"/>
              </a:rPr>
              <a:t>）</a:t>
            </a:r>
            <a:endParaRPr lang="zh-CN" altLang="en-US" dirty="0">
              <a:latin typeface="Arial Unicode MS" pitchFamily="34" charset="-122"/>
              <a:ea typeface="Arial Unicode MS" pitchFamily="34" charset="-122"/>
            </a:endParaRPr>
          </a:p>
          <a:p>
            <a:pPr lvl="1" eaLnBrk="1" hangingPunct="1"/>
            <a:r>
              <a:rPr lang="zh-CN" altLang="en-US" dirty="0">
                <a:latin typeface="Arial Unicode MS" pitchFamily="34" charset="-122"/>
                <a:ea typeface="Arial Unicode MS" pitchFamily="34" charset="-122"/>
                <a:sym typeface="+mn-ea"/>
              </a:rPr>
              <a:t>因此可以使距安全气囊的最小距离从 </a:t>
            </a:r>
            <a:r>
              <a:rPr lang="de-DE" altLang="en-US" dirty="0">
                <a:latin typeface="Arial Unicode MS" pitchFamily="34" charset="-122"/>
                <a:ea typeface="Arial Unicode MS" pitchFamily="34" charset="-122"/>
                <a:sym typeface="+mn-ea"/>
              </a:rPr>
              <a:t>250mm </a:t>
            </a:r>
            <a:r>
              <a:rPr lang="zh-CN" altLang="en-US" dirty="0">
                <a:latin typeface="Arial Unicode MS" pitchFamily="34" charset="-122"/>
                <a:ea typeface="Arial Unicode MS" pitchFamily="34" charset="-122"/>
                <a:sym typeface="+mn-ea"/>
              </a:rPr>
              <a:t>缩短为 </a:t>
            </a:r>
            <a:r>
              <a:rPr lang="de-DE" altLang="en-US" dirty="0">
                <a:latin typeface="Arial Unicode MS" pitchFamily="34" charset="-122"/>
                <a:ea typeface="Arial Unicode MS" pitchFamily="34" charset="-122"/>
                <a:sym typeface="+mn-ea"/>
              </a:rPr>
              <a:t>150mm</a:t>
            </a:r>
            <a:r>
              <a:rPr lang="zh-CN" altLang="en-US" dirty="0">
                <a:latin typeface="Arial Unicode MS" pitchFamily="34" charset="-122"/>
                <a:ea typeface="Arial Unicode MS" pitchFamily="34" charset="-122"/>
                <a:sym typeface="+mn-ea"/>
              </a:rPr>
              <a:t>。</a:t>
            </a:r>
            <a:endParaRPr lang="zh-CN" altLang="en-US" dirty="0">
              <a:latin typeface="Arial Unicode MS" pitchFamily="34" charset="-122"/>
              <a:ea typeface="Arial Unicode MS" pitchFamily="34" charset="-122"/>
            </a:endParaRPr>
          </a:p>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285750" lvl="2" indent="-285750">
              <a:lnSpc>
                <a:spcPct val="200000"/>
              </a:lnSpc>
              <a:buFont typeface="Wingdings" panose="05000000000000000000" pitchFamily="2" charset="2"/>
              <a:buChar char="Ø"/>
            </a:pPr>
            <a:r>
              <a:rPr lang="zh-CN" altLang="zh-CN" dirty="0">
                <a:latin typeface="微软雅黑" panose="020B0503020204020204" charset="-122"/>
                <a:sym typeface="+mn-ea"/>
              </a:rPr>
              <a:t>系统待机或系统激活未检测到车道线</a:t>
            </a:r>
            <a:endParaRPr lang="en-US" altLang="zh-CN" dirty="0">
              <a:latin typeface="微软雅黑" panose="020B0503020204020204" charset="-122"/>
              <a:sym typeface="+mn-ea"/>
            </a:endParaRPr>
          </a:p>
          <a:p>
            <a:pPr marL="285750" lvl="2" indent="-285750">
              <a:lnSpc>
                <a:spcPct val="200000"/>
              </a:lnSpc>
              <a:buFont typeface="Wingdings" panose="05000000000000000000" pitchFamily="2" charset="2"/>
              <a:buChar char="u"/>
            </a:pPr>
            <a:r>
              <a:rPr lang="zh-CN" altLang="zh-CN" dirty="0">
                <a:latin typeface="微软雅黑" panose="020B0503020204020204" charset="-122"/>
                <a:sym typeface="+mn-ea"/>
              </a:rPr>
              <a:t>传感器</a:t>
            </a:r>
            <a:r>
              <a:rPr lang="zh-CN" altLang="en-US" dirty="0">
                <a:latin typeface="微软雅黑" panose="020B0503020204020204" charset="-122"/>
                <a:sym typeface="+mn-ea"/>
              </a:rPr>
              <a:t>未</a:t>
            </a:r>
            <a:r>
              <a:rPr lang="zh-CN" altLang="zh-CN" dirty="0">
                <a:latin typeface="微软雅黑" panose="020B0503020204020204" charset="-122"/>
                <a:sym typeface="+mn-ea"/>
              </a:rPr>
              <a:t>识别到两侧车道标线</a:t>
            </a:r>
            <a:r>
              <a:rPr lang="zh-CN" altLang="en-US" dirty="0">
                <a:latin typeface="微软雅黑" panose="020B0503020204020204" charset="-122"/>
                <a:sym typeface="+mn-ea"/>
              </a:rPr>
              <a:t>。</a:t>
            </a:r>
            <a:endParaRPr lang="en-US" altLang="zh-CN" dirty="0">
              <a:latin typeface="微软雅黑" panose="020B0503020204020204" charset="-122"/>
              <a:sym typeface="+mn-ea"/>
            </a:endParaRPr>
          </a:p>
          <a:p>
            <a:pPr marL="285750" lvl="2" indent="-285750">
              <a:lnSpc>
                <a:spcPct val="200000"/>
              </a:lnSpc>
              <a:buFont typeface="Wingdings" panose="05000000000000000000" pitchFamily="2" charset="2"/>
              <a:buChar char="u"/>
            </a:pPr>
            <a:r>
              <a:rPr lang="zh-CN" altLang="en-US" dirty="0">
                <a:latin typeface="微软雅黑" panose="020B0503020204020204" charset="-122"/>
                <a:sym typeface="+mn-ea"/>
              </a:rPr>
              <a:t>功能指示小</a:t>
            </a:r>
            <a:r>
              <a:rPr lang="zh-CN" altLang="zh-CN" dirty="0">
                <a:latin typeface="微软雅黑" panose="020B0503020204020204" charset="-122"/>
                <a:sym typeface="+mn-ea"/>
              </a:rPr>
              <a:t>图标为白色，车辆两侧的车道标线未被填充</a:t>
            </a:r>
            <a:r>
              <a:rPr lang="zh-CN" altLang="en-US" dirty="0">
                <a:latin typeface="微软雅黑" panose="020B0503020204020204" charset="-122"/>
                <a:sym typeface="+mn-ea"/>
              </a:rPr>
              <a:t>。</a:t>
            </a:r>
            <a:endParaRPr lang="zh-CN" altLang="en-US" dirty="0">
              <a:latin typeface="微软雅黑" panose="020B0503020204020204" charset="-122"/>
            </a:endParaRPr>
          </a:p>
          <a:p>
            <a:pPr marL="355600" lvl="2" indent="-263525">
              <a:lnSpc>
                <a:spcPct val="200000"/>
              </a:lnSpc>
              <a:buFont typeface="Wingdings" panose="05000000000000000000" pitchFamily="2" charset="2"/>
              <a:buChar char="Ø"/>
            </a:pPr>
            <a:r>
              <a:rPr lang="zh-CN" altLang="en-US" b="1" dirty="0">
                <a:latin typeface="微软雅黑" panose="020B0503020204020204" charset="-122"/>
                <a:sym typeface="+mn-ea"/>
              </a:rPr>
              <a:t>系统左侧激活</a:t>
            </a:r>
            <a:endParaRPr lang="zh-CN" altLang="en-US" b="1" dirty="0">
              <a:latin typeface="微软雅黑" panose="020B0503020204020204" charset="-122"/>
            </a:endParaRPr>
          </a:p>
          <a:p>
            <a:pPr marL="538480" lvl="3" indent="-274955">
              <a:lnSpc>
                <a:spcPct val="200000"/>
              </a:lnSpc>
              <a:buFont typeface="Wingdings" panose="05000000000000000000" pitchFamily="2" charset="2"/>
              <a:buChar char="u"/>
            </a:pPr>
            <a:r>
              <a:rPr lang="zh-CN" altLang="zh-CN" dirty="0">
                <a:latin typeface="微软雅黑" panose="020B0503020204020204" charset="-122"/>
                <a:sym typeface="+mn-ea"/>
              </a:rPr>
              <a:t>偏离侧的车道线变为</a:t>
            </a:r>
            <a:r>
              <a:rPr lang="zh-CN" altLang="zh-CN" dirty="0" smtClean="0">
                <a:latin typeface="微软雅黑" panose="020B0503020204020204" charset="-122"/>
                <a:sym typeface="+mn-ea"/>
              </a:rPr>
              <a:t>红色</a:t>
            </a:r>
            <a:r>
              <a:rPr lang="zh-CN" altLang="en-US" dirty="0" smtClean="0">
                <a:latin typeface="微软雅黑" panose="020B0503020204020204" charset="-122"/>
                <a:sym typeface="+mn-ea"/>
              </a:rPr>
              <a:t>，</a:t>
            </a:r>
            <a:r>
              <a:rPr lang="zh-CN" altLang="zh-CN" dirty="0" smtClean="0">
                <a:latin typeface="微软雅黑" panose="020B0503020204020204" charset="-122"/>
                <a:sym typeface="+mn-ea"/>
              </a:rPr>
              <a:t>同时</a:t>
            </a:r>
            <a:r>
              <a:rPr lang="zh-CN" altLang="zh-CN" dirty="0">
                <a:latin typeface="微软雅黑" panose="020B0503020204020204" charset="-122"/>
                <a:sym typeface="+mn-ea"/>
              </a:rPr>
              <a:t>偏离侧前扬声器发出声音提醒驾驶员</a:t>
            </a:r>
            <a:r>
              <a:rPr lang="zh-CN" altLang="en-US" dirty="0">
                <a:latin typeface="微软雅黑" panose="020B0503020204020204" charset="-122"/>
                <a:sym typeface="+mn-ea"/>
              </a:rPr>
              <a:t>。</a:t>
            </a:r>
            <a:endParaRPr lang="en-US" altLang="zh-CN" dirty="0">
              <a:latin typeface="微软雅黑" panose="020B0503020204020204" charset="-122"/>
              <a:sym typeface="+mn-ea"/>
            </a:endParaRPr>
          </a:p>
          <a:p>
            <a:pPr marL="538480" lvl="3" indent="-274955">
              <a:lnSpc>
                <a:spcPct val="200000"/>
              </a:lnSpc>
              <a:buFont typeface="Wingdings" panose="05000000000000000000" pitchFamily="2" charset="2"/>
              <a:buChar char="u"/>
            </a:pPr>
            <a:r>
              <a:rPr lang="zh-CN" altLang="zh-CN" dirty="0">
                <a:latin typeface="微软雅黑" panose="020B0503020204020204" charset="-122"/>
                <a:sym typeface="+mn-ea"/>
              </a:rPr>
              <a:t>需要马上采取行动，重新修正车辆方向</a:t>
            </a:r>
            <a:endParaRPr lang="zh-CN" altLang="en-US">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ea typeface="宋体" panose="02010600030101010101" pitchFamily="2" charset="-122"/>
              </a:rPr>
              <a:t>系统触发左侧时，左侧前音响喇叭报警提示。触发右侧，右侧前音响喇叭报警提示</a:t>
            </a:r>
            <a:endParaRPr lang="zh-CN" altLang="en-US" dirty="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ea typeface="宋体" panose="02010600030101010101" pitchFamily="2" charset="-122"/>
              </a:rPr>
              <a:t>系统通过本车速度、目标车辆速度和两车相对速度计算出本车与目标车辆之间的报警距离，如果满足条件，系统将发出报警。</a:t>
            </a:r>
            <a:endParaRPr lang="en-US" altLang="zh-CN" dirty="0" smtClean="0">
              <a:ea typeface="宋体" panose="02010600030101010101" pitchFamily="2" charset="-122"/>
            </a:endParaRPr>
          </a:p>
          <a:p>
            <a:r>
              <a:rPr lang="en-US" altLang="zh-CN" dirty="0" smtClean="0">
                <a:ea typeface="宋体" panose="02010600030101010101" pitchFamily="2" charset="-122"/>
              </a:rPr>
              <a:t>FCW</a:t>
            </a:r>
            <a:r>
              <a:rPr lang="zh-CN" altLang="en-US" dirty="0" smtClean="0">
                <a:ea typeface="宋体" panose="02010600030101010101" pitchFamily="2" charset="-122"/>
              </a:rPr>
              <a:t>：</a:t>
            </a:r>
            <a:r>
              <a:rPr lang="en-US" altLang="zh-CN" dirty="0" smtClean="0">
                <a:ea typeface="宋体" panose="02010600030101010101" pitchFamily="2" charset="-122"/>
              </a:rPr>
              <a:t>30-150</a:t>
            </a:r>
            <a:endParaRPr lang="en-US" altLang="zh-CN" dirty="0" smtClean="0">
              <a:ea typeface="宋体" panose="02010600030101010101" pitchFamily="2" charset="-122"/>
            </a:endParaRPr>
          </a:p>
          <a:p>
            <a:r>
              <a:rPr lang="en-US" altLang="zh-CN" dirty="0" smtClean="0">
                <a:ea typeface="宋体" panose="02010600030101010101" pitchFamily="2" charset="-122"/>
              </a:rPr>
              <a:t>AEB</a:t>
            </a:r>
            <a:r>
              <a:rPr lang="zh-CN" altLang="en-US" dirty="0" smtClean="0">
                <a:ea typeface="宋体" panose="02010600030101010101" pitchFamily="2" charset="-122"/>
              </a:rPr>
              <a:t>：</a:t>
            </a:r>
            <a:r>
              <a:rPr lang="en-US" altLang="zh-CN" dirty="0" smtClean="0">
                <a:ea typeface="宋体" panose="02010600030101010101" pitchFamily="2" charset="-122"/>
              </a:rPr>
              <a:t>10-85</a:t>
            </a:r>
            <a:endParaRPr lang="zh-CN" altLang="en-US" dirty="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ea typeface="宋体" panose="02010600030101010101" pitchFamily="2" charset="-122"/>
              </a:rPr>
              <a:t>需要确认报警音由仪表还是音响发出；车辆是否使用雷达控制模块</a:t>
            </a:r>
            <a:endParaRPr lang="zh-CN" altLang="en-US">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eaLnBrk="1" hangingPunct="1">
              <a:spcBef>
                <a:spcPct val="50000"/>
              </a:spcBef>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气囊中的气压也会根据两次点火的延迟时差发生变化。这样可在安全气囊膨胀时减小乘员受力大小。</a:t>
            </a:r>
            <a:endParaRPr lang="zh-CN" altLang="en-US" dirty="0">
              <a:latin typeface="宋体" panose="02010600030101010101" pitchFamily="2" charset="-122"/>
              <a:ea typeface="宋体" panose="02010600030101010101" pitchFamily="2" charset="-122"/>
              <a:cs typeface="宋体" panose="02010600030101010101" pitchFamily="2" charset="-122"/>
              <a:sym typeface="+mn-ea"/>
            </a:endParaRPr>
          </a:p>
          <a:p>
            <a:pPr eaLnBrk="1" hangingPunct="1">
              <a:spcBef>
                <a:spcPct val="50000"/>
              </a:spcBef>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每次都必须点燃两级！以便能够防止触发安全气囊之后还有一个产气药处在激活状态。</a:t>
            </a:r>
            <a:endParaRPr lang="zh-CN" altLang="en-US"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eaLnBrk="1" hangingPunct="1"/>
            <a:r>
              <a:rPr lang="zh-CN" altLang="en-US" b="1" dirty="0">
                <a:solidFill>
                  <a:schemeClr val="tx2"/>
                </a:solidFill>
                <a:latin typeface="Tahoma" panose="020B0604030504040204" pitchFamily="34" charset="0"/>
                <a:sym typeface="+mn-ea"/>
              </a:rPr>
              <a:t>副驾驶员安全气囊有一个管状结构的气体发生器。</a:t>
            </a:r>
            <a:endParaRPr lang="zh-CN" altLang="en-US" b="1" dirty="0">
              <a:solidFill>
                <a:schemeClr val="tx2"/>
              </a:solidFill>
              <a:latin typeface="Tahoma" panose="020B0604030504040204" pitchFamily="34" charset="0"/>
            </a:endParaRPr>
          </a:p>
          <a:p>
            <a:pPr eaLnBrk="1" hangingPunct="1"/>
            <a:r>
              <a:rPr lang="zh-CN" altLang="en-US" b="1" dirty="0">
                <a:solidFill>
                  <a:schemeClr val="tx2"/>
                </a:solidFill>
                <a:latin typeface="Tahoma" panose="020B0604030504040204" pitchFamily="34" charset="0"/>
                <a:sym typeface="+mn-ea"/>
              </a:rPr>
              <a:t>在安全气囊点火的瞬间有针对地在规定撕裂缝的范围内碎裂，使安全气囊能够顺利充气。</a:t>
            </a:r>
            <a:endParaRPr lang="zh-CN" altLang="en-US" b="1" dirty="0">
              <a:solidFill>
                <a:schemeClr val="tx2"/>
              </a:solidFill>
              <a:latin typeface="Tahoma" panose="020B0604030504040204" pitchFamily="34" charset="0"/>
            </a:endParaRPr>
          </a:p>
          <a:p>
            <a:pPr eaLnBrk="1" hangingPunct="1"/>
            <a:r>
              <a:rPr lang="zh-CN" altLang="en-US" b="1" dirty="0">
                <a:solidFill>
                  <a:schemeClr val="tx2"/>
                </a:solidFill>
                <a:latin typeface="Tahoma" panose="020B0604030504040204" pitchFamily="34" charset="0"/>
                <a:sym typeface="+mn-ea"/>
              </a:rPr>
              <a:t>在许多汽车上，防护罩及撕裂缝完全安装在仪表板中，从外部并不能看到（字标</a:t>
            </a:r>
            <a:r>
              <a:rPr lang="zh-CN" altLang="en-US" b="1" dirty="0">
                <a:solidFill>
                  <a:schemeClr val="tx2"/>
                </a:solidFill>
                <a:latin typeface="Arial" panose="020B0604020202020204" pitchFamily="34" charset="0"/>
                <a:sym typeface="+mn-ea"/>
              </a:rPr>
              <a:t>“</a:t>
            </a:r>
            <a:r>
              <a:rPr lang="zh-CN" altLang="en-US" b="1" dirty="0">
                <a:solidFill>
                  <a:schemeClr val="tx2"/>
                </a:solidFill>
                <a:latin typeface="Tahoma" panose="020B0604030504040204" pitchFamily="34" charset="0"/>
                <a:sym typeface="+mn-ea"/>
              </a:rPr>
              <a:t>安全气囊</a:t>
            </a:r>
            <a:r>
              <a:rPr lang="zh-CN" altLang="en-US" b="1" dirty="0">
                <a:solidFill>
                  <a:schemeClr val="tx2"/>
                </a:solidFill>
                <a:latin typeface="Arial" panose="020B0604020202020204" pitchFamily="34" charset="0"/>
                <a:sym typeface="+mn-ea"/>
              </a:rPr>
              <a:t>”</a:t>
            </a:r>
            <a:r>
              <a:rPr lang="zh-CN" altLang="en-US" b="1" dirty="0">
                <a:solidFill>
                  <a:schemeClr val="tx2"/>
                </a:solidFill>
                <a:latin typeface="Tahoma" panose="020B0604030504040204" pitchFamily="34" charset="0"/>
                <a:sym typeface="+mn-ea"/>
              </a:rPr>
              <a:t>）</a:t>
            </a:r>
            <a:endParaRPr lang="de-DE" altLang="en-US" b="1" dirty="0">
              <a:solidFill>
                <a:schemeClr val="tx2"/>
              </a:solidFill>
              <a:latin typeface="Tahoma" panose="020B0604030504040204" pitchFamily="34" charset="0"/>
            </a:endParaRPr>
          </a:p>
          <a:p>
            <a:pPr eaLnBrk="1" hangingPunct="1"/>
            <a:r>
              <a:rPr lang="zh-CN" altLang="en-US" b="1" dirty="0">
                <a:solidFill>
                  <a:schemeClr val="tx2"/>
                </a:solidFill>
                <a:latin typeface="Tahoma" panose="020B0604030504040204" pitchFamily="34" charset="0"/>
                <a:sym typeface="+mn-ea"/>
              </a:rPr>
              <a:t>含有溶剂的清洁剂会使仪表板及安全气囊模块变得多孔。触发安全气囊时，可能会因松动的塑料部件而导致人员严重受伤。</a:t>
            </a:r>
            <a:endParaRPr lang="zh-CN" altLang="en-US" b="1" dirty="0">
              <a:solidFill>
                <a:schemeClr val="tx2"/>
              </a:solidFill>
              <a:latin typeface="Tahoma" panose="020B0604030504040204" pitchFamily="34" charset="0"/>
            </a:endParaRPr>
          </a:p>
          <a:p>
            <a:pPr eaLnBrk="1" hangingPunct="1"/>
            <a:r>
              <a:rPr lang="zh-CN" altLang="en-US" b="1" dirty="0">
                <a:solidFill>
                  <a:schemeClr val="tx2"/>
                </a:solidFill>
                <a:latin typeface="Tahoma" panose="020B0604030504040204" pitchFamily="34" charset="0"/>
                <a:sym typeface="+mn-ea"/>
              </a:rPr>
              <a:t>切勿使用含有溶剂的喷剂和清洁剂</a:t>
            </a:r>
            <a:endParaRPr lang="zh-CN" altLang="en-US" b="1" dirty="0">
              <a:solidFill>
                <a:schemeClr val="tx2"/>
              </a:solidFill>
              <a:latin typeface="Tahoma" panose="020B0604030504040204" pitchFamily="34" charset="0"/>
            </a:endParaRPr>
          </a:p>
          <a:p>
            <a:pPr eaLnBrk="1" hangingPunct="1"/>
            <a:r>
              <a:rPr lang="zh-CN" altLang="en-US" b="1" dirty="0">
                <a:solidFill>
                  <a:schemeClr val="tx2"/>
                </a:solidFill>
                <a:latin typeface="Tahoma" panose="020B0604030504040204" pitchFamily="34" charset="0"/>
                <a:sym typeface="+mn-ea"/>
              </a:rPr>
              <a:t>清洁仪表板及安全气囊模块的表面。</a:t>
            </a:r>
            <a:endParaRPr lang="zh-CN" altLang="en-US" b="1" dirty="0">
              <a:solidFill>
                <a:schemeClr val="tx2"/>
              </a:solidFill>
              <a:latin typeface="Tahoma" panose="020B0604030504040204" pitchFamily="34" charset="0"/>
            </a:endParaRPr>
          </a:p>
          <a:p>
            <a:pPr eaLnBrk="1" hangingPunct="1">
              <a:spcBef>
                <a:spcPct val="50000"/>
              </a:spcBef>
            </a:pPr>
            <a:endParaRPr lang="zh-CN" altLang="en-US" dirty="0">
              <a:latin typeface="Tahoma" panose="020B0604030504040204" pitchFamily="34" charset="0"/>
            </a:endParaRPr>
          </a:p>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dirty="0">
                <a:solidFill>
                  <a:schemeClr val="tx2"/>
                </a:solidFill>
                <a:latin typeface="宋体" panose="02010600030101010101" pitchFamily="2" charset="-122"/>
                <a:sym typeface="+mn-ea"/>
              </a:rPr>
              <a:t>混合型气体发生器的优点：安全气囊模块升温幅度较小（仅至</a:t>
            </a:r>
            <a:r>
              <a:rPr lang="zh-CN" altLang="zh-CN" b="1" dirty="0">
                <a:solidFill>
                  <a:schemeClr val="tx2"/>
                </a:solidFill>
                <a:latin typeface="宋体" panose="02010600030101010101" pitchFamily="2" charset="-122"/>
                <a:sym typeface="+mn-ea"/>
              </a:rPr>
              <a:t>60</a:t>
            </a:r>
            <a:r>
              <a:rPr lang="zh-CN" altLang="zh-CN" b="1" dirty="0">
                <a:solidFill>
                  <a:schemeClr val="tx2"/>
                </a:solidFill>
                <a:latin typeface="Tahoma" panose="020B0604030504040204" pitchFamily="34" charset="0"/>
                <a:sym typeface="+mn-ea"/>
              </a:rPr>
              <a:t>℃</a:t>
            </a:r>
            <a:r>
              <a:rPr lang="zh-CN" altLang="en-US" b="1" dirty="0">
                <a:solidFill>
                  <a:schemeClr val="tx2"/>
                </a:solidFill>
                <a:latin typeface="Tahoma" panose="020B0604030504040204" pitchFamily="34" charset="0"/>
                <a:sym typeface="+mn-ea"/>
              </a:rPr>
              <a:t>左右</a:t>
            </a:r>
            <a:r>
              <a:rPr lang="zh-CN" altLang="en-US" b="1" dirty="0">
                <a:solidFill>
                  <a:schemeClr val="tx2"/>
                </a:solidFill>
                <a:latin typeface="宋体" panose="02010600030101010101" pitchFamily="2" charset="-122"/>
                <a:sym typeface="+mn-ea"/>
              </a:rPr>
              <a:t>）；气体排放量低（氯化钙）；对环境无害；在整个工作温度范围内充气均匀。</a:t>
            </a:r>
            <a:endParaRPr lang="zh-CN" altLang="en-US" b="1" dirty="0">
              <a:solidFill>
                <a:schemeClr val="tx2"/>
              </a:solidFill>
              <a:latin typeface="宋体" panose="02010600030101010101" pitchFamily="2" charset="-122"/>
            </a:endParaRPr>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0178" name="Rectangle 2"/>
          <p:cNvSpPr>
            <a:spLocks noGrp="1" noRot="1" noTextEdit="1"/>
          </p:cNvSpPr>
          <p:nvPr>
            <p:ph type="sldImg"/>
          </p:nvPr>
        </p:nvSpPr>
        <p:spPr/>
      </p:sp>
      <p:sp>
        <p:nvSpPr>
          <p:cNvPr id="50179"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latin typeface="Arial Unicode MS" pitchFamily="34" charset="-122"/>
                <a:ea typeface="Arial Unicode MS" pitchFamily="34" charset="-122"/>
              </a:rPr>
              <a:t>正面安全气囊的碰撞传感器（</a:t>
            </a:r>
            <a:r>
              <a:rPr lang="de-DE" altLang="en-US" dirty="0">
                <a:latin typeface="Arial Unicode MS" pitchFamily="34" charset="-122"/>
                <a:ea typeface="Arial Unicode MS" pitchFamily="34" charset="-122"/>
              </a:rPr>
              <a:t>Early Crash Sensor</a:t>
            </a:r>
            <a:r>
              <a:rPr lang="zh-CN" altLang="en-US" dirty="0">
                <a:latin typeface="Arial Unicode MS" pitchFamily="34" charset="-122"/>
                <a:ea typeface="Arial Unicode MS" pitchFamily="34" charset="-122"/>
              </a:rPr>
              <a:t>）用于及早识别正面碰撞。由此便可在发生严重事故时更好地起到保护乘员的作用。</a:t>
            </a:r>
            <a:endParaRPr lang="zh-CN" altLang="en-US" dirty="0">
              <a:latin typeface="Arial Unicode MS" pitchFamily="34" charset="-122"/>
              <a:ea typeface="Arial Unicode MS" pitchFamily="34" charset="-122"/>
            </a:endParaRPr>
          </a:p>
          <a:p>
            <a:pPr lvl="0" eaLnBrk="1" hangingPunct="1"/>
            <a:r>
              <a:rPr lang="zh-CN" altLang="en-US" dirty="0">
                <a:ea typeface="Arial Unicode MS" pitchFamily="34" charset="-122"/>
              </a:rPr>
              <a:t>该传感器的使用与汽车及市场有关。</a:t>
            </a:r>
            <a:endParaRPr lang="zh-CN" altLang="en-US" dirty="0">
              <a:ea typeface="Arial Unicode MS" pitchFamily="34" charset="-122"/>
            </a:endParaRPr>
          </a:p>
          <a:p>
            <a:pPr lvl="0" eaLnBrk="1" hangingPunct="1"/>
            <a:r>
              <a:rPr lang="zh-CN" altLang="en-US" dirty="0">
                <a:ea typeface="Arial Unicode MS" pitchFamily="34" charset="-122"/>
              </a:rPr>
              <a:t>既有汽车在正中间安装传感器，也有汽车在左右两侧各安装一个传感器。</a:t>
            </a:r>
            <a:endParaRPr lang="zh-CN" altLang="en-US" dirty="0">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2226" name="Rectangle 2"/>
          <p:cNvSpPr>
            <a:spLocks noGrp="1" noRot="1" noTextEdit="1"/>
          </p:cNvSpPr>
          <p:nvPr>
            <p:ph type="sldImg"/>
          </p:nvPr>
        </p:nvSpPr>
        <p:spPr/>
      </p:sp>
      <p:sp>
        <p:nvSpPr>
          <p:cNvPr id="52227" name="Rectangle 3"/>
          <p:cNvSpPr>
            <a:spLocks noGrp="1" noRot="1"/>
          </p:cNvSpPr>
          <p:nvPr>
            <p:ph type="body" idx="1"/>
          </p:nvPr>
        </p:nvSpPr>
        <p:spPr>
          <a:xfrm>
            <a:off x="850900" y="4343400"/>
            <a:ext cx="5245100" cy="4321175"/>
          </a:xfrm>
        </p:spPr>
        <p:txBody>
          <a:bodyPr wrap="square" lIns="91440" tIns="45720" rIns="91440" bIns="45720" anchor="ctr"/>
          <a:p>
            <a:pPr lvl="0" eaLnBrk="1" hangingPunct="1"/>
            <a:r>
              <a:rPr lang="zh-CN" altLang="en-US" dirty="0">
                <a:ea typeface="Arial Unicode MS" pitchFamily="34" charset="-122"/>
              </a:rPr>
              <a:t>。</a:t>
            </a:r>
            <a:br>
              <a:rPr lang="zh-CN" altLang="en-US" dirty="0"/>
            </a:br>
            <a:endParaRPr lang="zh-CN" altLang="en-US" dirty="0">
              <a:ea typeface="Arial Unicode MS" pitchFamily="34"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17" name="组 6"/>
          <p:cNvGrpSpPr/>
          <p:nvPr userDrawn="1"/>
        </p:nvGrpSpPr>
        <p:grpSpPr>
          <a:xfrm>
            <a:off x="-19050" y="487400"/>
            <a:ext cx="12192000" cy="6445522"/>
            <a:chOff x="0" y="404215"/>
            <a:chExt cx="12192000" cy="6445522"/>
          </a:xfrm>
        </p:grpSpPr>
        <p:sp>
          <p:nvSpPr>
            <p:cNvPr id="21" name="Freeform 295"/>
            <p:cNvSpPr>
              <a:spLocks noEditPoints="1"/>
            </p:cNvSpPr>
            <p:nvPr/>
          </p:nvSpPr>
          <p:spPr bwMode="auto">
            <a:xfrm>
              <a:off x="0" y="404215"/>
              <a:ext cx="1543050" cy="6021817"/>
            </a:xfrm>
            <a:custGeom>
              <a:avLst/>
              <a:gdLst>
                <a:gd name="T0" fmla="*/ 0 w 537"/>
                <a:gd name="T1" fmla="*/ 1369 h 2105"/>
                <a:gd name="T2" fmla="*/ 94 w 537"/>
                <a:gd name="T3" fmla="*/ 1390 h 2105"/>
                <a:gd name="T4" fmla="*/ 179 w 537"/>
                <a:gd name="T5" fmla="*/ 1330 h 2105"/>
                <a:gd name="T6" fmla="*/ 211 w 537"/>
                <a:gd name="T7" fmla="*/ 1059 h 2105"/>
                <a:gd name="T8" fmla="*/ 148 w 537"/>
                <a:gd name="T9" fmla="*/ 697 h 2105"/>
                <a:gd name="T10" fmla="*/ 42 w 537"/>
                <a:gd name="T11" fmla="*/ 491 h 2105"/>
                <a:gd name="T12" fmla="*/ 0 w 537"/>
                <a:gd name="T13" fmla="*/ 375 h 2105"/>
                <a:gd name="T14" fmla="*/ 78 w 537"/>
                <a:gd name="T15" fmla="*/ 477 h 2105"/>
                <a:gd name="T16" fmla="*/ 187 w 537"/>
                <a:gd name="T17" fmla="*/ 696 h 2105"/>
                <a:gd name="T18" fmla="*/ 245 w 537"/>
                <a:gd name="T19" fmla="*/ 944 h 2105"/>
                <a:gd name="T20" fmla="*/ 236 w 537"/>
                <a:gd name="T21" fmla="*/ 1236 h 2105"/>
                <a:gd name="T22" fmla="*/ 171 w 537"/>
                <a:gd name="T23" fmla="*/ 1466 h 2105"/>
                <a:gd name="T24" fmla="*/ 97 w 537"/>
                <a:gd name="T25" fmla="*/ 1450 h 2105"/>
                <a:gd name="T26" fmla="*/ 0 w 537"/>
                <a:gd name="T27" fmla="*/ 1647 h 2105"/>
                <a:gd name="T28" fmla="*/ 0 w 537"/>
                <a:gd name="T29" fmla="*/ 1655 h 2105"/>
                <a:gd name="T30" fmla="*/ 74 w 537"/>
                <a:gd name="T31" fmla="*/ 1631 h 2105"/>
                <a:gd name="T32" fmla="*/ 358 w 537"/>
                <a:gd name="T33" fmla="*/ 1054 h 2105"/>
                <a:gd name="T34" fmla="*/ 0 w 537"/>
                <a:gd name="T35" fmla="*/ 295 h 2105"/>
                <a:gd name="T36" fmla="*/ 0 w 537"/>
                <a:gd name="T37" fmla="*/ 1812 h 2105"/>
                <a:gd name="T38" fmla="*/ 358 w 537"/>
                <a:gd name="T39" fmla="*/ 1054 h 2105"/>
                <a:gd name="T40" fmla="*/ 482 w 537"/>
                <a:gd name="T41" fmla="*/ 1118 h 2105"/>
                <a:gd name="T42" fmla="*/ 529 w 537"/>
                <a:gd name="T43" fmla="*/ 952 h 2105"/>
                <a:gd name="T44" fmla="*/ 425 w 537"/>
                <a:gd name="T45" fmla="*/ 686 h 2105"/>
                <a:gd name="T46" fmla="*/ 417 w 537"/>
                <a:gd name="T47" fmla="*/ 515 h 2105"/>
                <a:gd name="T48" fmla="*/ 236 w 537"/>
                <a:gd name="T49" fmla="*/ 295 h 2105"/>
                <a:gd name="T50" fmla="*/ 166 w 537"/>
                <a:gd name="T51" fmla="*/ 137 h 2105"/>
                <a:gd name="T52" fmla="*/ 0 w 537"/>
                <a:gd name="T53" fmla="*/ 150 h 2105"/>
                <a:gd name="T54" fmla="*/ 0 w 537"/>
                <a:gd name="T55" fmla="*/ 1959 h 2105"/>
                <a:gd name="T56" fmla="*/ 171 w 537"/>
                <a:gd name="T57" fmla="*/ 1963 h 2105"/>
                <a:gd name="T58" fmla="*/ 232 w 537"/>
                <a:gd name="T59" fmla="*/ 1806 h 2105"/>
                <a:gd name="T60" fmla="*/ 422 w 537"/>
                <a:gd name="T61" fmla="*/ 1590 h 2105"/>
                <a:gd name="T62" fmla="*/ 427 w 537"/>
                <a:gd name="T63" fmla="*/ 1418 h 2105"/>
                <a:gd name="T64" fmla="*/ 537 w 537"/>
                <a:gd name="T65" fmla="*/ 115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2105">
                  <a:moveTo>
                    <a:pt x="97" y="1450"/>
                  </a:moveTo>
                  <a:cubicBezTo>
                    <a:pt x="73" y="1431"/>
                    <a:pt x="39" y="1403"/>
                    <a:pt x="0" y="1369"/>
                  </a:cubicBezTo>
                  <a:cubicBezTo>
                    <a:pt x="0" y="1310"/>
                    <a:pt x="0" y="1310"/>
                    <a:pt x="0" y="1310"/>
                  </a:cubicBezTo>
                  <a:cubicBezTo>
                    <a:pt x="38" y="1344"/>
                    <a:pt x="70" y="1371"/>
                    <a:pt x="94" y="1390"/>
                  </a:cubicBezTo>
                  <a:cubicBezTo>
                    <a:pt x="121" y="1412"/>
                    <a:pt x="140" y="1426"/>
                    <a:pt x="148" y="1432"/>
                  </a:cubicBezTo>
                  <a:cubicBezTo>
                    <a:pt x="152" y="1420"/>
                    <a:pt x="166" y="1384"/>
                    <a:pt x="179" y="1330"/>
                  </a:cubicBezTo>
                  <a:cubicBezTo>
                    <a:pt x="188" y="1292"/>
                    <a:pt x="195" y="1252"/>
                    <a:pt x="201" y="1211"/>
                  </a:cubicBezTo>
                  <a:cubicBezTo>
                    <a:pt x="208" y="1160"/>
                    <a:pt x="211" y="1109"/>
                    <a:pt x="211" y="1059"/>
                  </a:cubicBezTo>
                  <a:cubicBezTo>
                    <a:pt x="211" y="979"/>
                    <a:pt x="202" y="900"/>
                    <a:pt x="185" y="824"/>
                  </a:cubicBezTo>
                  <a:cubicBezTo>
                    <a:pt x="175" y="781"/>
                    <a:pt x="163" y="738"/>
                    <a:pt x="148" y="697"/>
                  </a:cubicBezTo>
                  <a:cubicBezTo>
                    <a:pt x="131" y="653"/>
                    <a:pt x="112" y="610"/>
                    <a:pt x="89" y="568"/>
                  </a:cubicBezTo>
                  <a:cubicBezTo>
                    <a:pt x="75" y="541"/>
                    <a:pt x="59" y="516"/>
                    <a:pt x="42" y="491"/>
                  </a:cubicBezTo>
                  <a:cubicBezTo>
                    <a:pt x="29" y="472"/>
                    <a:pt x="15" y="453"/>
                    <a:pt x="0" y="434"/>
                  </a:cubicBezTo>
                  <a:cubicBezTo>
                    <a:pt x="0" y="375"/>
                    <a:pt x="0" y="375"/>
                    <a:pt x="0" y="375"/>
                  </a:cubicBezTo>
                  <a:cubicBezTo>
                    <a:pt x="7" y="383"/>
                    <a:pt x="14" y="391"/>
                    <a:pt x="21" y="400"/>
                  </a:cubicBezTo>
                  <a:cubicBezTo>
                    <a:pt x="41" y="424"/>
                    <a:pt x="61" y="450"/>
                    <a:pt x="78" y="477"/>
                  </a:cubicBezTo>
                  <a:cubicBezTo>
                    <a:pt x="97" y="505"/>
                    <a:pt x="114" y="534"/>
                    <a:pt x="129" y="564"/>
                  </a:cubicBezTo>
                  <a:cubicBezTo>
                    <a:pt x="152" y="607"/>
                    <a:pt x="171" y="652"/>
                    <a:pt x="187" y="696"/>
                  </a:cubicBezTo>
                  <a:cubicBezTo>
                    <a:pt x="202" y="738"/>
                    <a:pt x="215" y="780"/>
                    <a:pt x="224" y="823"/>
                  </a:cubicBezTo>
                  <a:cubicBezTo>
                    <a:pt x="233" y="863"/>
                    <a:pt x="240" y="904"/>
                    <a:pt x="245" y="944"/>
                  </a:cubicBezTo>
                  <a:cubicBezTo>
                    <a:pt x="248" y="982"/>
                    <a:pt x="250" y="1020"/>
                    <a:pt x="250" y="1058"/>
                  </a:cubicBezTo>
                  <a:cubicBezTo>
                    <a:pt x="250" y="1117"/>
                    <a:pt x="246" y="1177"/>
                    <a:pt x="236" y="1236"/>
                  </a:cubicBezTo>
                  <a:cubicBezTo>
                    <a:pt x="228" y="1284"/>
                    <a:pt x="217" y="1330"/>
                    <a:pt x="203" y="1375"/>
                  </a:cubicBezTo>
                  <a:cubicBezTo>
                    <a:pt x="191" y="1416"/>
                    <a:pt x="179" y="1447"/>
                    <a:pt x="171" y="1466"/>
                  </a:cubicBezTo>
                  <a:cubicBezTo>
                    <a:pt x="165" y="1482"/>
                    <a:pt x="160" y="1492"/>
                    <a:pt x="158" y="1496"/>
                  </a:cubicBezTo>
                  <a:cubicBezTo>
                    <a:pt x="152" y="1492"/>
                    <a:pt x="130" y="1476"/>
                    <a:pt x="97" y="1450"/>
                  </a:cubicBezTo>
                  <a:close/>
                  <a:moveTo>
                    <a:pt x="0" y="1601"/>
                  </a:moveTo>
                  <a:cubicBezTo>
                    <a:pt x="0" y="1647"/>
                    <a:pt x="0" y="1647"/>
                    <a:pt x="0" y="1647"/>
                  </a:cubicBezTo>
                  <a:cubicBezTo>
                    <a:pt x="2" y="1647"/>
                    <a:pt x="4" y="1648"/>
                    <a:pt x="5" y="1649"/>
                  </a:cubicBezTo>
                  <a:cubicBezTo>
                    <a:pt x="4" y="1650"/>
                    <a:pt x="2" y="1652"/>
                    <a:pt x="0" y="1655"/>
                  </a:cubicBezTo>
                  <a:cubicBezTo>
                    <a:pt x="0" y="1722"/>
                    <a:pt x="0" y="1722"/>
                    <a:pt x="0" y="1722"/>
                  </a:cubicBezTo>
                  <a:cubicBezTo>
                    <a:pt x="49" y="1669"/>
                    <a:pt x="74" y="1631"/>
                    <a:pt x="74" y="1631"/>
                  </a:cubicBezTo>
                  <a:cubicBezTo>
                    <a:pt x="74" y="1631"/>
                    <a:pt x="47" y="1619"/>
                    <a:pt x="0" y="1601"/>
                  </a:cubicBezTo>
                  <a:close/>
                  <a:moveTo>
                    <a:pt x="358" y="1054"/>
                  </a:moveTo>
                  <a:cubicBezTo>
                    <a:pt x="358" y="730"/>
                    <a:pt x="220" y="438"/>
                    <a:pt x="0" y="233"/>
                  </a:cubicBezTo>
                  <a:cubicBezTo>
                    <a:pt x="0" y="295"/>
                    <a:pt x="0" y="295"/>
                    <a:pt x="0" y="295"/>
                  </a:cubicBezTo>
                  <a:cubicBezTo>
                    <a:pt x="193" y="490"/>
                    <a:pt x="313" y="758"/>
                    <a:pt x="313" y="1054"/>
                  </a:cubicBezTo>
                  <a:cubicBezTo>
                    <a:pt x="313" y="1350"/>
                    <a:pt x="193" y="1618"/>
                    <a:pt x="0" y="1812"/>
                  </a:cubicBezTo>
                  <a:cubicBezTo>
                    <a:pt x="0" y="1875"/>
                    <a:pt x="0" y="1875"/>
                    <a:pt x="0" y="1875"/>
                  </a:cubicBezTo>
                  <a:cubicBezTo>
                    <a:pt x="220" y="1670"/>
                    <a:pt x="358" y="1378"/>
                    <a:pt x="358" y="1054"/>
                  </a:cubicBezTo>
                  <a:close/>
                  <a:moveTo>
                    <a:pt x="532" y="1149"/>
                  </a:moveTo>
                  <a:cubicBezTo>
                    <a:pt x="482" y="1118"/>
                    <a:pt x="482" y="1118"/>
                    <a:pt x="482" y="1118"/>
                  </a:cubicBezTo>
                  <a:cubicBezTo>
                    <a:pt x="475" y="987"/>
                    <a:pt x="475" y="987"/>
                    <a:pt x="475" y="987"/>
                  </a:cubicBezTo>
                  <a:cubicBezTo>
                    <a:pt x="529" y="952"/>
                    <a:pt x="529" y="952"/>
                    <a:pt x="529" y="952"/>
                  </a:cubicBezTo>
                  <a:cubicBezTo>
                    <a:pt x="482" y="700"/>
                    <a:pt x="482" y="700"/>
                    <a:pt x="482" y="700"/>
                  </a:cubicBezTo>
                  <a:cubicBezTo>
                    <a:pt x="425" y="686"/>
                    <a:pt x="425" y="686"/>
                    <a:pt x="425" y="686"/>
                  </a:cubicBezTo>
                  <a:cubicBezTo>
                    <a:pt x="376" y="565"/>
                    <a:pt x="376" y="565"/>
                    <a:pt x="376" y="565"/>
                  </a:cubicBezTo>
                  <a:cubicBezTo>
                    <a:pt x="417" y="515"/>
                    <a:pt x="417" y="515"/>
                    <a:pt x="417" y="515"/>
                  </a:cubicBezTo>
                  <a:cubicBezTo>
                    <a:pt x="290" y="288"/>
                    <a:pt x="290" y="288"/>
                    <a:pt x="290" y="288"/>
                  </a:cubicBezTo>
                  <a:cubicBezTo>
                    <a:pt x="236" y="295"/>
                    <a:pt x="236" y="295"/>
                    <a:pt x="236" y="295"/>
                  </a:cubicBezTo>
                  <a:cubicBezTo>
                    <a:pt x="147" y="199"/>
                    <a:pt x="147" y="199"/>
                    <a:pt x="147" y="199"/>
                  </a:cubicBezTo>
                  <a:cubicBezTo>
                    <a:pt x="166" y="137"/>
                    <a:pt x="166" y="137"/>
                    <a:pt x="166" y="137"/>
                  </a:cubicBezTo>
                  <a:cubicBezTo>
                    <a:pt x="0" y="0"/>
                    <a:pt x="0" y="0"/>
                    <a:pt x="0" y="0"/>
                  </a:cubicBezTo>
                  <a:cubicBezTo>
                    <a:pt x="0" y="150"/>
                    <a:pt x="0" y="150"/>
                    <a:pt x="0" y="150"/>
                  </a:cubicBezTo>
                  <a:cubicBezTo>
                    <a:pt x="257" y="367"/>
                    <a:pt x="420" y="692"/>
                    <a:pt x="420" y="1054"/>
                  </a:cubicBezTo>
                  <a:cubicBezTo>
                    <a:pt x="420" y="1417"/>
                    <a:pt x="257" y="1742"/>
                    <a:pt x="0" y="1959"/>
                  </a:cubicBezTo>
                  <a:cubicBezTo>
                    <a:pt x="0" y="2105"/>
                    <a:pt x="0" y="2105"/>
                    <a:pt x="0" y="2105"/>
                  </a:cubicBezTo>
                  <a:cubicBezTo>
                    <a:pt x="171" y="1963"/>
                    <a:pt x="171" y="1963"/>
                    <a:pt x="171" y="1963"/>
                  </a:cubicBezTo>
                  <a:cubicBezTo>
                    <a:pt x="155" y="1912"/>
                    <a:pt x="155" y="1912"/>
                    <a:pt x="155" y="1912"/>
                  </a:cubicBezTo>
                  <a:cubicBezTo>
                    <a:pt x="232" y="1806"/>
                    <a:pt x="232" y="1806"/>
                    <a:pt x="232" y="1806"/>
                  </a:cubicBezTo>
                  <a:cubicBezTo>
                    <a:pt x="296" y="1814"/>
                    <a:pt x="296" y="1814"/>
                    <a:pt x="296" y="1814"/>
                  </a:cubicBezTo>
                  <a:cubicBezTo>
                    <a:pt x="422" y="1590"/>
                    <a:pt x="422" y="1590"/>
                    <a:pt x="422" y="1590"/>
                  </a:cubicBezTo>
                  <a:cubicBezTo>
                    <a:pt x="386" y="1543"/>
                    <a:pt x="386" y="1543"/>
                    <a:pt x="386" y="1543"/>
                  </a:cubicBezTo>
                  <a:cubicBezTo>
                    <a:pt x="427" y="1418"/>
                    <a:pt x="427" y="1418"/>
                    <a:pt x="427" y="1418"/>
                  </a:cubicBezTo>
                  <a:cubicBezTo>
                    <a:pt x="490" y="1405"/>
                    <a:pt x="490" y="1405"/>
                    <a:pt x="490" y="1405"/>
                  </a:cubicBezTo>
                  <a:cubicBezTo>
                    <a:pt x="537" y="1150"/>
                    <a:pt x="537" y="1150"/>
                    <a:pt x="537" y="1150"/>
                  </a:cubicBezTo>
                  <a:lnTo>
                    <a:pt x="532" y="1149"/>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2" name="Freeform 299"/>
            <p:cNvSpPr>
              <a:spLocks noEditPoints="1"/>
            </p:cNvSpPr>
            <p:nvPr/>
          </p:nvSpPr>
          <p:spPr bwMode="auto">
            <a:xfrm>
              <a:off x="10847070" y="2948292"/>
              <a:ext cx="1344930" cy="3901445"/>
            </a:xfrm>
            <a:custGeom>
              <a:avLst/>
              <a:gdLst>
                <a:gd name="T0" fmla="*/ 224 w 531"/>
                <a:gd name="T1" fmla="*/ 1058 h 1547"/>
                <a:gd name="T2" fmla="*/ 341 w 531"/>
                <a:gd name="T3" fmla="*/ 1547 h 1547"/>
                <a:gd name="T4" fmla="*/ 291 w 531"/>
                <a:gd name="T5" fmla="*/ 1547 h 1547"/>
                <a:gd name="T6" fmla="*/ 179 w 531"/>
                <a:gd name="T7" fmla="*/ 1058 h 1547"/>
                <a:gd name="T8" fmla="*/ 531 w 531"/>
                <a:gd name="T9" fmla="*/ 242 h 1547"/>
                <a:gd name="T10" fmla="*/ 531 w 531"/>
                <a:gd name="T11" fmla="*/ 305 h 1547"/>
                <a:gd name="T12" fmla="*/ 224 w 531"/>
                <a:gd name="T13" fmla="*/ 1058 h 1547"/>
                <a:gd name="T14" fmla="*/ 354 w 531"/>
                <a:gd name="T15" fmla="*/ 807 h 1547"/>
                <a:gd name="T16" fmla="*/ 395 w 531"/>
                <a:gd name="T17" fmla="*/ 684 h 1547"/>
                <a:gd name="T18" fmla="*/ 458 w 531"/>
                <a:gd name="T19" fmla="*/ 561 h 1547"/>
                <a:gd name="T20" fmla="*/ 531 w 531"/>
                <a:gd name="T21" fmla="*/ 457 h 1547"/>
                <a:gd name="T22" fmla="*/ 531 w 531"/>
                <a:gd name="T23" fmla="*/ 399 h 1547"/>
                <a:gd name="T24" fmla="*/ 493 w 531"/>
                <a:gd name="T25" fmla="*/ 445 h 1547"/>
                <a:gd name="T26" fmla="*/ 435 w 531"/>
                <a:gd name="T27" fmla="*/ 527 h 1547"/>
                <a:gd name="T28" fmla="*/ 364 w 531"/>
                <a:gd name="T29" fmla="*/ 660 h 1547"/>
                <a:gd name="T30" fmla="*/ 318 w 531"/>
                <a:gd name="T31" fmla="*/ 792 h 1547"/>
                <a:gd name="T32" fmla="*/ 293 w 531"/>
                <a:gd name="T33" fmla="*/ 921 h 1547"/>
                <a:gd name="T34" fmla="*/ 286 w 531"/>
                <a:gd name="T35" fmla="*/ 1043 h 1547"/>
                <a:gd name="T36" fmla="*/ 301 w 531"/>
                <a:gd name="T37" fmla="*/ 1225 h 1547"/>
                <a:gd name="T38" fmla="*/ 334 w 531"/>
                <a:gd name="T39" fmla="*/ 1370 h 1547"/>
                <a:gd name="T40" fmla="*/ 368 w 531"/>
                <a:gd name="T41" fmla="*/ 1466 h 1547"/>
                <a:gd name="T42" fmla="*/ 382 w 531"/>
                <a:gd name="T43" fmla="*/ 1499 h 1547"/>
                <a:gd name="T44" fmla="*/ 531 w 531"/>
                <a:gd name="T45" fmla="*/ 1377 h 1547"/>
                <a:gd name="T46" fmla="*/ 531 w 531"/>
                <a:gd name="T47" fmla="*/ 1322 h 1547"/>
                <a:gd name="T48" fmla="*/ 459 w 531"/>
                <a:gd name="T49" fmla="*/ 1385 h 1547"/>
                <a:gd name="T50" fmla="*/ 400 w 531"/>
                <a:gd name="T51" fmla="*/ 1433 h 1547"/>
                <a:gd name="T52" fmla="*/ 364 w 531"/>
                <a:gd name="T53" fmla="*/ 1324 h 1547"/>
                <a:gd name="T54" fmla="*/ 338 w 531"/>
                <a:gd name="T55" fmla="*/ 1198 h 1547"/>
                <a:gd name="T56" fmla="*/ 326 w 531"/>
                <a:gd name="T57" fmla="*/ 1039 h 1547"/>
                <a:gd name="T58" fmla="*/ 333 w 531"/>
                <a:gd name="T59" fmla="*/ 926 h 1547"/>
                <a:gd name="T60" fmla="*/ 354 w 531"/>
                <a:gd name="T61" fmla="*/ 807 h 1547"/>
                <a:gd name="T62" fmla="*/ 43 w 531"/>
                <a:gd name="T63" fmla="*/ 1410 h 1547"/>
                <a:gd name="T64" fmla="*/ 44 w 531"/>
                <a:gd name="T65" fmla="*/ 1412 h 1547"/>
                <a:gd name="T66" fmla="*/ 101 w 531"/>
                <a:gd name="T67" fmla="*/ 1424 h 1547"/>
                <a:gd name="T68" fmla="*/ 153 w 531"/>
                <a:gd name="T69" fmla="*/ 1544 h 1547"/>
                <a:gd name="T70" fmla="*/ 151 w 531"/>
                <a:gd name="T71" fmla="*/ 1547 h 1547"/>
                <a:gd name="T72" fmla="*/ 221 w 531"/>
                <a:gd name="T73" fmla="*/ 1547 h 1547"/>
                <a:gd name="T74" fmla="*/ 116 w 531"/>
                <a:gd name="T75" fmla="*/ 1058 h 1547"/>
                <a:gd name="T76" fmla="*/ 531 w 531"/>
                <a:gd name="T77" fmla="*/ 158 h 1547"/>
                <a:gd name="T78" fmla="*/ 531 w 531"/>
                <a:gd name="T79" fmla="*/ 0 h 1547"/>
                <a:gd name="T80" fmla="*/ 365 w 531"/>
                <a:gd name="T81" fmla="*/ 142 h 1547"/>
                <a:gd name="T82" fmla="*/ 382 w 531"/>
                <a:gd name="T83" fmla="*/ 198 h 1547"/>
                <a:gd name="T84" fmla="*/ 302 w 531"/>
                <a:gd name="T85" fmla="*/ 302 h 1547"/>
                <a:gd name="T86" fmla="*/ 238 w 531"/>
                <a:gd name="T87" fmla="*/ 292 h 1547"/>
                <a:gd name="T88" fmla="*/ 105 w 531"/>
                <a:gd name="T89" fmla="*/ 517 h 1547"/>
                <a:gd name="T90" fmla="*/ 105 w 531"/>
                <a:gd name="T91" fmla="*/ 517 h 1547"/>
                <a:gd name="T92" fmla="*/ 142 w 531"/>
                <a:gd name="T93" fmla="*/ 563 h 1547"/>
                <a:gd name="T94" fmla="*/ 105 w 531"/>
                <a:gd name="T95" fmla="*/ 688 h 1547"/>
                <a:gd name="T96" fmla="*/ 42 w 531"/>
                <a:gd name="T97" fmla="*/ 703 h 1547"/>
                <a:gd name="T98" fmla="*/ 1 w 531"/>
                <a:gd name="T99" fmla="*/ 956 h 1547"/>
                <a:gd name="T100" fmla="*/ 50 w 531"/>
                <a:gd name="T101" fmla="*/ 988 h 1547"/>
                <a:gd name="T102" fmla="*/ 55 w 531"/>
                <a:gd name="T103" fmla="*/ 1119 h 1547"/>
                <a:gd name="T104" fmla="*/ 0 w 531"/>
                <a:gd name="T105" fmla="*/ 1153 h 1547"/>
                <a:gd name="T106" fmla="*/ 43 w 531"/>
                <a:gd name="T107" fmla="*/ 1410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1" h="1547">
                  <a:moveTo>
                    <a:pt x="224" y="1058"/>
                  </a:moveTo>
                  <a:cubicBezTo>
                    <a:pt x="224" y="1234"/>
                    <a:pt x="266" y="1400"/>
                    <a:pt x="341" y="1547"/>
                  </a:cubicBezTo>
                  <a:cubicBezTo>
                    <a:pt x="291" y="1547"/>
                    <a:pt x="291" y="1547"/>
                    <a:pt x="291" y="1547"/>
                  </a:cubicBezTo>
                  <a:cubicBezTo>
                    <a:pt x="219" y="1399"/>
                    <a:pt x="179" y="1233"/>
                    <a:pt x="179" y="1058"/>
                  </a:cubicBezTo>
                  <a:cubicBezTo>
                    <a:pt x="179" y="736"/>
                    <a:pt x="314" y="446"/>
                    <a:pt x="531" y="242"/>
                  </a:cubicBezTo>
                  <a:cubicBezTo>
                    <a:pt x="531" y="305"/>
                    <a:pt x="531" y="305"/>
                    <a:pt x="531" y="305"/>
                  </a:cubicBezTo>
                  <a:cubicBezTo>
                    <a:pt x="341" y="499"/>
                    <a:pt x="224" y="765"/>
                    <a:pt x="224" y="1058"/>
                  </a:cubicBezTo>
                  <a:close/>
                  <a:moveTo>
                    <a:pt x="354" y="807"/>
                  </a:moveTo>
                  <a:cubicBezTo>
                    <a:pt x="365" y="765"/>
                    <a:pt x="379" y="724"/>
                    <a:pt x="395" y="684"/>
                  </a:cubicBezTo>
                  <a:cubicBezTo>
                    <a:pt x="412" y="642"/>
                    <a:pt x="434" y="600"/>
                    <a:pt x="458" y="561"/>
                  </a:cubicBezTo>
                  <a:cubicBezTo>
                    <a:pt x="480" y="525"/>
                    <a:pt x="505" y="490"/>
                    <a:pt x="531" y="457"/>
                  </a:cubicBezTo>
                  <a:cubicBezTo>
                    <a:pt x="531" y="399"/>
                    <a:pt x="531" y="399"/>
                    <a:pt x="531" y="399"/>
                  </a:cubicBezTo>
                  <a:cubicBezTo>
                    <a:pt x="518" y="414"/>
                    <a:pt x="505" y="429"/>
                    <a:pt x="493" y="445"/>
                  </a:cubicBezTo>
                  <a:cubicBezTo>
                    <a:pt x="473" y="471"/>
                    <a:pt x="453" y="499"/>
                    <a:pt x="435" y="527"/>
                  </a:cubicBezTo>
                  <a:cubicBezTo>
                    <a:pt x="407" y="570"/>
                    <a:pt x="384" y="614"/>
                    <a:pt x="364" y="660"/>
                  </a:cubicBezTo>
                  <a:cubicBezTo>
                    <a:pt x="345" y="703"/>
                    <a:pt x="330" y="747"/>
                    <a:pt x="318" y="792"/>
                  </a:cubicBezTo>
                  <a:cubicBezTo>
                    <a:pt x="307" y="834"/>
                    <a:pt x="299" y="877"/>
                    <a:pt x="293" y="921"/>
                  </a:cubicBezTo>
                  <a:cubicBezTo>
                    <a:pt x="289" y="961"/>
                    <a:pt x="286" y="1002"/>
                    <a:pt x="286" y="1043"/>
                  </a:cubicBezTo>
                  <a:cubicBezTo>
                    <a:pt x="286" y="1102"/>
                    <a:pt x="291" y="1164"/>
                    <a:pt x="301" y="1225"/>
                  </a:cubicBezTo>
                  <a:cubicBezTo>
                    <a:pt x="309" y="1274"/>
                    <a:pt x="320" y="1322"/>
                    <a:pt x="334" y="1370"/>
                  </a:cubicBezTo>
                  <a:cubicBezTo>
                    <a:pt x="347" y="1412"/>
                    <a:pt x="360" y="1446"/>
                    <a:pt x="368" y="1466"/>
                  </a:cubicBezTo>
                  <a:cubicBezTo>
                    <a:pt x="375" y="1483"/>
                    <a:pt x="380" y="1494"/>
                    <a:pt x="382" y="1499"/>
                  </a:cubicBezTo>
                  <a:cubicBezTo>
                    <a:pt x="395" y="1489"/>
                    <a:pt x="453" y="1446"/>
                    <a:pt x="531" y="1377"/>
                  </a:cubicBezTo>
                  <a:cubicBezTo>
                    <a:pt x="531" y="1322"/>
                    <a:pt x="531" y="1322"/>
                    <a:pt x="531" y="1322"/>
                  </a:cubicBezTo>
                  <a:cubicBezTo>
                    <a:pt x="503" y="1348"/>
                    <a:pt x="478" y="1369"/>
                    <a:pt x="459" y="1385"/>
                  </a:cubicBezTo>
                  <a:cubicBezTo>
                    <a:pt x="430" y="1410"/>
                    <a:pt x="409" y="1426"/>
                    <a:pt x="400" y="1433"/>
                  </a:cubicBezTo>
                  <a:cubicBezTo>
                    <a:pt x="395" y="1420"/>
                    <a:pt x="380" y="1381"/>
                    <a:pt x="364" y="1324"/>
                  </a:cubicBezTo>
                  <a:cubicBezTo>
                    <a:pt x="353" y="1283"/>
                    <a:pt x="344" y="1240"/>
                    <a:pt x="338" y="1198"/>
                  </a:cubicBezTo>
                  <a:cubicBezTo>
                    <a:pt x="330" y="1144"/>
                    <a:pt x="326" y="1091"/>
                    <a:pt x="326" y="1039"/>
                  </a:cubicBezTo>
                  <a:cubicBezTo>
                    <a:pt x="326" y="1001"/>
                    <a:pt x="329" y="963"/>
                    <a:pt x="333" y="926"/>
                  </a:cubicBezTo>
                  <a:cubicBezTo>
                    <a:pt x="337" y="886"/>
                    <a:pt x="345" y="846"/>
                    <a:pt x="354" y="807"/>
                  </a:cubicBezTo>
                  <a:close/>
                  <a:moveTo>
                    <a:pt x="43" y="1410"/>
                  </a:moveTo>
                  <a:cubicBezTo>
                    <a:pt x="44" y="1412"/>
                    <a:pt x="44" y="1412"/>
                    <a:pt x="44" y="1412"/>
                  </a:cubicBezTo>
                  <a:cubicBezTo>
                    <a:pt x="101" y="1424"/>
                    <a:pt x="101" y="1424"/>
                    <a:pt x="101" y="1424"/>
                  </a:cubicBezTo>
                  <a:cubicBezTo>
                    <a:pt x="153" y="1544"/>
                    <a:pt x="153" y="1544"/>
                    <a:pt x="153" y="1544"/>
                  </a:cubicBezTo>
                  <a:cubicBezTo>
                    <a:pt x="151" y="1547"/>
                    <a:pt x="151" y="1547"/>
                    <a:pt x="151" y="1547"/>
                  </a:cubicBezTo>
                  <a:cubicBezTo>
                    <a:pt x="221" y="1547"/>
                    <a:pt x="221" y="1547"/>
                    <a:pt x="221" y="1547"/>
                  </a:cubicBezTo>
                  <a:cubicBezTo>
                    <a:pt x="154" y="1398"/>
                    <a:pt x="116" y="1232"/>
                    <a:pt x="116" y="1058"/>
                  </a:cubicBezTo>
                  <a:cubicBezTo>
                    <a:pt x="116" y="698"/>
                    <a:pt x="277" y="375"/>
                    <a:pt x="531" y="158"/>
                  </a:cubicBezTo>
                  <a:cubicBezTo>
                    <a:pt x="531" y="0"/>
                    <a:pt x="531" y="0"/>
                    <a:pt x="531" y="0"/>
                  </a:cubicBezTo>
                  <a:cubicBezTo>
                    <a:pt x="365" y="142"/>
                    <a:pt x="365" y="142"/>
                    <a:pt x="365" y="142"/>
                  </a:cubicBezTo>
                  <a:cubicBezTo>
                    <a:pt x="382" y="198"/>
                    <a:pt x="382" y="198"/>
                    <a:pt x="382" y="198"/>
                  </a:cubicBezTo>
                  <a:cubicBezTo>
                    <a:pt x="302" y="302"/>
                    <a:pt x="302" y="302"/>
                    <a:pt x="302" y="302"/>
                  </a:cubicBezTo>
                  <a:cubicBezTo>
                    <a:pt x="238" y="292"/>
                    <a:pt x="238" y="292"/>
                    <a:pt x="238" y="292"/>
                  </a:cubicBezTo>
                  <a:cubicBezTo>
                    <a:pt x="105" y="517"/>
                    <a:pt x="105" y="517"/>
                    <a:pt x="105" y="517"/>
                  </a:cubicBezTo>
                  <a:cubicBezTo>
                    <a:pt x="105" y="517"/>
                    <a:pt x="105" y="517"/>
                    <a:pt x="105" y="517"/>
                  </a:cubicBezTo>
                  <a:cubicBezTo>
                    <a:pt x="142" y="563"/>
                    <a:pt x="142" y="563"/>
                    <a:pt x="142" y="563"/>
                  </a:cubicBezTo>
                  <a:cubicBezTo>
                    <a:pt x="105" y="688"/>
                    <a:pt x="105" y="688"/>
                    <a:pt x="105" y="688"/>
                  </a:cubicBezTo>
                  <a:cubicBezTo>
                    <a:pt x="42" y="703"/>
                    <a:pt x="42" y="703"/>
                    <a:pt x="42" y="703"/>
                  </a:cubicBezTo>
                  <a:cubicBezTo>
                    <a:pt x="1" y="956"/>
                    <a:pt x="1" y="956"/>
                    <a:pt x="1" y="956"/>
                  </a:cubicBezTo>
                  <a:cubicBezTo>
                    <a:pt x="50" y="988"/>
                    <a:pt x="50" y="988"/>
                    <a:pt x="50" y="988"/>
                  </a:cubicBezTo>
                  <a:cubicBezTo>
                    <a:pt x="55" y="1119"/>
                    <a:pt x="55" y="1119"/>
                    <a:pt x="55" y="1119"/>
                  </a:cubicBezTo>
                  <a:cubicBezTo>
                    <a:pt x="0" y="1153"/>
                    <a:pt x="0" y="1153"/>
                    <a:pt x="0" y="1153"/>
                  </a:cubicBezTo>
                  <a:lnTo>
                    <a:pt x="43" y="1410"/>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grpSp>
      <p:sp>
        <p:nvSpPr>
          <p:cNvPr id="9" name="副标题 2"/>
          <p:cNvSpPr>
            <a:spLocks noGrp="1"/>
          </p:cNvSpPr>
          <p:nvPr>
            <p:ph type="subTitle" idx="1"/>
          </p:nvPr>
        </p:nvSpPr>
        <p:spPr>
          <a:xfrm>
            <a:off x="1914945" y="5410547"/>
            <a:ext cx="8362110" cy="881393"/>
          </a:xfrm>
          <a:prstGeom prst="rect">
            <a:avLst/>
          </a:prstGeom>
        </p:spPr>
        <p:txBody>
          <a:bodyPr anchor="ctr"/>
          <a:lstStyle>
            <a:lvl1pPr marL="0" indent="0" algn="ctr">
              <a:buNone/>
              <a:defRPr sz="240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dirty="0"/>
          </a:p>
        </p:txBody>
      </p:sp>
      <p:grpSp>
        <p:nvGrpSpPr>
          <p:cNvPr id="11" name="组 10"/>
          <p:cNvGrpSpPr/>
          <p:nvPr userDrawn="1"/>
        </p:nvGrpSpPr>
        <p:grpSpPr>
          <a:xfrm>
            <a:off x="0" y="1777412"/>
            <a:ext cx="12192000" cy="2907799"/>
            <a:chOff x="3075300" y="1662434"/>
            <a:chExt cx="10416433" cy="1092199"/>
          </a:xfrm>
        </p:grpSpPr>
        <p:sp>
          <p:nvSpPr>
            <p:cNvPr id="12" name="矩形 11"/>
            <p:cNvSpPr/>
            <p:nvPr/>
          </p:nvSpPr>
          <p:spPr>
            <a:xfrm>
              <a:off x="3075300" y="1662434"/>
              <a:ext cx="10416433" cy="1092199"/>
            </a:xfrm>
            <a:prstGeom prst="rect">
              <a:avLst/>
            </a:prstGeom>
            <a:gradFill>
              <a:gsLst>
                <a:gs pos="0">
                  <a:srgbClr val="FF9900"/>
                </a:gs>
                <a:gs pos="100000">
                  <a:srgbClr val="FF6600"/>
                </a:gs>
              </a:gsLst>
            </a:gra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13" name="AutoShape 16"/>
            <p:cNvSpPr>
              <a:spLocks noChangeAspect="1" noChangeArrowheads="1" noTextEdit="1"/>
            </p:cNvSpPr>
            <p:nvPr/>
          </p:nvSpPr>
          <p:spPr bwMode="auto">
            <a:xfrm>
              <a:off x="7347997" y="1669511"/>
              <a:ext cx="4291312" cy="87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4" name="标题 1"/>
          <p:cNvSpPr>
            <a:spLocks noGrp="1"/>
          </p:cNvSpPr>
          <p:nvPr>
            <p:ph type="ctrTitle"/>
          </p:nvPr>
        </p:nvSpPr>
        <p:spPr>
          <a:xfrm>
            <a:off x="1914945" y="2072957"/>
            <a:ext cx="8362110" cy="2316708"/>
          </a:xfrm>
          <a:prstGeom prst="rect">
            <a:avLst/>
          </a:prstGeom>
        </p:spPr>
        <p:txBody>
          <a:bodyPr anchor="ctr">
            <a:normAutofit/>
          </a:bodyPr>
          <a:lstStyle>
            <a:lvl1pPr algn="ctr">
              <a:defRPr sz="6000">
                <a:solidFill>
                  <a:schemeClr val="bg1"/>
                </a:solidFill>
                <a:latin typeface="微软雅黑" panose="020B0503020204020204" charset="-122"/>
                <a:ea typeface="微软雅黑" panose="020B0503020204020204" charset="-122"/>
                <a:cs typeface="微软雅黑" panose="020B0503020204020204" charset="-122"/>
              </a:defRPr>
            </a:lvl1pPr>
          </a:lstStyle>
          <a:p>
            <a:r>
              <a:rPr kumimoji="1" lang="zh-CN" altLang="en-US"/>
              <a:t>单击此处编辑母版标题样式</a:t>
            </a:r>
            <a:endParaRPr kumimoji="1" lang="zh-CN" altLang="en-US" dirty="0"/>
          </a:p>
        </p:txBody>
      </p:sp>
      <p:grpSp>
        <p:nvGrpSpPr>
          <p:cNvPr id="18" name="组 17"/>
          <p:cNvGrpSpPr/>
          <p:nvPr userDrawn="1"/>
        </p:nvGrpSpPr>
        <p:grpSpPr>
          <a:xfrm>
            <a:off x="0" y="404215"/>
            <a:ext cx="12192000" cy="6445522"/>
            <a:chOff x="0" y="404215"/>
            <a:chExt cx="12192000" cy="6445522"/>
          </a:xfrm>
        </p:grpSpPr>
        <p:sp>
          <p:nvSpPr>
            <p:cNvPr id="19" name="Freeform 295"/>
            <p:cNvSpPr>
              <a:spLocks noEditPoints="1"/>
            </p:cNvSpPr>
            <p:nvPr/>
          </p:nvSpPr>
          <p:spPr bwMode="auto">
            <a:xfrm>
              <a:off x="0" y="404215"/>
              <a:ext cx="1543050" cy="6021817"/>
            </a:xfrm>
            <a:custGeom>
              <a:avLst/>
              <a:gdLst>
                <a:gd name="T0" fmla="*/ 0 w 537"/>
                <a:gd name="T1" fmla="*/ 1369 h 2105"/>
                <a:gd name="T2" fmla="*/ 94 w 537"/>
                <a:gd name="T3" fmla="*/ 1390 h 2105"/>
                <a:gd name="T4" fmla="*/ 179 w 537"/>
                <a:gd name="T5" fmla="*/ 1330 h 2105"/>
                <a:gd name="T6" fmla="*/ 211 w 537"/>
                <a:gd name="T7" fmla="*/ 1059 h 2105"/>
                <a:gd name="T8" fmla="*/ 148 w 537"/>
                <a:gd name="T9" fmla="*/ 697 h 2105"/>
                <a:gd name="T10" fmla="*/ 42 w 537"/>
                <a:gd name="T11" fmla="*/ 491 h 2105"/>
                <a:gd name="T12" fmla="*/ 0 w 537"/>
                <a:gd name="T13" fmla="*/ 375 h 2105"/>
                <a:gd name="T14" fmla="*/ 78 w 537"/>
                <a:gd name="T15" fmla="*/ 477 h 2105"/>
                <a:gd name="T16" fmla="*/ 187 w 537"/>
                <a:gd name="T17" fmla="*/ 696 h 2105"/>
                <a:gd name="T18" fmla="*/ 245 w 537"/>
                <a:gd name="T19" fmla="*/ 944 h 2105"/>
                <a:gd name="T20" fmla="*/ 236 w 537"/>
                <a:gd name="T21" fmla="*/ 1236 h 2105"/>
                <a:gd name="T22" fmla="*/ 171 w 537"/>
                <a:gd name="T23" fmla="*/ 1466 h 2105"/>
                <a:gd name="T24" fmla="*/ 97 w 537"/>
                <a:gd name="T25" fmla="*/ 1450 h 2105"/>
                <a:gd name="T26" fmla="*/ 0 w 537"/>
                <a:gd name="T27" fmla="*/ 1647 h 2105"/>
                <a:gd name="T28" fmla="*/ 0 w 537"/>
                <a:gd name="T29" fmla="*/ 1655 h 2105"/>
                <a:gd name="T30" fmla="*/ 74 w 537"/>
                <a:gd name="T31" fmla="*/ 1631 h 2105"/>
                <a:gd name="T32" fmla="*/ 358 w 537"/>
                <a:gd name="T33" fmla="*/ 1054 h 2105"/>
                <a:gd name="T34" fmla="*/ 0 w 537"/>
                <a:gd name="T35" fmla="*/ 295 h 2105"/>
                <a:gd name="T36" fmla="*/ 0 w 537"/>
                <a:gd name="T37" fmla="*/ 1812 h 2105"/>
                <a:gd name="T38" fmla="*/ 358 w 537"/>
                <a:gd name="T39" fmla="*/ 1054 h 2105"/>
                <a:gd name="T40" fmla="*/ 482 w 537"/>
                <a:gd name="T41" fmla="*/ 1118 h 2105"/>
                <a:gd name="T42" fmla="*/ 529 w 537"/>
                <a:gd name="T43" fmla="*/ 952 h 2105"/>
                <a:gd name="T44" fmla="*/ 425 w 537"/>
                <a:gd name="T45" fmla="*/ 686 h 2105"/>
                <a:gd name="T46" fmla="*/ 417 w 537"/>
                <a:gd name="T47" fmla="*/ 515 h 2105"/>
                <a:gd name="T48" fmla="*/ 236 w 537"/>
                <a:gd name="T49" fmla="*/ 295 h 2105"/>
                <a:gd name="T50" fmla="*/ 166 w 537"/>
                <a:gd name="T51" fmla="*/ 137 h 2105"/>
                <a:gd name="T52" fmla="*/ 0 w 537"/>
                <a:gd name="T53" fmla="*/ 150 h 2105"/>
                <a:gd name="T54" fmla="*/ 0 w 537"/>
                <a:gd name="T55" fmla="*/ 1959 h 2105"/>
                <a:gd name="T56" fmla="*/ 171 w 537"/>
                <a:gd name="T57" fmla="*/ 1963 h 2105"/>
                <a:gd name="T58" fmla="*/ 232 w 537"/>
                <a:gd name="T59" fmla="*/ 1806 h 2105"/>
                <a:gd name="T60" fmla="*/ 422 w 537"/>
                <a:gd name="T61" fmla="*/ 1590 h 2105"/>
                <a:gd name="T62" fmla="*/ 427 w 537"/>
                <a:gd name="T63" fmla="*/ 1418 h 2105"/>
                <a:gd name="T64" fmla="*/ 537 w 537"/>
                <a:gd name="T65" fmla="*/ 115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2105">
                  <a:moveTo>
                    <a:pt x="97" y="1450"/>
                  </a:moveTo>
                  <a:cubicBezTo>
                    <a:pt x="73" y="1431"/>
                    <a:pt x="39" y="1403"/>
                    <a:pt x="0" y="1369"/>
                  </a:cubicBezTo>
                  <a:cubicBezTo>
                    <a:pt x="0" y="1310"/>
                    <a:pt x="0" y="1310"/>
                    <a:pt x="0" y="1310"/>
                  </a:cubicBezTo>
                  <a:cubicBezTo>
                    <a:pt x="38" y="1344"/>
                    <a:pt x="70" y="1371"/>
                    <a:pt x="94" y="1390"/>
                  </a:cubicBezTo>
                  <a:cubicBezTo>
                    <a:pt x="121" y="1412"/>
                    <a:pt x="140" y="1426"/>
                    <a:pt x="148" y="1432"/>
                  </a:cubicBezTo>
                  <a:cubicBezTo>
                    <a:pt x="152" y="1420"/>
                    <a:pt x="166" y="1384"/>
                    <a:pt x="179" y="1330"/>
                  </a:cubicBezTo>
                  <a:cubicBezTo>
                    <a:pt x="188" y="1292"/>
                    <a:pt x="195" y="1252"/>
                    <a:pt x="201" y="1211"/>
                  </a:cubicBezTo>
                  <a:cubicBezTo>
                    <a:pt x="208" y="1160"/>
                    <a:pt x="211" y="1109"/>
                    <a:pt x="211" y="1059"/>
                  </a:cubicBezTo>
                  <a:cubicBezTo>
                    <a:pt x="211" y="979"/>
                    <a:pt x="202" y="900"/>
                    <a:pt x="185" y="824"/>
                  </a:cubicBezTo>
                  <a:cubicBezTo>
                    <a:pt x="175" y="781"/>
                    <a:pt x="163" y="738"/>
                    <a:pt x="148" y="697"/>
                  </a:cubicBezTo>
                  <a:cubicBezTo>
                    <a:pt x="131" y="653"/>
                    <a:pt x="112" y="610"/>
                    <a:pt x="89" y="568"/>
                  </a:cubicBezTo>
                  <a:cubicBezTo>
                    <a:pt x="75" y="541"/>
                    <a:pt x="59" y="516"/>
                    <a:pt x="42" y="491"/>
                  </a:cubicBezTo>
                  <a:cubicBezTo>
                    <a:pt x="29" y="472"/>
                    <a:pt x="15" y="453"/>
                    <a:pt x="0" y="434"/>
                  </a:cubicBezTo>
                  <a:cubicBezTo>
                    <a:pt x="0" y="375"/>
                    <a:pt x="0" y="375"/>
                    <a:pt x="0" y="375"/>
                  </a:cubicBezTo>
                  <a:cubicBezTo>
                    <a:pt x="7" y="383"/>
                    <a:pt x="14" y="391"/>
                    <a:pt x="21" y="400"/>
                  </a:cubicBezTo>
                  <a:cubicBezTo>
                    <a:pt x="41" y="424"/>
                    <a:pt x="61" y="450"/>
                    <a:pt x="78" y="477"/>
                  </a:cubicBezTo>
                  <a:cubicBezTo>
                    <a:pt x="97" y="505"/>
                    <a:pt x="114" y="534"/>
                    <a:pt x="129" y="564"/>
                  </a:cubicBezTo>
                  <a:cubicBezTo>
                    <a:pt x="152" y="607"/>
                    <a:pt x="171" y="652"/>
                    <a:pt x="187" y="696"/>
                  </a:cubicBezTo>
                  <a:cubicBezTo>
                    <a:pt x="202" y="738"/>
                    <a:pt x="215" y="780"/>
                    <a:pt x="224" y="823"/>
                  </a:cubicBezTo>
                  <a:cubicBezTo>
                    <a:pt x="233" y="863"/>
                    <a:pt x="240" y="904"/>
                    <a:pt x="245" y="944"/>
                  </a:cubicBezTo>
                  <a:cubicBezTo>
                    <a:pt x="248" y="982"/>
                    <a:pt x="250" y="1020"/>
                    <a:pt x="250" y="1058"/>
                  </a:cubicBezTo>
                  <a:cubicBezTo>
                    <a:pt x="250" y="1117"/>
                    <a:pt x="246" y="1177"/>
                    <a:pt x="236" y="1236"/>
                  </a:cubicBezTo>
                  <a:cubicBezTo>
                    <a:pt x="228" y="1284"/>
                    <a:pt x="217" y="1330"/>
                    <a:pt x="203" y="1375"/>
                  </a:cubicBezTo>
                  <a:cubicBezTo>
                    <a:pt x="191" y="1416"/>
                    <a:pt x="179" y="1447"/>
                    <a:pt x="171" y="1466"/>
                  </a:cubicBezTo>
                  <a:cubicBezTo>
                    <a:pt x="165" y="1482"/>
                    <a:pt x="160" y="1492"/>
                    <a:pt x="158" y="1496"/>
                  </a:cubicBezTo>
                  <a:cubicBezTo>
                    <a:pt x="152" y="1492"/>
                    <a:pt x="130" y="1476"/>
                    <a:pt x="97" y="1450"/>
                  </a:cubicBezTo>
                  <a:close/>
                  <a:moveTo>
                    <a:pt x="0" y="1601"/>
                  </a:moveTo>
                  <a:cubicBezTo>
                    <a:pt x="0" y="1647"/>
                    <a:pt x="0" y="1647"/>
                    <a:pt x="0" y="1647"/>
                  </a:cubicBezTo>
                  <a:cubicBezTo>
                    <a:pt x="2" y="1647"/>
                    <a:pt x="4" y="1648"/>
                    <a:pt x="5" y="1649"/>
                  </a:cubicBezTo>
                  <a:cubicBezTo>
                    <a:pt x="4" y="1650"/>
                    <a:pt x="2" y="1652"/>
                    <a:pt x="0" y="1655"/>
                  </a:cubicBezTo>
                  <a:cubicBezTo>
                    <a:pt x="0" y="1722"/>
                    <a:pt x="0" y="1722"/>
                    <a:pt x="0" y="1722"/>
                  </a:cubicBezTo>
                  <a:cubicBezTo>
                    <a:pt x="49" y="1669"/>
                    <a:pt x="74" y="1631"/>
                    <a:pt x="74" y="1631"/>
                  </a:cubicBezTo>
                  <a:cubicBezTo>
                    <a:pt x="74" y="1631"/>
                    <a:pt x="47" y="1619"/>
                    <a:pt x="0" y="1601"/>
                  </a:cubicBezTo>
                  <a:close/>
                  <a:moveTo>
                    <a:pt x="358" y="1054"/>
                  </a:moveTo>
                  <a:cubicBezTo>
                    <a:pt x="358" y="730"/>
                    <a:pt x="220" y="438"/>
                    <a:pt x="0" y="233"/>
                  </a:cubicBezTo>
                  <a:cubicBezTo>
                    <a:pt x="0" y="295"/>
                    <a:pt x="0" y="295"/>
                    <a:pt x="0" y="295"/>
                  </a:cubicBezTo>
                  <a:cubicBezTo>
                    <a:pt x="193" y="490"/>
                    <a:pt x="313" y="758"/>
                    <a:pt x="313" y="1054"/>
                  </a:cubicBezTo>
                  <a:cubicBezTo>
                    <a:pt x="313" y="1350"/>
                    <a:pt x="193" y="1618"/>
                    <a:pt x="0" y="1812"/>
                  </a:cubicBezTo>
                  <a:cubicBezTo>
                    <a:pt x="0" y="1875"/>
                    <a:pt x="0" y="1875"/>
                    <a:pt x="0" y="1875"/>
                  </a:cubicBezTo>
                  <a:cubicBezTo>
                    <a:pt x="220" y="1670"/>
                    <a:pt x="358" y="1378"/>
                    <a:pt x="358" y="1054"/>
                  </a:cubicBezTo>
                  <a:close/>
                  <a:moveTo>
                    <a:pt x="532" y="1149"/>
                  </a:moveTo>
                  <a:cubicBezTo>
                    <a:pt x="482" y="1118"/>
                    <a:pt x="482" y="1118"/>
                    <a:pt x="482" y="1118"/>
                  </a:cubicBezTo>
                  <a:cubicBezTo>
                    <a:pt x="475" y="987"/>
                    <a:pt x="475" y="987"/>
                    <a:pt x="475" y="987"/>
                  </a:cubicBezTo>
                  <a:cubicBezTo>
                    <a:pt x="529" y="952"/>
                    <a:pt x="529" y="952"/>
                    <a:pt x="529" y="952"/>
                  </a:cubicBezTo>
                  <a:cubicBezTo>
                    <a:pt x="482" y="700"/>
                    <a:pt x="482" y="700"/>
                    <a:pt x="482" y="700"/>
                  </a:cubicBezTo>
                  <a:cubicBezTo>
                    <a:pt x="425" y="686"/>
                    <a:pt x="425" y="686"/>
                    <a:pt x="425" y="686"/>
                  </a:cubicBezTo>
                  <a:cubicBezTo>
                    <a:pt x="376" y="565"/>
                    <a:pt x="376" y="565"/>
                    <a:pt x="376" y="565"/>
                  </a:cubicBezTo>
                  <a:cubicBezTo>
                    <a:pt x="417" y="515"/>
                    <a:pt x="417" y="515"/>
                    <a:pt x="417" y="515"/>
                  </a:cubicBezTo>
                  <a:cubicBezTo>
                    <a:pt x="290" y="288"/>
                    <a:pt x="290" y="288"/>
                    <a:pt x="290" y="288"/>
                  </a:cubicBezTo>
                  <a:cubicBezTo>
                    <a:pt x="236" y="295"/>
                    <a:pt x="236" y="295"/>
                    <a:pt x="236" y="295"/>
                  </a:cubicBezTo>
                  <a:cubicBezTo>
                    <a:pt x="147" y="199"/>
                    <a:pt x="147" y="199"/>
                    <a:pt x="147" y="199"/>
                  </a:cubicBezTo>
                  <a:cubicBezTo>
                    <a:pt x="166" y="137"/>
                    <a:pt x="166" y="137"/>
                    <a:pt x="166" y="137"/>
                  </a:cubicBezTo>
                  <a:cubicBezTo>
                    <a:pt x="0" y="0"/>
                    <a:pt x="0" y="0"/>
                    <a:pt x="0" y="0"/>
                  </a:cubicBezTo>
                  <a:cubicBezTo>
                    <a:pt x="0" y="150"/>
                    <a:pt x="0" y="150"/>
                    <a:pt x="0" y="150"/>
                  </a:cubicBezTo>
                  <a:cubicBezTo>
                    <a:pt x="257" y="367"/>
                    <a:pt x="420" y="692"/>
                    <a:pt x="420" y="1054"/>
                  </a:cubicBezTo>
                  <a:cubicBezTo>
                    <a:pt x="420" y="1417"/>
                    <a:pt x="257" y="1742"/>
                    <a:pt x="0" y="1959"/>
                  </a:cubicBezTo>
                  <a:cubicBezTo>
                    <a:pt x="0" y="2105"/>
                    <a:pt x="0" y="2105"/>
                    <a:pt x="0" y="2105"/>
                  </a:cubicBezTo>
                  <a:cubicBezTo>
                    <a:pt x="171" y="1963"/>
                    <a:pt x="171" y="1963"/>
                    <a:pt x="171" y="1963"/>
                  </a:cubicBezTo>
                  <a:cubicBezTo>
                    <a:pt x="155" y="1912"/>
                    <a:pt x="155" y="1912"/>
                    <a:pt x="155" y="1912"/>
                  </a:cubicBezTo>
                  <a:cubicBezTo>
                    <a:pt x="232" y="1806"/>
                    <a:pt x="232" y="1806"/>
                    <a:pt x="232" y="1806"/>
                  </a:cubicBezTo>
                  <a:cubicBezTo>
                    <a:pt x="296" y="1814"/>
                    <a:pt x="296" y="1814"/>
                    <a:pt x="296" y="1814"/>
                  </a:cubicBezTo>
                  <a:cubicBezTo>
                    <a:pt x="422" y="1590"/>
                    <a:pt x="422" y="1590"/>
                    <a:pt x="422" y="1590"/>
                  </a:cubicBezTo>
                  <a:cubicBezTo>
                    <a:pt x="386" y="1543"/>
                    <a:pt x="386" y="1543"/>
                    <a:pt x="386" y="1543"/>
                  </a:cubicBezTo>
                  <a:cubicBezTo>
                    <a:pt x="427" y="1418"/>
                    <a:pt x="427" y="1418"/>
                    <a:pt x="427" y="1418"/>
                  </a:cubicBezTo>
                  <a:cubicBezTo>
                    <a:pt x="490" y="1405"/>
                    <a:pt x="490" y="1405"/>
                    <a:pt x="490" y="1405"/>
                  </a:cubicBezTo>
                  <a:cubicBezTo>
                    <a:pt x="537" y="1150"/>
                    <a:pt x="537" y="1150"/>
                    <a:pt x="537" y="1150"/>
                  </a:cubicBezTo>
                  <a:lnTo>
                    <a:pt x="532" y="1149"/>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299"/>
            <p:cNvSpPr>
              <a:spLocks noEditPoints="1"/>
            </p:cNvSpPr>
            <p:nvPr/>
          </p:nvSpPr>
          <p:spPr bwMode="auto">
            <a:xfrm>
              <a:off x="10847070" y="2948292"/>
              <a:ext cx="1344930" cy="3901445"/>
            </a:xfrm>
            <a:custGeom>
              <a:avLst/>
              <a:gdLst>
                <a:gd name="T0" fmla="*/ 224 w 531"/>
                <a:gd name="T1" fmla="*/ 1058 h 1547"/>
                <a:gd name="T2" fmla="*/ 341 w 531"/>
                <a:gd name="T3" fmla="*/ 1547 h 1547"/>
                <a:gd name="T4" fmla="*/ 291 w 531"/>
                <a:gd name="T5" fmla="*/ 1547 h 1547"/>
                <a:gd name="T6" fmla="*/ 179 w 531"/>
                <a:gd name="T7" fmla="*/ 1058 h 1547"/>
                <a:gd name="T8" fmla="*/ 531 w 531"/>
                <a:gd name="T9" fmla="*/ 242 h 1547"/>
                <a:gd name="T10" fmla="*/ 531 w 531"/>
                <a:gd name="T11" fmla="*/ 305 h 1547"/>
                <a:gd name="T12" fmla="*/ 224 w 531"/>
                <a:gd name="T13" fmla="*/ 1058 h 1547"/>
                <a:gd name="T14" fmla="*/ 354 w 531"/>
                <a:gd name="T15" fmla="*/ 807 h 1547"/>
                <a:gd name="T16" fmla="*/ 395 w 531"/>
                <a:gd name="T17" fmla="*/ 684 h 1547"/>
                <a:gd name="T18" fmla="*/ 458 w 531"/>
                <a:gd name="T19" fmla="*/ 561 h 1547"/>
                <a:gd name="T20" fmla="*/ 531 w 531"/>
                <a:gd name="T21" fmla="*/ 457 h 1547"/>
                <a:gd name="T22" fmla="*/ 531 w 531"/>
                <a:gd name="T23" fmla="*/ 399 h 1547"/>
                <a:gd name="T24" fmla="*/ 493 w 531"/>
                <a:gd name="T25" fmla="*/ 445 h 1547"/>
                <a:gd name="T26" fmla="*/ 435 w 531"/>
                <a:gd name="T27" fmla="*/ 527 h 1547"/>
                <a:gd name="T28" fmla="*/ 364 w 531"/>
                <a:gd name="T29" fmla="*/ 660 h 1547"/>
                <a:gd name="T30" fmla="*/ 318 w 531"/>
                <a:gd name="T31" fmla="*/ 792 h 1547"/>
                <a:gd name="T32" fmla="*/ 293 w 531"/>
                <a:gd name="T33" fmla="*/ 921 h 1547"/>
                <a:gd name="T34" fmla="*/ 286 w 531"/>
                <a:gd name="T35" fmla="*/ 1043 h 1547"/>
                <a:gd name="T36" fmla="*/ 301 w 531"/>
                <a:gd name="T37" fmla="*/ 1225 h 1547"/>
                <a:gd name="T38" fmla="*/ 334 w 531"/>
                <a:gd name="T39" fmla="*/ 1370 h 1547"/>
                <a:gd name="T40" fmla="*/ 368 w 531"/>
                <a:gd name="T41" fmla="*/ 1466 h 1547"/>
                <a:gd name="T42" fmla="*/ 382 w 531"/>
                <a:gd name="T43" fmla="*/ 1499 h 1547"/>
                <a:gd name="T44" fmla="*/ 531 w 531"/>
                <a:gd name="T45" fmla="*/ 1377 h 1547"/>
                <a:gd name="T46" fmla="*/ 531 w 531"/>
                <a:gd name="T47" fmla="*/ 1322 h 1547"/>
                <a:gd name="T48" fmla="*/ 459 w 531"/>
                <a:gd name="T49" fmla="*/ 1385 h 1547"/>
                <a:gd name="T50" fmla="*/ 400 w 531"/>
                <a:gd name="T51" fmla="*/ 1433 h 1547"/>
                <a:gd name="T52" fmla="*/ 364 w 531"/>
                <a:gd name="T53" fmla="*/ 1324 h 1547"/>
                <a:gd name="T54" fmla="*/ 338 w 531"/>
                <a:gd name="T55" fmla="*/ 1198 h 1547"/>
                <a:gd name="T56" fmla="*/ 326 w 531"/>
                <a:gd name="T57" fmla="*/ 1039 h 1547"/>
                <a:gd name="T58" fmla="*/ 333 w 531"/>
                <a:gd name="T59" fmla="*/ 926 h 1547"/>
                <a:gd name="T60" fmla="*/ 354 w 531"/>
                <a:gd name="T61" fmla="*/ 807 h 1547"/>
                <a:gd name="T62" fmla="*/ 43 w 531"/>
                <a:gd name="T63" fmla="*/ 1410 h 1547"/>
                <a:gd name="T64" fmla="*/ 44 w 531"/>
                <a:gd name="T65" fmla="*/ 1412 h 1547"/>
                <a:gd name="T66" fmla="*/ 101 w 531"/>
                <a:gd name="T67" fmla="*/ 1424 h 1547"/>
                <a:gd name="T68" fmla="*/ 153 w 531"/>
                <a:gd name="T69" fmla="*/ 1544 h 1547"/>
                <a:gd name="T70" fmla="*/ 151 w 531"/>
                <a:gd name="T71" fmla="*/ 1547 h 1547"/>
                <a:gd name="T72" fmla="*/ 221 w 531"/>
                <a:gd name="T73" fmla="*/ 1547 h 1547"/>
                <a:gd name="T74" fmla="*/ 116 w 531"/>
                <a:gd name="T75" fmla="*/ 1058 h 1547"/>
                <a:gd name="T76" fmla="*/ 531 w 531"/>
                <a:gd name="T77" fmla="*/ 158 h 1547"/>
                <a:gd name="T78" fmla="*/ 531 w 531"/>
                <a:gd name="T79" fmla="*/ 0 h 1547"/>
                <a:gd name="T80" fmla="*/ 365 w 531"/>
                <a:gd name="T81" fmla="*/ 142 h 1547"/>
                <a:gd name="T82" fmla="*/ 382 w 531"/>
                <a:gd name="T83" fmla="*/ 198 h 1547"/>
                <a:gd name="T84" fmla="*/ 302 w 531"/>
                <a:gd name="T85" fmla="*/ 302 h 1547"/>
                <a:gd name="T86" fmla="*/ 238 w 531"/>
                <a:gd name="T87" fmla="*/ 292 h 1547"/>
                <a:gd name="T88" fmla="*/ 105 w 531"/>
                <a:gd name="T89" fmla="*/ 517 h 1547"/>
                <a:gd name="T90" fmla="*/ 105 w 531"/>
                <a:gd name="T91" fmla="*/ 517 h 1547"/>
                <a:gd name="T92" fmla="*/ 142 w 531"/>
                <a:gd name="T93" fmla="*/ 563 h 1547"/>
                <a:gd name="T94" fmla="*/ 105 w 531"/>
                <a:gd name="T95" fmla="*/ 688 h 1547"/>
                <a:gd name="T96" fmla="*/ 42 w 531"/>
                <a:gd name="T97" fmla="*/ 703 h 1547"/>
                <a:gd name="T98" fmla="*/ 1 w 531"/>
                <a:gd name="T99" fmla="*/ 956 h 1547"/>
                <a:gd name="T100" fmla="*/ 50 w 531"/>
                <a:gd name="T101" fmla="*/ 988 h 1547"/>
                <a:gd name="T102" fmla="*/ 55 w 531"/>
                <a:gd name="T103" fmla="*/ 1119 h 1547"/>
                <a:gd name="T104" fmla="*/ 0 w 531"/>
                <a:gd name="T105" fmla="*/ 1153 h 1547"/>
                <a:gd name="T106" fmla="*/ 43 w 531"/>
                <a:gd name="T107" fmla="*/ 1410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1" h="1547">
                  <a:moveTo>
                    <a:pt x="224" y="1058"/>
                  </a:moveTo>
                  <a:cubicBezTo>
                    <a:pt x="224" y="1234"/>
                    <a:pt x="266" y="1400"/>
                    <a:pt x="341" y="1547"/>
                  </a:cubicBezTo>
                  <a:cubicBezTo>
                    <a:pt x="291" y="1547"/>
                    <a:pt x="291" y="1547"/>
                    <a:pt x="291" y="1547"/>
                  </a:cubicBezTo>
                  <a:cubicBezTo>
                    <a:pt x="219" y="1399"/>
                    <a:pt x="179" y="1233"/>
                    <a:pt x="179" y="1058"/>
                  </a:cubicBezTo>
                  <a:cubicBezTo>
                    <a:pt x="179" y="736"/>
                    <a:pt x="314" y="446"/>
                    <a:pt x="531" y="242"/>
                  </a:cubicBezTo>
                  <a:cubicBezTo>
                    <a:pt x="531" y="305"/>
                    <a:pt x="531" y="305"/>
                    <a:pt x="531" y="305"/>
                  </a:cubicBezTo>
                  <a:cubicBezTo>
                    <a:pt x="341" y="499"/>
                    <a:pt x="224" y="765"/>
                    <a:pt x="224" y="1058"/>
                  </a:cubicBezTo>
                  <a:close/>
                  <a:moveTo>
                    <a:pt x="354" y="807"/>
                  </a:moveTo>
                  <a:cubicBezTo>
                    <a:pt x="365" y="765"/>
                    <a:pt x="379" y="724"/>
                    <a:pt x="395" y="684"/>
                  </a:cubicBezTo>
                  <a:cubicBezTo>
                    <a:pt x="412" y="642"/>
                    <a:pt x="434" y="600"/>
                    <a:pt x="458" y="561"/>
                  </a:cubicBezTo>
                  <a:cubicBezTo>
                    <a:pt x="480" y="525"/>
                    <a:pt x="505" y="490"/>
                    <a:pt x="531" y="457"/>
                  </a:cubicBezTo>
                  <a:cubicBezTo>
                    <a:pt x="531" y="399"/>
                    <a:pt x="531" y="399"/>
                    <a:pt x="531" y="399"/>
                  </a:cubicBezTo>
                  <a:cubicBezTo>
                    <a:pt x="518" y="414"/>
                    <a:pt x="505" y="429"/>
                    <a:pt x="493" y="445"/>
                  </a:cubicBezTo>
                  <a:cubicBezTo>
                    <a:pt x="473" y="471"/>
                    <a:pt x="453" y="499"/>
                    <a:pt x="435" y="527"/>
                  </a:cubicBezTo>
                  <a:cubicBezTo>
                    <a:pt x="407" y="570"/>
                    <a:pt x="384" y="614"/>
                    <a:pt x="364" y="660"/>
                  </a:cubicBezTo>
                  <a:cubicBezTo>
                    <a:pt x="345" y="703"/>
                    <a:pt x="330" y="747"/>
                    <a:pt x="318" y="792"/>
                  </a:cubicBezTo>
                  <a:cubicBezTo>
                    <a:pt x="307" y="834"/>
                    <a:pt x="299" y="877"/>
                    <a:pt x="293" y="921"/>
                  </a:cubicBezTo>
                  <a:cubicBezTo>
                    <a:pt x="289" y="961"/>
                    <a:pt x="286" y="1002"/>
                    <a:pt x="286" y="1043"/>
                  </a:cubicBezTo>
                  <a:cubicBezTo>
                    <a:pt x="286" y="1102"/>
                    <a:pt x="291" y="1164"/>
                    <a:pt x="301" y="1225"/>
                  </a:cubicBezTo>
                  <a:cubicBezTo>
                    <a:pt x="309" y="1274"/>
                    <a:pt x="320" y="1322"/>
                    <a:pt x="334" y="1370"/>
                  </a:cubicBezTo>
                  <a:cubicBezTo>
                    <a:pt x="347" y="1412"/>
                    <a:pt x="360" y="1446"/>
                    <a:pt x="368" y="1466"/>
                  </a:cubicBezTo>
                  <a:cubicBezTo>
                    <a:pt x="375" y="1483"/>
                    <a:pt x="380" y="1494"/>
                    <a:pt x="382" y="1499"/>
                  </a:cubicBezTo>
                  <a:cubicBezTo>
                    <a:pt x="395" y="1489"/>
                    <a:pt x="453" y="1446"/>
                    <a:pt x="531" y="1377"/>
                  </a:cubicBezTo>
                  <a:cubicBezTo>
                    <a:pt x="531" y="1322"/>
                    <a:pt x="531" y="1322"/>
                    <a:pt x="531" y="1322"/>
                  </a:cubicBezTo>
                  <a:cubicBezTo>
                    <a:pt x="503" y="1348"/>
                    <a:pt x="478" y="1369"/>
                    <a:pt x="459" y="1385"/>
                  </a:cubicBezTo>
                  <a:cubicBezTo>
                    <a:pt x="430" y="1410"/>
                    <a:pt x="409" y="1426"/>
                    <a:pt x="400" y="1433"/>
                  </a:cubicBezTo>
                  <a:cubicBezTo>
                    <a:pt x="395" y="1420"/>
                    <a:pt x="380" y="1381"/>
                    <a:pt x="364" y="1324"/>
                  </a:cubicBezTo>
                  <a:cubicBezTo>
                    <a:pt x="353" y="1283"/>
                    <a:pt x="344" y="1240"/>
                    <a:pt x="338" y="1198"/>
                  </a:cubicBezTo>
                  <a:cubicBezTo>
                    <a:pt x="330" y="1144"/>
                    <a:pt x="326" y="1091"/>
                    <a:pt x="326" y="1039"/>
                  </a:cubicBezTo>
                  <a:cubicBezTo>
                    <a:pt x="326" y="1001"/>
                    <a:pt x="329" y="963"/>
                    <a:pt x="333" y="926"/>
                  </a:cubicBezTo>
                  <a:cubicBezTo>
                    <a:pt x="337" y="886"/>
                    <a:pt x="345" y="846"/>
                    <a:pt x="354" y="807"/>
                  </a:cubicBezTo>
                  <a:close/>
                  <a:moveTo>
                    <a:pt x="43" y="1410"/>
                  </a:moveTo>
                  <a:cubicBezTo>
                    <a:pt x="44" y="1412"/>
                    <a:pt x="44" y="1412"/>
                    <a:pt x="44" y="1412"/>
                  </a:cubicBezTo>
                  <a:cubicBezTo>
                    <a:pt x="101" y="1424"/>
                    <a:pt x="101" y="1424"/>
                    <a:pt x="101" y="1424"/>
                  </a:cubicBezTo>
                  <a:cubicBezTo>
                    <a:pt x="153" y="1544"/>
                    <a:pt x="153" y="1544"/>
                    <a:pt x="153" y="1544"/>
                  </a:cubicBezTo>
                  <a:cubicBezTo>
                    <a:pt x="151" y="1547"/>
                    <a:pt x="151" y="1547"/>
                    <a:pt x="151" y="1547"/>
                  </a:cubicBezTo>
                  <a:cubicBezTo>
                    <a:pt x="221" y="1547"/>
                    <a:pt x="221" y="1547"/>
                    <a:pt x="221" y="1547"/>
                  </a:cubicBezTo>
                  <a:cubicBezTo>
                    <a:pt x="154" y="1398"/>
                    <a:pt x="116" y="1232"/>
                    <a:pt x="116" y="1058"/>
                  </a:cubicBezTo>
                  <a:cubicBezTo>
                    <a:pt x="116" y="698"/>
                    <a:pt x="277" y="375"/>
                    <a:pt x="531" y="158"/>
                  </a:cubicBezTo>
                  <a:cubicBezTo>
                    <a:pt x="531" y="0"/>
                    <a:pt x="531" y="0"/>
                    <a:pt x="531" y="0"/>
                  </a:cubicBezTo>
                  <a:cubicBezTo>
                    <a:pt x="365" y="142"/>
                    <a:pt x="365" y="142"/>
                    <a:pt x="365" y="142"/>
                  </a:cubicBezTo>
                  <a:cubicBezTo>
                    <a:pt x="382" y="198"/>
                    <a:pt x="382" y="198"/>
                    <a:pt x="382" y="198"/>
                  </a:cubicBezTo>
                  <a:cubicBezTo>
                    <a:pt x="302" y="302"/>
                    <a:pt x="302" y="302"/>
                    <a:pt x="302" y="302"/>
                  </a:cubicBezTo>
                  <a:cubicBezTo>
                    <a:pt x="238" y="292"/>
                    <a:pt x="238" y="292"/>
                    <a:pt x="238" y="292"/>
                  </a:cubicBezTo>
                  <a:cubicBezTo>
                    <a:pt x="105" y="517"/>
                    <a:pt x="105" y="517"/>
                    <a:pt x="105" y="517"/>
                  </a:cubicBezTo>
                  <a:cubicBezTo>
                    <a:pt x="105" y="517"/>
                    <a:pt x="105" y="517"/>
                    <a:pt x="105" y="517"/>
                  </a:cubicBezTo>
                  <a:cubicBezTo>
                    <a:pt x="142" y="563"/>
                    <a:pt x="142" y="563"/>
                    <a:pt x="142" y="563"/>
                  </a:cubicBezTo>
                  <a:cubicBezTo>
                    <a:pt x="105" y="688"/>
                    <a:pt x="105" y="688"/>
                    <a:pt x="105" y="688"/>
                  </a:cubicBezTo>
                  <a:cubicBezTo>
                    <a:pt x="42" y="703"/>
                    <a:pt x="42" y="703"/>
                    <a:pt x="42" y="703"/>
                  </a:cubicBezTo>
                  <a:cubicBezTo>
                    <a:pt x="1" y="956"/>
                    <a:pt x="1" y="956"/>
                    <a:pt x="1" y="956"/>
                  </a:cubicBezTo>
                  <a:cubicBezTo>
                    <a:pt x="50" y="988"/>
                    <a:pt x="50" y="988"/>
                    <a:pt x="50" y="988"/>
                  </a:cubicBezTo>
                  <a:cubicBezTo>
                    <a:pt x="55" y="1119"/>
                    <a:pt x="55" y="1119"/>
                    <a:pt x="55" y="1119"/>
                  </a:cubicBezTo>
                  <a:cubicBezTo>
                    <a:pt x="0" y="1153"/>
                    <a:pt x="0" y="1153"/>
                    <a:pt x="0" y="1153"/>
                  </a:cubicBezTo>
                  <a:lnTo>
                    <a:pt x="43" y="141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pic>
        <p:nvPicPr>
          <p:cNvPr id="24" name="图片 23" descr="学校logo"/>
          <p:cNvPicPr>
            <a:picLocks noChangeAspect="1"/>
          </p:cNvPicPr>
          <p:nvPr userDrawn="1"/>
        </p:nvPicPr>
        <p:blipFill>
          <a:blip r:embed="rId2"/>
          <a:stretch>
            <a:fillRect/>
          </a:stretch>
        </p:blipFill>
        <p:spPr>
          <a:xfrm>
            <a:off x="740410" y="193040"/>
            <a:ext cx="4260850" cy="67691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663191" y="2948292"/>
            <a:ext cx="6297929" cy="1943748"/>
          </a:xfrm>
          <a:prstGeom prst="rect">
            <a:avLst/>
          </a:prstGeom>
        </p:spPr>
        <p:txBody>
          <a:bodyPr anchor="t">
            <a:normAutofit/>
          </a:bodyPr>
          <a:lstStyle>
            <a:lvl1pPr algn="l">
              <a:defRPr sz="6000">
                <a:solidFill>
                  <a:srgbClr val="B60005"/>
                </a:solidFill>
                <a:latin typeface="微软雅黑" panose="020B0503020204020204" charset="-122"/>
                <a:ea typeface="微软雅黑" panose="020B0503020204020204" charset="-122"/>
                <a:cs typeface="微软雅黑" panose="020B0503020204020204" charset="-122"/>
              </a:defRPr>
            </a:lvl1p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2663191" y="5427967"/>
            <a:ext cx="6297929" cy="881393"/>
          </a:xfrm>
          <a:prstGeom prst="rect">
            <a:avLst/>
          </a:prstGeom>
        </p:spPr>
        <p:txBody>
          <a:bodyPr anchor="ctr"/>
          <a:lstStyle>
            <a:lvl1pPr marL="0" indent="0" algn="l">
              <a:buNone/>
              <a:defRPr sz="240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dirty="0"/>
          </a:p>
        </p:txBody>
      </p:sp>
      <p:grpSp>
        <p:nvGrpSpPr>
          <p:cNvPr id="11" name="组 10"/>
          <p:cNvGrpSpPr/>
          <p:nvPr userDrawn="1"/>
        </p:nvGrpSpPr>
        <p:grpSpPr>
          <a:xfrm>
            <a:off x="2663191" y="1662434"/>
            <a:ext cx="9528809" cy="1092199"/>
            <a:chOff x="2663191" y="1662434"/>
            <a:chExt cx="9528809" cy="1092199"/>
          </a:xfrm>
        </p:grpSpPr>
        <p:sp>
          <p:nvSpPr>
            <p:cNvPr id="12" name="矩形 11"/>
            <p:cNvSpPr/>
            <p:nvPr/>
          </p:nvSpPr>
          <p:spPr>
            <a:xfrm>
              <a:off x="2663191" y="1662434"/>
              <a:ext cx="394036" cy="1092199"/>
            </a:xfrm>
            <a:prstGeom prst="rect">
              <a:avLst/>
            </a:prstGeom>
            <a:gradFill>
              <a:gsLst>
                <a:gs pos="0">
                  <a:srgbClr val="E60012"/>
                </a:gs>
                <a:gs pos="100000">
                  <a:srgbClr val="B60005"/>
                </a:gs>
              </a:gsLst>
            </a:gra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13" name="矩形 12"/>
            <p:cNvSpPr/>
            <p:nvPr/>
          </p:nvSpPr>
          <p:spPr>
            <a:xfrm>
              <a:off x="3075301" y="1662434"/>
              <a:ext cx="9116699" cy="1092199"/>
            </a:xfrm>
            <a:prstGeom prst="rect">
              <a:avLst/>
            </a:prstGeom>
            <a:solidFill>
              <a:srgbClr val="FF8800"/>
            </a:soli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grpSp>
          <p:nvGrpSpPr>
            <p:cNvPr id="14" name="组合 6"/>
            <p:cNvGrpSpPr/>
            <p:nvPr/>
          </p:nvGrpSpPr>
          <p:grpSpPr>
            <a:xfrm>
              <a:off x="7344984" y="1669511"/>
              <a:ext cx="4294325" cy="875132"/>
              <a:chOff x="2446338" y="3967163"/>
              <a:chExt cx="4525962" cy="922337"/>
            </a:xfrm>
          </p:grpSpPr>
          <p:sp>
            <p:nvSpPr>
              <p:cNvPr id="15" name="AutoShape 16"/>
              <p:cNvSpPr>
                <a:spLocks noChangeAspect="1" noChangeArrowheads="1" noTextEdit="1"/>
              </p:cNvSpPr>
              <p:nvPr/>
            </p:nvSpPr>
            <p:spPr bwMode="auto">
              <a:xfrm>
                <a:off x="2449513" y="3967163"/>
                <a:ext cx="45227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Freeform 18"/>
              <p:cNvSpPr/>
              <p:nvPr/>
            </p:nvSpPr>
            <p:spPr bwMode="auto">
              <a:xfrm>
                <a:off x="3178175" y="3970338"/>
                <a:ext cx="3057525" cy="447675"/>
              </a:xfrm>
              <a:custGeom>
                <a:avLst/>
                <a:gdLst>
                  <a:gd name="T0" fmla="*/ 813 w 813"/>
                  <a:gd name="T1" fmla="*/ 0 h 118"/>
                  <a:gd name="T2" fmla="*/ 753 w 813"/>
                  <a:gd name="T3" fmla="*/ 0 h 118"/>
                  <a:gd name="T4" fmla="*/ 407 w 813"/>
                  <a:gd name="T5" fmla="*/ 88 h 118"/>
                  <a:gd name="T6" fmla="*/ 60 w 813"/>
                  <a:gd name="T7" fmla="*/ 0 h 118"/>
                  <a:gd name="T8" fmla="*/ 0 w 813"/>
                  <a:gd name="T9" fmla="*/ 0 h 118"/>
                  <a:gd name="T10" fmla="*/ 407 w 813"/>
                  <a:gd name="T11" fmla="*/ 118 h 118"/>
                  <a:gd name="T12" fmla="*/ 813 w 813"/>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813" h="118">
                    <a:moveTo>
                      <a:pt x="813" y="0"/>
                    </a:moveTo>
                    <a:cubicBezTo>
                      <a:pt x="753" y="0"/>
                      <a:pt x="753" y="0"/>
                      <a:pt x="753" y="0"/>
                    </a:cubicBezTo>
                    <a:cubicBezTo>
                      <a:pt x="650" y="56"/>
                      <a:pt x="532" y="88"/>
                      <a:pt x="407" y="88"/>
                    </a:cubicBezTo>
                    <a:cubicBezTo>
                      <a:pt x="281" y="88"/>
                      <a:pt x="163" y="56"/>
                      <a:pt x="60" y="0"/>
                    </a:cubicBezTo>
                    <a:cubicBezTo>
                      <a:pt x="0" y="0"/>
                      <a:pt x="0" y="0"/>
                      <a:pt x="0" y="0"/>
                    </a:cubicBezTo>
                    <a:cubicBezTo>
                      <a:pt x="117" y="75"/>
                      <a:pt x="257" y="118"/>
                      <a:pt x="407" y="118"/>
                    </a:cubicBezTo>
                    <a:cubicBezTo>
                      <a:pt x="556" y="118"/>
                      <a:pt x="696" y="75"/>
                      <a:pt x="81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p:nvPr/>
            </p:nvSpPr>
            <p:spPr bwMode="auto">
              <a:xfrm>
                <a:off x="3743325" y="3970338"/>
                <a:ext cx="1920875" cy="209550"/>
              </a:xfrm>
              <a:custGeom>
                <a:avLst/>
                <a:gdLst>
                  <a:gd name="T0" fmla="*/ 511 w 511"/>
                  <a:gd name="T1" fmla="*/ 0 h 55"/>
                  <a:gd name="T2" fmla="*/ 428 w 511"/>
                  <a:gd name="T3" fmla="*/ 0 h 55"/>
                  <a:gd name="T4" fmla="*/ 378 w 511"/>
                  <a:gd name="T5" fmla="*/ 12 h 55"/>
                  <a:gd name="T6" fmla="*/ 262 w 511"/>
                  <a:gd name="T7" fmla="*/ 24 h 55"/>
                  <a:gd name="T8" fmla="*/ 246 w 511"/>
                  <a:gd name="T9" fmla="*/ 23 h 55"/>
                  <a:gd name="T10" fmla="*/ 127 w 511"/>
                  <a:gd name="T11" fmla="*/ 10 h 55"/>
                  <a:gd name="T12" fmla="*/ 88 w 511"/>
                  <a:gd name="T13" fmla="*/ 0 h 55"/>
                  <a:gd name="T14" fmla="*/ 0 w 511"/>
                  <a:gd name="T15" fmla="*/ 0 h 55"/>
                  <a:gd name="T16" fmla="*/ 234 w 511"/>
                  <a:gd name="T17" fmla="*/ 50 h 55"/>
                  <a:gd name="T18" fmla="*/ 511 w 511"/>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1" h="55">
                    <a:moveTo>
                      <a:pt x="511" y="0"/>
                    </a:moveTo>
                    <a:cubicBezTo>
                      <a:pt x="428" y="0"/>
                      <a:pt x="428" y="0"/>
                      <a:pt x="428" y="0"/>
                    </a:cubicBezTo>
                    <a:cubicBezTo>
                      <a:pt x="411" y="5"/>
                      <a:pt x="395" y="9"/>
                      <a:pt x="378" y="12"/>
                    </a:cubicBezTo>
                    <a:cubicBezTo>
                      <a:pt x="340" y="20"/>
                      <a:pt x="301" y="24"/>
                      <a:pt x="262" y="24"/>
                    </a:cubicBezTo>
                    <a:cubicBezTo>
                      <a:pt x="257" y="24"/>
                      <a:pt x="251" y="24"/>
                      <a:pt x="246" y="23"/>
                    </a:cubicBezTo>
                    <a:cubicBezTo>
                      <a:pt x="206" y="23"/>
                      <a:pt x="166" y="18"/>
                      <a:pt x="127" y="10"/>
                    </a:cubicBezTo>
                    <a:cubicBezTo>
                      <a:pt x="114" y="7"/>
                      <a:pt x="101" y="4"/>
                      <a:pt x="88" y="0"/>
                    </a:cubicBezTo>
                    <a:cubicBezTo>
                      <a:pt x="0" y="0"/>
                      <a:pt x="0" y="0"/>
                      <a:pt x="0" y="0"/>
                    </a:cubicBezTo>
                    <a:cubicBezTo>
                      <a:pt x="68" y="27"/>
                      <a:pt x="145" y="45"/>
                      <a:pt x="234" y="50"/>
                    </a:cubicBezTo>
                    <a:cubicBezTo>
                      <a:pt x="340" y="55"/>
                      <a:pt x="432" y="33"/>
                      <a:pt x="511"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p:nvPr/>
            </p:nvSpPr>
            <p:spPr bwMode="auto">
              <a:xfrm>
                <a:off x="2446338" y="3970338"/>
                <a:ext cx="4525962" cy="919162"/>
              </a:xfrm>
              <a:custGeom>
                <a:avLst/>
                <a:gdLst>
                  <a:gd name="T0" fmla="*/ 1084 w 1204"/>
                  <a:gd name="T1" fmla="*/ 0 h 242"/>
                  <a:gd name="T2" fmla="*/ 601 w 1204"/>
                  <a:gd name="T3" fmla="*/ 161 h 242"/>
                  <a:gd name="T4" fmla="*/ 119 w 1204"/>
                  <a:gd name="T5" fmla="*/ 0 h 242"/>
                  <a:gd name="T6" fmla="*/ 0 w 1204"/>
                  <a:gd name="T7" fmla="*/ 0 h 242"/>
                  <a:gd name="T8" fmla="*/ 105 w 1204"/>
                  <a:gd name="T9" fmla="*/ 91 h 242"/>
                  <a:gd name="T10" fmla="*/ 138 w 1204"/>
                  <a:gd name="T11" fmla="*/ 73 h 242"/>
                  <a:gd name="T12" fmla="*/ 217 w 1204"/>
                  <a:gd name="T13" fmla="*/ 114 h 242"/>
                  <a:gd name="T14" fmla="*/ 219 w 1204"/>
                  <a:gd name="T15" fmla="*/ 157 h 242"/>
                  <a:gd name="T16" fmla="*/ 383 w 1204"/>
                  <a:gd name="T17" fmla="*/ 215 h 242"/>
                  <a:gd name="T18" fmla="*/ 410 w 1204"/>
                  <a:gd name="T19" fmla="*/ 186 h 242"/>
                  <a:gd name="T20" fmla="*/ 498 w 1204"/>
                  <a:gd name="T21" fmla="*/ 199 h 242"/>
                  <a:gd name="T22" fmla="*/ 514 w 1204"/>
                  <a:gd name="T23" fmla="*/ 240 h 242"/>
                  <a:gd name="T24" fmla="*/ 691 w 1204"/>
                  <a:gd name="T25" fmla="*/ 242 h 242"/>
                  <a:gd name="T26" fmla="*/ 691 w 1204"/>
                  <a:gd name="T27" fmla="*/ 242 h 242"/>
                  <a:gd name="T28" fmla="*/ 705 w 1204"/>
                  <a:gd name="T29" fmla="*/ 204 h 242"/>
                  <a:gd name="T30" fmla="*/ 791 w 1204"/>
                  <a:gd name="T31" fmla="*/ 184 h 242"/>
                  <a:gd name="T32" fmla="*/ 822 w 1204"/>
                  <a:gd name="T33" fmla="*/ 216 h 242"/>
                  <a:gd name="T34" fmla="*/ 984 w 1204"/>
                  <a:gd name="T35" fmla="*/ 154 h 242"/>
                  <a:gd name="T36" fmla="*/ 984 w 1204"/>
                  <a:gd name="T37" fmla="*/ 153 h 242"/>
                  <a:gd name="T38" fmla="*/ 986 w 1204"/>
                  <a:gd name="T39" fmla="*/ 114 h 242"/>
                  <a:gd name="T40" fmla="*/ 1061 w 1204"/>
                  <a:gd name="T41" fmla="*/ 67 h 242"/>
                  <a:gd name="T42" fmla="*/ 1099 w 1204"/>
                  <a:gd name="T43" fmla="*/ 87 h 242"/>
                  <a:gd name="T44" fmla="*/ 1204 w 1204"/>
                  <a:gd name="T45" fmla="*/ 0 h 242"/>
                  <a:gd name="T46" fmla="*/ 1084 w 1204"/>
                  <a:gd name="T4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4" h="242">
                    <a:moveTo>
                      <a:pt x="1084" y="0"/>
                    </a:moveTo>
                    <a:cubicBezTo>
                      <a:pt x="949" y="101"/>
                      <a:pt x="782" y="161"/>
                      <a:pt x="601" y="161"/>
                    </a:cubicBezTo>
                    <a:cubicBezTo>
                      <a:pt x="420" y="161"/>
                      <a:pt x="253" y="101"/>
                      <a:pt x="119" y="0"/>
                    </a:cubicBezTo>
                    <a:cubicBezTo>
                      <a:pt x="0" y="0"/>
                      <a:pt x="0" y="0"/>
                      <a:pt x="0" y="0"/>
                    </a:cubicBezTo>
                    <a:cubicBezTo>
                      <a:pt x="105" y="91"/>
                      <a:pt x="105" y="91"/>
                      <a:pt x="105" y="91"/>
                    </a:cubicBezTo>
                    <a:cubicBezTo>
                      <a:pt x="138" y="73"/>
                      <a:pt x="138" y="73"/>
                      <a:pt x="138" y="73"/>
                    </a:cubicBezTo>
                    <a:cubicBezTo>
                      <a:pt x="217" y="114"/>
                      <a:pt x="217" y="114"/>
                      <a:pt x="217" y="114"/>
                    </a:cubicBezTo>
                    <a:cubicBezTo>
                      <a:pt x="219" y="157"/>
                      <a:pt x="219" y="157"/>
                      <a:pt x="219" y="157"/>
                    </a:cubicBezTo>
                    <a:cubicBezTo>
                      <a:pt x="383" y="215"/>
                      <a:pt x="383" y="215"/>
                      <a:pt x="383" y="215"/>
                    </a:cubicBezTo>
                    <a:cubicBezTo>
                      <a:pt x="410" y="186"/>
                      <a:pt x="410" y="186"/>
                      <a:pt x="410" y="186"/>
                    </a:cubicBezTo>
                    <a:cubicBezTo>
                      <a:pt x="498" y="199"/>
                      <a:pt x="498" y="199"/>
                      <a:pt x="498" y="199"/>
                    </a:cubicBezTo>
                    <a:cubicBezTo>
                      <a:pt x="514" y="240"/>
                      <a:pt x="514" y="240"/>
                      <a:pt x="514" y="240"/>
                    </a:cubicBezTo>
                    <a:cubicBezTo>
                      <a:pt x="691" y="242"/>
                      <a:pt x="691" y="242"/>
                      <a:pt x="691" y="242"/>
                    </a:cubicBezTo>
                    <a:cubicBezTo>
                      <a:pt x="691" y="242"/>
                      <a:pt x="691" y="242"/>
                      <a:pt x="691" y="242"/>
                    </a:cubicBezTo>
                    <a:cubicBezTo>
                      <a:pt x="705" y="204"/>
                      <a:pt x="705" y="204"/>
                      <a:pt x="705" y="204"/>
                    </a:cubicBezTo>
                    <a:cubicBezTo>
                      <a:pt x="791" y="184"/>
                      <a:pt x="791" y="184"/>
                      <a:pt x="791" y="184"/>
                    </a:cubicBezTo>
                    <a:cubicBezTo>
                      <a:pt x="822" y="216"/>
                      <a:pt x="822" y="216"/>
                      <a:pt x="822" y="216"/>
                    </a:cubicBezTo>
                    <a:cubicBezTo>
                      <a:pt x="984" y="154"/>
                      <a:pt x="984" y="154"/>
                      <a:pt x="984" y="154"/>
                    </a:cubicBezTo>
                    <a:cubicBezTo>
                      <a:pt x="984" y="153"/>
                      <a:pt x="984" y="153"/>
                      <a:pt x="984" y="153"/>
                    </a:cubicBezTo>
                    <a:cubicBezTo>
                      <a:pt x="986" y="114"/>
                      <a:pt x="986" y="114"/>
                      <a:pt x="986" y="114"/>
                    </a:cubicBezTo>
                    <a:cubicBezTo>
                      <a:pt x="1061" y="67"/>
                      <a:pt x="1061" y="67"/>
                      <a:pt x="1061" y="67"/>
                    </a:cubicBezTo>
                    <a:cubicBezTo>
                      <a:pt x="1099" y="87"/>
                      <a:pt x="1099" y="87"/>
                      <a:pt x="1099" y="87"/>
                    </a:cubicBezTo>
                    <a:cubicBezTo>
                      <a:pt x="1204" y="0"/>
                      <a:pt x="1204" y="0"/>
                      <a:pt x="1204" y="0"/>
                    </a:cubicBezTo>
                    <a:lnTo>
                      <a:pt x="1084"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pic>
        <p:nvPicPr>
          <p:cNvPr id="24" name="图片 23" descr="学校logo"/>
          <p:cNvPicPr>
            <a:picLocks noChangeAspect="1"/>
          </p:cNvPicPr>
          <p:nvPr userDrawn="1"/>
        </p:nvPicPr>
        <p:blipFill>
          <a:blip r:embed="rId2"/>
          <a:stretch>
            <a:fillRect/>
          </a:stretch>
        </p:blipFill>
        <p:spPr>
          <a:xfrm>
            <a:off x="740410" y="193040"/>
            <a:ext cx="4260850" cy="676910"/>
          </a:xfrm>
          <a:prstGeom prst="rect">
            <a:avLst/>
          </a:prstGeom>
        </p:spPr>
      </p:pic>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2914697" y="2800032"/>
            <a:ext cx="5923867" cy="1259207"/>
          </a:xfrm>
          <a:prstGeom prst="rect">
            <a:avLst/>
          </a:prstGeom>
        </p:spPr>
        <p:txBody>
          <a:bodyPr anchor="ctr">
            <a:noAutofit/>
          </a:bodyPr>
          <a:lstStyle>
            <a:lvl1pPr algn="l">
              <a:defRPr sz="4800">
                <a:solidFill>
                  <a:schemeClr val="bg1"/>
                </a:solidFill>
              </a:defRPr>
            </a:lvl1pPr>
          </a:lstStyle>
          <a:p>
            <a:r>
              <a:rPr kumimoji="1" lang="zh-CN" altLang="en-US"/>
              <a:t>单击此处编辑母版标题样式</a:t>
            </a:r>
            <a:endParaRPr kumimoji="1" lang="zh-CN" altLang="en-US" dirty="0"/>
          </a:p>
        </p:txBody>
      </p:sp>
      <p:pic>
        <p:nvPicPr>
          <p:cNvPr id="24" name="图片 23" descr="学校logo"/>
          <p:cNvPicPr>
            <a:picLocks noChangeAspect="1"/>
          </p:cNvPicPr>
          <p:nvPr userDrawn="1"/>
        </p:nvPicPr>
        <p:blipFill>
          <a:blip r:embed="rId2"/>
          <a:stretch>
            <a:fillRect/>
          </a:stretch>
        </p:blipFill>
        <p:spPr>
          <a:xfrm>
            <a:off x="740410" y="193040"/>
            <a:ext cx="4260850" cy="676910"/>
          </a:xfrm>
          <a:prstGeom prst="rect">
            <a:avLst/>
          </a:prstGeom>
        </p:spPr>
      </p:pic>
      <p:grpSp>
        <p:nvGrpSpPr>
          <p:cNvPr id="11" name="组 10"/>
          <p:cNvGrpSpPr/>
          <p:nvPr userDrawn="1"/>
        </p:nvGrpSpPr>
        <p:grpSpPr>
          <a:xfrm>
            <a:off x="2663191" y="1662434"/>
            <a:ext cx="9528809" cy="1092199"/>
            <a:chOff x="2663191" y="1662434"/>
            <a:chExt cx="9528809" cy="1092199"/>
          </a:xfrm>
        </p:grpSpPr>
        <p:sp>
          <p:nvSpPr>
            <p:cNvPr id="12" name="矩形 11"/>
            <p:cNvSpPr/>
            <p:nvPr/>
          </p:nvSpPr>
          <p:spPr>
            <a:xfrm>
              <a:off x="2663191" y="1662434"/>
              <a:ext cx="394036" cy="1092199"/>
            </a:xfrm>
            <a:prstGeom prst="rect">
              <a:avLst/>
            </a:prstGeom>
            <a:solidFill>
              <a:srgbClr val="FF8800"/>
            </a:soli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a:p>
          </p:txBody>
        </p:sp>
        <p:sp>
          <p:nvSpPr>
            <p:cNvPr id="13" name="矩形 12"/>
            <p:cNvSpPr/>
            <p:nvPr/>
          </p:nvSpPr>
          <p:spPr>
            <a:xfrm>
              <a:off x="3075301" y="1662434"/>
              <a:ext cx="9116699" cy="1092199"/>
            </a:xfrm>
            <a:prstGeom prst="rect">
              <a:avLst/>
            </a:prstGeom>
            <a:solidFill>
              <a:srgbClr val="00B0F0"/>
            </a:soli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a:p>
          </p:txBody>
        </p:sp>
        <p:grpSp>
          <p:nvGrpSpPr>
            <p:cNvPr id="14" name="组合 6"/>
            <p:cNvGrpSpPr/>
            <p:nvPr/>
          </p:nvGrpSpPr>
          <p:grpSpPr>
            <a:xfrm>
              <a:off x="7344984" y="1669511"/>
              <a:ext cx="4294325" cy="875132"/>
              <a:chOff x="2446338" y="3967163"/>
              <a:chExt cx="4525962" cy="922337"/>
            </a:xfrm>
          </p:grpSpPr>
          <p:sp>
            <p:nvSpPr>
              <p:cNvPr id="15" name="AutoShape 16"/>
              <p:cNvSpPr>
                <a:spLocks noChangeAspect="1" noChangeArrowheads="1" noTextEdit="1"/>
              </p:cNvSpPr>
              <p:nvPr/>
            </p:nvSpPr>
            <p:spPr bwMode="auto">
              <a:xfrm>
                <a:off x="2449513" y="3967163"/>
                <a:ext cx="45227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6" name="Freeform 18"/>
              <p:cNvSpPr/>
              <p:nvPr/>
            </p:nvSpPr>
            <p:spPr bwMode="auto">
              <a:xfrm>
                <a:off x="3178175" y="3970338"/>
                <a:ext cx="3057525" cy="447675"/>
              </a:xfrm>
              <a:custGeom>
                <a:avLst/>
                <a:gdLst>
                  <a:gd name="T0" fmla="*/ 813 w 813"/>
                  <a:gd name="T1" fmla="*/ 0 h 118"/>
                  <a:gd name="T2" fmla="*/ 753 w 813"/>
                  <a:gd name="T3" fmla="*/ 0 h 118"/>
                  <a:gd name="T4" fmla="*/ 407 w 813"/>
                  <a:gd name="T5" fmla="*/ 88 h 118"/>
                  <a:gd name="T6" fmla="*/ 60 w 813"/>
                  <a:gd name="T7" fmla="*/ 0 h 118"/>
                  <a:gd name="T8" fmla="*/ 0 w 813"/>
                  <a:gd name="T9" fmla="*/ 0 h 118"/>
                  <a:gd name="T10" fmla="*/ 407 w 813"/>
                  <a:gd name="T11" fmla="*/ 118 h 118"/>
                  <a:gd name="T12" fmla="*/ 813 w 813"/>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813" h="118">
                    <a:moveTo>
                      <a:pt x="813" y="0"/>
                    </a:moveTo>
                    <a:cubicBezTo>
                      <a:pt x="753" y="0"/>
                      <a:pt x="753" y="0"/>
                      <a:pt x="753" y="0"/>
                    </a:cubicBezTo>
                    <a:cubicBezTo>
                      <a:pt x="650" y="56"/>
                      <a:pt x="532" y="88"/>
                      <a:pt x="407" y="88"/>
                    </a:cubicBezTo>
                    <a:cubicBezTo>
                      <a:pt x="281" y="88"/>
                      <a:pt x="163" y="56"/>
                      <a:pt x="60" y="0"/>
                    </a:cubicBezTo>
                    <a:cubicBezTo>
                      <a:pt x="0" y="0"/>
                      <a:pt x="0" y="0"/>
                      <a:pt x="0" y="0"/>
                    </a:cubicBezTo>
                    <a:cubicBezTo>
                      <a:pt x="117" y="75"/>
                      <a:pt x="257" y="118"/>
                      <a:pt x="407" y="118"/>
                    </a:cubicBezTo>
                    <a:cubicBezTo>
                      <a:pt x="556" y="118"/>
                      <a:pt x="696" y="75"/>
                      <a:pt x="81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 name="Freeform 19"/>
              <p:cNvSpPr/>
              <p:nvPr/>
            </p:nvSpPr>
            <p:spPr bwMode="auto">
              <a:xfrm>
                <a:off x="3743325" y="3970338"/>
                <a:ext cx="1920875" cy="209550"/>
              </a:xfrm>
              <a:custGeom>
                <a:avLst/>
                <a:gdLst>
                  <a:gd name="T0" fmla="*/ 511 w 511"/>
                  <a:gd name="T1" fmla="*/ 0 h 55"/>
                  <a:gd name="T2" fmla="*/ 428 w 511"/>
                  <a:gd name="T3" fmla="*/ 0 h 55"/>
                  <a:gd name="T4" fmla="*/ 378 w 511"/>
                  <a:gd name="T5" fmla="*/ 12 h 55"/>
                  <a:gd name="T6" fmla="*/ 262 w 511"/>
                  <a:gd name="T7" fmla="*/ 24 h 55"/>
                  <a:gd name="T8" fmla="*/ 246 w 511"/>
                  <a:gd name="T9" fmla="*/ 23 h 55"/>
                  <a:gd name="T10" fmla="*/ 127 w 511"/>
                  <a:gd name="T11" fmla="*/ 10 h 55"/>
                  <a:gd name="T12" fmla="*/ 88 w 511"/>
                  <a:gd name="T13" fmla="*/ 0 h 55"/>
                  <a:gd name="T14" fmla="*/ 0 w 511"/>
                  <a:gd name="T15" fmla="*/ 0 h 55"/>
                  <a:gd name="T16" fmla="*/ 234 w 511"/>
                  <a:gd name="T17" fmla="*/ 50 h 55"/>
                  <a:gd name="T18" fmla="*/ 511 w 511"/>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1" h="55">
                    <a:moveTo>
                      <a:pt x="511" y="0"/>
                    </a:moveTo>
                    <a:cubicBezTo>
                      <a:pt x="428" y="0"/>
                      <a:pt x="428" y="0"/>
                      <a:pt x="428" y="0"/>
                    </a:cubicBezTo>
                    <a:cubicBezTo>
                      <a:pt x="411" y="5"/>
                      <a:pt x="395" y="9"/>
                      <a:pt x="378" y="12"/>
                    </a:cubicBezTo>
                    <a:cubicBezTo>
                      <a:pt x="340" y="20"/>
                      <a:pt x="301" y="24"/>
                      <a:pt x="262" y="24"/>
                    </a:cubicBezTo>
                    <a:cubicBezTo>
                      <a:pt x="257" y="24"/>
                      <a:pt x="251" y="24"/>
                      <a:pt x="246" y="23"/>
                    </a:cubicBezTo>
                    <a:cubicBezTo>
                      <a:pt x="206" y="23"/>
                      <a:pt x="166" y="18"/>
                      <a:pt x="127" y="10"/>
                    </a:cubicBezTo>
                    <a:cubicBezTo>
                      <a:pt x="114" y="7"/>
                      <a:pt x="101" y="4"/>
                      <a:pt x="88" y="0"/>
                    </a:cubicBezTo>
                    <a:cubicBezTo>
                      <a:pt x="0" y="0"/>
                      <a:pt x="0" y="0"/>
                      <a:pt x="0" y="0"/>
                    </a:cubicBezTo>
                    <a:cubicBezTo>
                      <a:pt x="68" y="27"/>
                      <a:pt x="145" y="45"/>
                      <a:pt x="234" y="50"/>
                    </a:cubicBezTo>
                    <a:cubicBezTo>
                      <a:pt x="340" y="55"/>
                      <a:pt x="432" y="33"/>
                      <a:pt x="511"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20"/>
              <p:cNvSpPr/>
              <p:nvPr/>
            </p:nvSpPr>
            <p:spPr bwMode="auto">
              <a:xfrm>
                <a:off x="2446338" y="3970338"/>
                <a:ext cx="4525962" cy="919162"/>
              </a:xfrm>
              <a:custGeom>
                <a:avLst/>
                <a:gdLst>
                  <a:gd name="T0" fmla="*/ 1084 w 1204"/>
                  <a:gd name="T1" fmla="*/ 0 h 242"/>
                  <a:gd name="T2" fmla="*/ 601 w 1204"/>
                  <a:gd name="T3" fmla="*/ 161 h 242"/>
                  <a:gd name="T4" fmla="*/ 119 w 1204"/>
                  <a:gd name="T5" fmla="*/ 0 h 242"/>
                  <a:gd name="T6" fmla="*/ 0 w 1204"/>
                  <a:gd name="T7" fmla="*/ 0 h 242"/>
                  <a:gd name="T8" fmla="*/ 105 w 1204"/>
                  <a:gd name="T9" fmla="*/ 91 h 242"/>
                  <a:gd name="T10" fmla="*/ 138 w 1204"/>
                  <a:gd name="T11" fmla="*/ 73 h 242"/>
                  <a:gd name="T12" fmla="*/ 217 w 1204"/>
                  <a:gd name="T13" fmla="*/ 114 h 242"/>
                  <a:gd name="T14" fmla="*/ 219 w 1204"/>
                  <a:gd name="T15" fmla="*/ 157 h 242"/>
                  <a:gd name="T16" fmla="*/ 383 w 1204"/>
                  <a:gd name="T17" fmla="*/ 215 h 242"/>
                  <a:gd name="T18" fmla="*/ 410 w 1204"/>
                  <a:gd name="T19" fmla="*/ 186 h 242"/>
                  <a:gd name="T20" fmla="*/ 498 w 1204"/>
                  <a:gd name="T21" fmla="*/ 199 h 242"/>
                  <a:gd name="T22" fmla="*/ 514 w 1204"/>
                  <a:gd name="T23" fmla="*/ 240 h 242"/>
                  <a:gd name="T24" fmla="*/ 691 w 1204"/>
                  <a:gd name="T25" fmla="*/ 242 h 242"/>
                  <a:gd name="T26" fmla="*/ 691 w 1204"/>
                  <a:gd name="T27" fmla="*/ 242 h 242"/>
                  <a:gd name="T28" fmla="*/ 705 w 1204"/>
                  <a:gd name="T29" fmla="*/ 204 h 242"/>
                  <a:gd name="T30" fmla="*/ 791 w 1204"/>
                  <a:gd name="T31" fmla="*/ 184 h 242"/>
                  <a:gd name="T32" fmla="*/ 822 w 1204"/>
                  <a:gd name="T33" fmla="*/ 216 h 242"/>
                  <a:gd name="T34" fmla="*/ 984 w 1204"/>
                  <a:gd name="T35" fmla="*/ 154 h 242"/>
                  <a:gd name="T36" fmla="*/ 984 w 1204"/>
                  <a:gd name="T37" fmla="*/ 153 h 242"/>
                  <a:gd name="T38" fmla="*/ 986 w 1204"/>
                  <a:gd name="T39" fmla="*/ 114 h 242"/>
                  <a:gd name="T40" fmla="*/ 1061 w 1204"/>
                  <a:gd name="T41" fmla="*/ 67 h 242"/>
                  <a:gd name="T42" fmla="*/ 1099 w 1204"/>
                  <a:gd name="T43" fmla="*/ 87 h 242"/>
                  <a:gd name="T44" fmla="*/ 1204 w 1204"/>
                  <a:gd name="T45" fmla="*/ 0 h 242"/>
                  <a:gd name="T46" fmla="*/ 1084 w 1204"/>
                  <a:gd name="T4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4" h="242">
                    <a:moveTo>
                      <a:pt x="1084" y="0"/>
                    </a:moveTo>
                    <a:cubicBezTo>
                      <a:pt x="949" y="101"/>
                      <a:pt x="782" y="161"/>
                      <a:pt x="601" y="161"/>
                    </a:cubicBezTo>
                    <a:cubicBezTo>
                      <a:pt x="420" y="161"/>
                      <a:pt x="253" y="101"/>
                      <a:pt x="119" y="0"/>
                    </a:cubicBezTo>
                    <a:cubicBezTo>
                      <a:pt x="0" y="0"/>
                      <a:pt x="0" y="0"/>
                      <a:pt x="0" y="0"/>
                    </a:cubicBezTo>
                    <a:cubicBezTo>
                      <a:pt x="105" y="91"/>
                      <a:pt x="105" y="91"/>
                      <a:pt x="105" y="91"/>
                    </a:cubicBezTo>
                    <a:cubicBezTo>
                      <a:pt x="138" y="73"/>
                      <a:pt x="138" y="73"/>
                      <a:pt x="138" y="73"/>
                    </a:cubicBezTo>
                    <a:cubicBezTo>
                      <a:pt x="217" y="114"/>
                      <a:pt x="217" y="114"/>
                      <a:pt x="217" y="114"/>
                    </a:cubicBezTo>
                    <a:cubicBezTo>
                      <a:pt x="219" y="157"/>
                      <a:pt x="219" y="157"/>
                      <a:pt x="219" y="157"/>
                    </a:cubicBezTo>
                    <a:cubicBezTo>
                      <a:pt x="383" y="215"/>
                      <a:pt x="383" y="215"/>
                      <a:pt x="383" y="215"/>
                    </a:cubicBezTo>
                    <a:cubicBezTo>
                      <a:pt x="410" y="186"/>
                      <a:pt x="410" y="186"/>
                      <a:pt x="410" y="186"/>
                    </a:cubicBezTo>
                    <a:cubicBezTo>
                      <a:pt x="498" y="199"/>
                      <a:pt x="498" y="199"/>
                      <a:pt x="498" y="199"/>
                    </a:cubicBezTo>
                    <a:cubicBezTo>
                      <a:pt x="514" y="240"/>
                      <a:pt x="514" y="240"/>
                      <a:pt x="514" y="240"/>
                    </a:cubicBezTo>
                    <a:cubicBezTo>
                      <a:pt x="691" y="242"/>
                      <a:pt x="691" y="242"/>
                      <a:pt x="691" y="242"/>
                    </a:cubicBezTo>
                    <a:cubicBezTo>
                      <a:pt x="691" y="242"/>
                      <a:pt x="691" y="242"/>
                      <a:pt x="691" y="242"/>
                    </a:cubicBezTo>
                    <a:cubicBezTo>
                      <a:pt x="705" y="204"/>
                      <a:pt x="705" y="204"/>
                      <a:pt x="705" y="204"/>
                    </a:cubicBezTo>
                    <a:cubicBezTo>
                      <a:pt x="791" y="184"/>
                      <a:pt x="791" y="184"/>
                      <a:pt x="791" y="184"/>
                    </a:cubicBezTo>
                    <a:cubicBezTo>
                      <a:pt x="822" y="216"/>
                      <a:pt x="822" y="216"/>
                      <a:pt x="822" y="216"/>
                    </a:cubicBezTo>
                    <a:cubicBezTo>
                      <a:pt x="984" y="154"/>
                      <a:pt x="984" y="154"/>
                      <a:pt x="984" y="154"/>
                    </a:cubicBezTo>
                    <a:cubicBezTo>
                      <a:pt x="984" y="153"/>
                      <a:pt x="984" y="153"/>
                      <a:pt x="984" y="153"/>
                    </a:cubicBezTo>
                    <a:cubicBezTo>
                      <a:pt x="986" y="114"/>
                      <a:pt x="986" y="114"/>
                      <a:pt x="986" y="114"/>
                    </a:cubicBezTo>
                    <a:cubicBezTo>
                      <a:pt x="1061" y="67"/>
                      <a:pt x="1061" y="67"/>
                      <a:pt x="1061" y="67"/>
                    </a:cubicBezTo>
                    <a:cubicBezTo>
                      <a:pt x="1099" y="87"/>
                      <a:pt x="1099" y="87"/>
                      <a:pt x="1099" y="87"/>
                    </a:cubicBezTo>
                    <a:cubicBezTo>
                      <a:pt x="1204" y="0"/>
                      <a:pt x="1204" y="0"/>
                      <a:pt x="1204" y="0"/>
                    </a:cubicBezTo>
                    <a:lnTo>
                      <a:pt x="1084"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userDrawn="1"/>
        </p:nvSpPr>
        <p:spPr>
          <a:xfrm>
            <a:off x="-14605" y="0"/>
            <a:ext cx="12206605" cy="6844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 18"/>
          <p:cNvGrpSpPr/>
          <p:nvPr userDrawn="1"/>
        </p:nvGrpSpPr>
        <p:grpSpPr>
          <a:xfrm>
            <a:off x="144000" y="693000"/>
            <a:ext cx="11903710" cy="76200"/>
            <a:chOff x="0" y="849815"/>
            <a:chExt cx="10732770" cy="405027"/>
          </a:xfrm>
          <a:effectLst/>
        </p:grpSpPr>
        <p:sp>
          <p:nvSpPr>
            <p:cNvPr id="6" name="矩形 5"/>
            <p:cNvSpPr/>
            <p:nvPr/>
          </p:nvSpPr>
          <p:spPr>
            <a:xfrm>
              <a:off x="0" y="909138"/>
              <a:ext cx="10732770" cy="345704"/>
            </a:xfrm>
            <a:prstGeom prst="rect">
              <a:avLst/>
            </a:prstGeom>
            <a:solidFill>
              <a:srgbClr val="FF8800"/>
            </a:soli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a:p>
          </p:txBody>
        </p:sp>
        <p:sp>
          <p:nvSpPr>
            <p:cNvPr id="7" name="Freeform 24"/>
            <p:cNvSpPr>
              <a:spLocks noEditPoints="1"/>
            </p:cNvSpPr>
            <p:nvPr userDrawn="1"/>
          </p:nvSpPr>
          <p:spPr bwMode="auto">
            <a:xfrm>
              <a:off x="5474969" y="849815"/>
              <a:ext cx="4201795" cy="405027"/>
            </a:xfrm>
            <a:custGeom>
              <a:avLst/>
              <a:gdLst>
                <a:gd name="T0" fmla="*/ 586 w 1218"/>
                <a:gd name="T1" fmla="*/ 55 h 115"/>
                <a:gd name="T2" fmla="*/ 337 w 1218"/>
                <a:gd name="T3" fmla="*/ 0 h 115"/>
                <a:gd name="T4" fmla="*/ 419 w 1218"/>
                <a:gd name="T5" fmla="*/ 0 h 115"/>
                <a:gd name="T6" fmla="*/ 479 w 1218"/>
                <a:gd name="T7" fmla="*/ 15 h 115"/>
                <a:gd name="T8" fmla="*/ 598 w 1218"/>
                <a:gd name="T9" fmla="*/ 29 h 115"/>
                <a:gd name="T10" fmla="*/ 614 w 1218"/>
                <a:gd name="T11" fmla="*/ 29 h 115"/>
                <a:gd name="T12" fmla="*/ 730 w 1218"/>
                <a:gd name="T13" fmla="*/ 18 h 115"/>
                <a:gd name="T14" fmla="*/ 799 w 1218"/>
                <a:gd name="T15" fmla="*/ 0 h 115"/>
                <a:gd name="T16" fmla="*/ 876 w 1218"/>
                <a:gd name="T17" fmla="*/ 0 h 115"/>
                <a:gd name="T18" fmla="*/ 586 w 1218"/>
                <a:gd name="T19" fmla="*/ 55 h 115"/>
                <a:gd name="T20" fmla="*/ 966 w 1218"/>
                <a:gd name="T21" fmla="*/ 0 h 115"/>
                <a:gd name="T22" fmla="*/ 608 w 1218"/>
                <a:gd name="T23" fmla="*/ 93 h 115"/>
                <a:gd name="T24" fmla="*/ 251 w 1218"/>
                <a:gd name="T25" fmla="*/ 0 h 115"/>
                <a:gd name="T26" fmla="*/ 192 w 1218"/>
                <a:gd name="T27" fmla="*/ 0 h 115"/>
                <a:gd name="T28" fmla="*/ 496 w 1218"/>
                <a:gd name="T29" fmla="*/ 115 h 115"/>
                <a:gd name="T30" fmla="*/ 721 w 1218"/>
                <a:gd name="T31" fmla="*/ 115 h 115"/>
                <a:gd name="T32" fmla="*/ 1024 w 1218"/>
                <a:gd name="T33" fmla="*/ 0 h 115"/>
                <a:gd name="T34" fmla="*/ 966 w 1218"/>
                <a:gd name="T35" fmla="*/ 0 h 115"/>
                <a:gd name="T36" fmla="*/ 1068 w 1218"/>
                <a:gd name="T37" fmla="*/ 72 h 115"/>
                <a:gd name="T38" fmla="*/ 1106 w 1218"/>
                <a:gd name="T39" fmla="*/ 92 h 115"/>
                <a:gd name="T40" fmla="*/ 1218 w 1218"/>
                <a:gd name="T41" fmla="*/ 0 h 115"/>
                <a:gd name="T42" fmla="*/ 1098 w 1218"/>
                <a:gd name="T43" fmla="*/ 0 h 115"/>
                <a:gd name="T44" fmla="*/ 891 w 1218"/>
                <a:gd name="T45" fmla="*/ 115 h 115"/>
                <a:gd name="T46" fmla="*/ 999 w 1218"/>
                <a:gd name="T47" fmla="*/ 115 h 115"/>
                <a:gd name="T48" fmla="*/ 1068 w 1218"/>
                <a:gd name="T49" fmla="*/ 72 h 115"/>
                <a:gd name="T50" fmla="*/ 118 w 1218"/>
                <a:gd name="T51" fmla="*/ 0 h 115"/>
                <a:gd name="T52" fmla="*/ 0 w 1218"/>
                <a:gd name="T53" fmla="*/ 0 h 115"/>
                <a:gd name="T54" fmla="*/ 112 w 1218"/>
                <a:gd name="T55" fmla="*/ 96 h 115"/>
                <a:gd name="T56" fmla="*/ 144 w 1218"/>
                <a:gd name="T57" fmla="*/ 79 h 115"/>
                <a:gd name="T58" fmla="*/ 216 w 1218"/>
                <a:gd name="T59" fmla="*/ 115 h 115"/>
                <a:gd name="T60" fmla="*/ 325 w 1218"/>
                <a:gd name="T61" fmla="*/ 115 h 115"/>
                <a:gd name="T62" fmla="*/ 118 w 1218"/>
                <a:gd name="T6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8" h="115">
                  <a:moveTo>
                    <a:pt x="586" y="55"/>
                  </a:moveTo>
                  <a:cubicBezTo>
                    <a:pt x="490" y="50"/>
                    <a:pt x="408" y="29"/>
                    <a:pt x="337" y="0"/>
                  </a:cubicBezTo>
                  <a:cubicBezTo>
                    <a:pt x="419" y="0"/>
                    <a:pt x="419" y="0"/>
                    <a:pt x="419" y="0"/>
                  </a:cubicBezTo>
                  <a:cubicBezTo>
                    <a:pt x="439" y="6"/>
                    <a:pt x="459" y="11"/>
                    <a:pt x="479" y="15"/>
                  </a:cubicBezTo>
                  <a:cubicBezTo>
                    <a:pt x="518" y="23"/>
                    <a:pt x="558" y="28"/>
                    <a:pt x="598" y="29"/>
                  </a:cubicBezTo>
                  <a:cubicBezTo>
                    <a:pt x="603" y="29"/>
                    <a:pt x="608" y="29"/>
                    <a:pt x="614" y="29"/>
                  </a:cubicBezTo>
                  <a:cubicBezTo>
                    <a:pt x="653" y="29"/>
                    <a:pt x="692" y="25"/>
                    <a:pt x="730" y="18"/>
                  </a:cubicBezTo>
                  <a:cubicBezTo>
                    <a:pt x="753" y="13"/>
                    <a:pt x="776" y="7"/>
                    <a:pt x="799" y="0"/>
                  </a:cubicBezTo>
                  <a:cubicBezTo>
                    <a:pt x="876" y="0"/>
                    <a:pt x="876" y="0"/>
                    <a:pt x="876" y="0"/>
                  </a:cubicBezTo>
                  <a:cubicBezTo>
                    <a:pt x="795" y="36"/>
                    <a:pt x="697" y="60"/>
                    <a:pt x="586" y="55"/>
                  </a:cubicBezTo>
                  <a:close/>
                  <a:moveTo>
                    <a:pt x="966" y="0"/>
                  </a:moveTo>
                  <a:cubicBezTo>
                    <a:pt x="860" y="59"/>
                    <a:pt x="738" y="93"/>
                    <a:pt x="608" y="93"/>
                  </a:cubicBezTo>
                  <a:cubicBezTo>
                    <a:pt x="478" y="93"/>
                    <a:pt x="356" y="59"/>
                    <a:pt x="251" y="0"/>
                  </a:cubicBezTo>
                  <a:cubicBezTo>
                    <a:pt x="192" y="0"/>
                    <a:pt x="192" y="0"/>
                    <a:pt x="192" y="0"/>
                  </a:cubicBezTo>
                  <a:cubicBezTo>
                    <a:pt x="282" y="58"/>
                    <a:pt x="385" y="99"/>
                    <a:pt x="496" y="115"/>
                  </a:cubicBezTo>
                  <a:cubicBezTo>
                    <a:pt x="721" y="115"/>
                    <a:pt x="721" y="115"/>
                    <a:pt x="721" y="115"/>
                  </a:cubicBezTo>
                  <a:cubicBezTo>
                    <a:pt x="832" y="99"/>
                    <a:pt x="935" y="58"/>
                    <a:pt x="1024" y="0"/>
                  </a:cubicBezTo>
                  <a:lnTo>
                    <a:pt x="966" y="0"/>
                  </a:lnTo>
                  <a:close/>
                  <a:moveTo>
                    <a:pt x="1068" y="72"/>
                  </a:moveTo>
                  <a:cubicBezTo>
                    <a:pt x="1106" y="92"/>
                    <a:pt x="1106" y="92"/>
                    <a:pt x="1106" y="92"/>
                  </a:cubicBezTo>
                  <a:cubicBezTo>
                    <a:pt x="1218" y="0"/>
                    <a:pt x="1218" y="0"/>
                    <a:pt x="1218" y="0"/>
                  </a:cubicBezTo>
                  <a:cubicBezTo>
                    <a:pt x="1098" y="0"/>
                    <a:pt x="1098" y="0"/>
                    <a:pt x="1098" y="0"/>
                  </a:cubicBezTo>
                  <a:cubicBezTo>
                    <a:pt x="1036" y="48"/>
                    <a:pt x="966" y="87"/>
                    <a:pt x="891" y="115"/>
                  </a:cubicBezTo>
                  <a:cubicBezTo>
                    <a:pt x="999" y="115"/>
                    <a:pt x="999" y="115"/>
                    <a:pt x="999" y="115"/>
                  </a:cubicBezTo>
                  <a:lnTo>
                    <a:pt x="1068" y="72"/>
                  </a:lnTo>
                  <a:close/>
                  <a:moveTo>
                    <a:pt x="118" y="0"/>
                  </a:moveTo>
                  <a:cubicBezTo>
                    <a:pt x="0" y="0"/>
                    <a:pt x="0" y="0"/>
                    <a:pt x="0" y="0"/>
                  </a:cubicBezTo>
                  <a:cubicBezTo>
                    <a:pt x="112" y="96"/>
                    <a:pt x="112" y="96"/>
                    <a:pt x="112" y="96"/>
                  </a:cubicBezTo>
                  <a:cubicBezTo>
                    <a:pt x="144" y="79"/>
                    <a:pt x="144" y="79"/>
                    <a:pt x="144" y="79"/>
                  </a:cubicBezTo>
                  <a:cubicBezTo>
                    <a:pt x="216" y="115"/>
                    <a:pt x="216" y="115"/>
                    <a:pt x="216" y="115"/>
                  </a:cubicBezTo>
                  <a:cubicBezTo>
                    <a:pt x="325" y="115"/>
                    <a:pt x="325" y="115"/>
                    <a:pt x="325" y="115"/>
                  </a:cubicBezTo>
                  <a:cubicBezTo>
                    <a:pt x="250" y="87"/>
                    <a:pt x="180" y="48"/>
                    <a:pt x="118" y="0"/>
                  </a:cubicBezTo>
                  <a:close/>
                </a:path>
              </a:pathLst>
            </a:custGeom>
            <a:solidFill>
              <a:schemeClr val="bg1">
                <a:alpha val="30000"/>
              </a:schemeClr>
            </a:solidFill>
            <a:ln>
              <a:noFill/>
            </a:ln>
          </p:spPr>
          <p:txBody>
            <a:bodyPr vert="horz" wrap="square" lIns="91440" tIns="45720" rIns="91440" bIns="45720" numCol="1" anchor="t" anchorCtr="0" compatLnSpc="1"/>
            <a:p>
              <a:endParaRPr lang="zh-CN" altLang="en-US"/>
            </a:p>
          </p:txBody>
        </p:sp>
      </p:grpSp>
      <p:pic>
        <p:nvPicPr>
          <p:cNvPr id="1029" name="Picture 8" descr="C:\Users\Administrator\Desktop\90161384414758198_副本.png"/>
          <p:cNvPicPr>
            <a:picLocks noChangeAspect="1"/>
          </p:cNvPicPr>
          <p:nvPr userDrawn="1"/>
        </p:nvPicPr>
        <p:blipFill>
          <a:blip r:embed="rId2"/>
          <a:stretch>
            <a:fillRect/>
          </a:stretch>
        </p:blipFill>
        <p:spPr>
          <a:xfrm>
            <a:off x="11133455" y="55245"/>
            <a:ext cx="603250" cy="608965"/>
          </a:xfrm>
          <a:prstGeom prst="rect">
            <a:avLst/>
          </a:prstGeom>
          <a:noFill/>
          <a:ln w="9525">
            <a:noFill/>
          </a:ln>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1842606" y="742492"/>
            <a:ext cx="7972024" cy="5162322"/>
          </a:xfrm>
          <a:prstGeom prst="rect">
            <a:avLst/>
          </a:prstGeom>
        </p:spPr>
      </p:pic>
      <p:grpSp>
        <p:nvGrpSpPr>
          <p:cNvPr id="7" name="Group 220"/>
          <p:cNvGrpSpPr>
            <a:grpSpLocks noChangeAspect="1"/>
          </p:cNvGrpSpPr>
          <p:nvPr userDrawn="1"/>
        </p:nvGrpSpPr>
        <p:grpSpPr bwMode="auto">
          <a:xfrm>
            <a:off x="3792129" y="2342686"/>
            <a:ext cx="4072978" cy="660333"/>
            <a:chOff x="272" y="2300"/>
            <a:chExt cx="3670" cy="595"/>
          </a:xfrm>
        </p:grpSpPr>
        <p:sp>
          <p:nvSpPr>
            <p:cNvPr id="8" name="AutoShape 219"/>
            <p:cNvSpPr>
              <a:spLocks noChangeAspect="1" noChangeArrowheads="1" noTextEdit="1"/>
            </p:cNvSpPr>
            <p:nvPr/>
          </p:nvSpPr>
          <p:spPr bwMode="auto">
            <a:xfrm>
              <a:off x="272" y="2300"/>
              <a:ext cx="3670"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Freeform 221"/>
            <p:cNvSpPr>
              <a:spLocks noEditPoints="1"/>
            </p:cNvSpPr>
            <p:nvPr/>
          </p:nvSpPr>
          <p:spPr bwMode="auto">
            <a:xfrm>
              <a:off x="1140" y="2298"/>
              <a:ext cx="284" cy="423"/>
            </a:xfrm>
            <a:custGeom>
              <a:avLst/>
              <a:gdLst>
                <a:gd name="T0" fmla="*/ 84 w 120"/>
                <a:gd name="T1" fmla="*/ 1 h 177"/>
                <a:gd name="T2" fmla="*/ 103 w 120"/>
                <a:gd name="T3" fmla="*/ 19 h 177"/>
                <a:gd name="T4" fmla="*/ 97 w 120"/>
                <a:gd name="T5" fmla="*/ 26 h 177"/>
                <a:gd name="T6" fmla="*/ 81 w 120"/>
                <a:gd name="T7" fmla="*/ 42 h 177"/>
                <a:gd name="T8" fmla="*/ 98 w 120"/>
                <a:gd name="T9" fmla="*/ 51 h 177"/>
                <a:gd name="T10" fmla="*/ 99 w 120"/>
                <a:gd name="T11" fmla="*/ 62 h 177"/>
                <a:gd name="T12" fmla="*/ 93 w 120"/>
                <a:gd name="T13" fmla="*/ 79 h 177"/>
                <a:gd name="T14" fmla="*/ 116 w 120"/>
                <a:gd name="T15" fmla="*/ 87 h 177"/>
                <a:gd name="T16" fmla="*/ 117 w 120"/>
                <a:gd name="T17" fmla="*/ 101 h 177"/>
                <a:gd name="T18" fmla="*/ 97 w 120"/>
                <a:gd name="T19" fmla="*/ 101 h 177"/>
                <a:gd name="T20" fmla="*/ 94 w 120"/>
                <a:gd name="T21" fmla="*/ 131 h 177"/>
                <a:gd name="T22" fmla="*/ 92 w 120"/>
                <a:gd name="T23" fmla="*/ 157 h 177"/>
                <a:gd name="T24" fmla="*/ 87 w 120"/>
                <a:gd name="T25" fmla="*/ 169 h 177"/>
                <a:gd name="T26" fmla="*/ 79 w 120"/>
                <a:gd name="T27" fmla="*/ 176 h 177"/>
                <a:gd name="T28" fmla="*/ 72 w 120"/>
                <a:gd name="T29" fmla="*/ 148 h 177"/>
                <a:gd name="T30" fmla="*/ 54 w 120"/>
                <a:gd name="T31" fmla="*/ 110 h 177"/>
                <a:gd name="T32" fmla="*/ 49 w 120"/>
                <a:gd name="T33" fmla="*/ 121 h 177"/>
                <a:gd name="T34" fmla="*/ 46 w 120"/>
                <a:gd name="T35" fmla="*/ 131 h 177"/>
                <a:gd name="T36" fmla="*/ 34 w 120"/>
                <a:gd name="T37" fmla="*/ 145 h 177"/>
                <a:gd name="T38" fmla="*/ 27 w 120"/>
                <a:gd name="T39" fmla="*/ 121 h 177"/>
                <a:gd name="T40" fmla="*/ 4 w 120"/>
                <a:gd name="T41" fmla="*/ 105 h 177"/>
                <a:gd name="T42" fmla="*/ 26 w 120"/>
                <a:gd name="T43" fmla="*/ 90 h 177"/>
                <a:gd name="T44" fmla="*/ 24 w 120"/>
                <a:gd name="T45" fmla="*/ 80 h 177"/>
                <a:gd name="T46" fmla="*/ 15 w 120"/>
                <a:gd name="T47" fmla="*/ 68 h 177"/>
                <a:gd name="T48" fmla="*/ 32 w 120"/>
                <a:gd name="T49" fmla="*/ 53 h 177"/>
                <a:gd name="T50" fmla="*/ 47 w 120"/>
                <a:gd name="T51" fmla="*/ 47 h 177"/>
                <a:gd name="T52" fmla="*/ 54 w 120"/>
                <a:gd name="T53" fmla="*/ 40 h 177"/>
                <a:gd name="T54" fmla="*/ 63 w 120"/>
                <a:gd name="T55" fmla="*/ 32 h 177"/>
                <a:gd name="T56" fmla="*/ 81 w 120"/>
                <a:gd name="T57" fmla="*/ 10 h 177"/>
                <a:gd name="T58" fmla="*/ 81 w 120"/>
                <a:gd name="T59" fmla="*/ 1 h 177"/>
                <a:gd name="T60" fmla="*/ 53 w 120"/>
                <a:gd name="T61" fmla="*/ 87 h 177"/>
                <a:gd name="T62" fmla="*/ 73 w 120"/>
                <a:gd name="T63" fmla="*/ 74 h 177"/>
                <a:gd name="T64" fmla="*/ 27 w 120"/>
                <a:gd name="T65" fmla="*/ 93 h 177"/>
                <a:gd name="T66" fmla="*/ 20 w 120"/>
                <a:gd name="T67" fmla="*/ 100 h 177"/>
                <a:gd name="T68" fmla="*/ 49 w 120"/>
                <a:gd name="T69" fmla="*/ 10 h 177"/>
                <a:gd name="T70" fmla="*/ 21 w 120"/>
                <a:gd name="T71" fmla="*/ 32 h 177"/>
                <a:gd name="T72" fmla="*/ 33 w 120"/>
                <a:gd name="T73" fmla="*/ 43 h 177"/>
                <a:gd name="T74" fmla="*/ 50 w 120"/>
                <a:gd name="T75" fmla="*/ 31 h 177"/>
                <a:gd name="T76" fmla="*/ 49 w 120"/>
                <a:gd name="T77" fmla="*/ 18 h 177"/>
                <a:gd name="T78" fmla="*/ 52 w 120"/>
                <a:gd name="T79" fmla="*/ 13 h 177"/>
                <a:gd name="T80" fmla="*/ 49 w 120"/>
                <a:gd name="T81" fmla="*/ 1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77">
                  <a:moveTo>
                    <a:pt x="81" y="1"/>
                  </a:moveTo>
                  <a:cubicBezTo>
                    <a:pt x="82" y="1"/>
                    <a:pt x="83" y="1"/>
                    <a:pt x="84" y="1"/>
                  </a:cubicBezTo>
                  <a:cubicBezTo>
                    <a:pt x="94" y="0"/>
                    <a:pt x="100" y="6"/>
                    <a:pt x="103" y="12"/>
                  </a:cubicBezTo>
                  <a:cubicBezTo>
                    <a:pt x="104" y="15"/>
                    <a:pt x="104" y="16"/>
                    <a:pt x="103" y="19"/>
                  </a:cubicBezTo>
                  <a:cubicBezTo>
                    <a:pt x="102" y="20"/>
                    <a:pt x="101" y="21"/>
                    <a:pt x="99" y="22"/>
                  </a:cubicBezTo>
                  <a:cubicBezTo>
                    <a:pt x="98" y="24"/>
                    <a:pt x="98" y="26"/>
                    <a:pt x="97" y="26"/>
                  </a:cubicBezTo>
                  <a:cubicBezTo>
                    <a:pt x="96" y="28"/>
                    <a:pt x="93" y="29"/>
                    <a:pt x="91" y="30"/>
                  </a:cubicBezTo>
                  <a:cubicBezTo>
                    <a:pt x="87" y="33"/>
                    <a:pt x="85" y="39"/>
                    <a:pt x="81" y="42"/>
                  </a:cubicBezTo>
                  <a:cubicBezTo>
                    <a:pt x="85" y="42"/>
                    <a:pt x="88" y="41"/>
                    <a:pt x="91" y="42"/>
                  </a:cubicBezTo>
                  <a:cubicBezTo>
                    <a:pt x="95" y="43"/>
                    <a:pt x="96" y="47"/>
                    <a:pt x="98" y="51"/>
                  </a:cubicBezTo>
                  <a:cubicBezTo>
                    <a:pt x="99" y="53"/>
                    <a:pt x="101" y="55"/>
                    <a:pt x="101" y="56"/>
                  </a:cubicBezTo>
                  <a:cubicBezTo>
                    <a:pt x="101" y="58"/>
                    <a:pt x="99" y="61"/>
                    <a:pt x="99" y="62"/>
                  </a:cubicBezTo>
                  <a:cubicBezTo>
                    <a:pt x="96" y="66"/>
                    <a:pt x="91" y="66"/>
                    <a:pt x="87" y="68"/>
                  </a:cubicBezTo>
                  <a:cubicBezTo>
                    <a:pt x="89" y="72"/>
                    <a:pt x="90" y="77"/>
                    <a:pt x="93" y="79"/>
                  </a:cubicBezTo>
                  <a:cubicBezTo>
                    <a:pt x="99" y="80"/>
                    <a:pt x="106" y="79"/>
                    <a:pt x="113" y="80"/>
                  </a:cubicBezTo>
                  <a:cubicBezTo>
                    <a:pt x="114" y="82"/>
                    <a:pt x="116" y="84"/>
                    <a:pt x="116" y="87"/>
                  </a:cubicBezTo>
                  <a:cubicBezTo>
                    <a:pt x="118" y="89"/>
                    <a:pt x="120" y="92"/>
                    <a:pt x="120" y="95"/>
                  </a:cubicBezTo>
                  <a:cubicBezTo>
                    <a:pt x="120" y="97"/>
                    <a:pt x="117" y="100"/>
                    <a:pt x="117" y="101"/>
                  </a:cubicBezTo>
                  <a:cubicBezTo>
                    <a:pt x="113" y="104"/>
                    <a:pt x="109" y="103"/>
                    <a:pt x="105" y="100"/>
                  </a:cubicBezTo>
                  <a:cubicBezTo>
                    <a:pt x="102" y="100"/>
                    <a:pt x="100" y="100"/>
                    <a:pt x="97" y="101"/>
                  </a:cubicBezTo>
                  <a:cubicBezTo>
                    <a:pt x="95" y="105"/>
                    <a:pt x="95" y="110"/>
                    <a:pt x="95" y="115"/>
                  </a:cubicBezTo>
                  <a:cubicBezTo>
                    <a:pt x="95" y="120"/>
                    <a:pt x="94" y="126"/>
                    <a:pt x="94" y="131"/>
                  </a:cubicBezTo>
                  <a:cubicBezTo>
                    <a:pt x="94" y="133"/>
                    <a:pt x="95" y="135"/>
                    <a:pt x="95" y="138"/>
                  </a:cubicBezTo>
                  <a:cubicBezTo>
                    <a:pt x="94" y="144"/>
                    <a:pt x="92" y="151"/>
                    <a:pt x="92" y="157"/>
                  </a:cubicBezTo>
                  <a:cubicBezTo>
                    <a:pt x="92" y="159"/>
                    <a:pt x="92" y="161"/>
                    <a:pt x="92" y="162"/>
                  </a:cubicBezTo>
                  <a:cubicBezTo>
                    <a:pt x="91" y="165"/>
                    <a:pt x="89" y="166"/>
                    <a:pt x="87" y="169"/>
                  </a:cubicBezTo>
                  <a:cubicBezTo>
                    <a:pt x="87" y="170"/>
                    <a:pt x="87" y="171"/>
                    <a:pt x="86" y="172"/>
                  </a:cubicBezTo>
                  <a:cubicBezTo>
                    <a:pt x="85" y="175"/>
                    <a:pt x="83" y="175"/>
                    <a:pt x="79" y="176"/>
                  </a:cubicBezTo>
                  <a:cubicBezTo>
                    <a:pt x="75" y="177"/>
                    <a:pt x="73" y="177"/>
                    <a:pt x="69" y="176"/>
                  </a:cubicBezTo>
                  <a:cubicBezTo>
                    <a:pt x="64" y="167"/>
                    <a:pt x="71" y="156"/>
                    <a:pt x="72" y="148"/>
                  </a:cubicBezTo>
                  <a:cubicBezTo>
                    <a:pt x="74" y="136"/>
                    <a:pt x="74" y="119"/>
                    <a:pt x="74" y="107"/>
                  </a:cubicBezTo>
                  <a:cubicBezTo>
                    <a:pt x="68" y="107"/>
                    <a:pt x="60" y="109"/>
                    <a:pt x="54" y="110"/>
                  </a:cubicBezTo>
                  <a:cubicBezTo>
                    <a:pt x="53" y="111"/>
                    <a:pt x="52" y="113"/>
                    <a:pt x="51" y="115"/>
                  </a:cubicBezTo>
                  <a:cubicBezTo>
                    <a:pt x="51" y="117"/>
                    <a:pt x="49" y="119"/>
                    <a:pt x="49" y="121"/>
                  </a:cubicBezTo>
                  <a:cubicBezTo>
                    <a:pt x="49" y="122"/>
                    <a:pt x="49" y="124"/>
                    <a:pt x="49" y="125"/>
                  </a:cubicBezTo>
                  <a:cubicBezTo>
                    <a:pt x="48" y="127"/>
                    <a:pt x="46" y="129"/>
                    <a:pt x="46" y="131"/>
                  </a:cubicBezTo>
                  <a:cubicBezTo>
                    <a:pt x="46" y="134"/>
                    <a:pt x="48" y="136"/>
                    <a:pt x="47" y="139"/>
                  </a:cubicBezTo>
                  <a:cubicBezTo>
                    <a:pt x="40" y="139"/>
                    <a:pt x="38" y="144"/>
                    <a:pt x="34" y="145"/>
                  </a:cubicBezTo>
                  <a:cubicBezTo>
                    <a:pt x="32" y="145"/>
                    <a:pt x="31" y="142"/>
                    <a:pt x="31" y="141"/>
                  </a:cubicBezTo>
                  <a:cubicBezTo>
                    <a:pt x="28" y="135"/>
                    <a:pt x="28" y="128"/>
                    <a:pt x="27" y="121"/>
                  </a:cubicBezTo>
                  <a:cubicBezTo>
                    <a:pt x="18" y="123"/>
                    <a:pt x="1" y="129"/>
                    <a:pt x="0" y="117"/>
                  </a:cubicBezTo>
                  <a:cubicBezTo>
                    <a:pt x="0" y="114"/>
                    <a:pt x="2" y="107"/>
                    <a:pt x="4" y="105"/>
                  </a:cubicBezTo>
                  <a:cubicBezTo>
                    <a:pt x="5" y="104"/>
                    <a:pt x="8" y="103"/>
                    <a:pt x="10" y="102"/>
                  </a:cubicBezTo>
                  <a:cubicBezTo>
                    <a:pt x="16" y="99"/>
                    <a:pt x="20" y="93"/>
                    <a:pt x="26" y="90"/>
                  </a:cubicBezTo>
                  <a:cubicBezTo>
                    <a:pt x="28" y="88"/>
                    <a:pt x="28" y="85"/>
                    <a:pt x="29" y="82"/>
                  </a:cubicBezTo>
                  <a:cubicBezTo>
                    <a:pt x="28" y="80"/>
                    <a:pt x="26" y="81"/>
                    <a:pt x="24" y="80"/>
                  </a:cubicBezTo>
                  <a:cubicBezTo>
                    <a:pt x="22" y="78"/>
                    <a:pt x="21" y="76"/>
                    <a:pt x="20" y="73"/>
                  </a:cubicBezTo>
                  <a:cubicBezTo>
                    <a:pt x="18" y="71"/>
                    <a:pt x="16" y="70"/>
                    <a:pt x="15" y="68"/>
                  </a:cubicBezTo>
                  <a:cubicBezTo>
                    <a:pt x="15" y="63"/>
                    <a:pt x="16" y="60"/>
                    <a:pt x="18" y="58"/>
                  </a:cubicBezTo>
                  <a:cubicBezTo>
                    <a:pt x="25" y="60"/>
                    <a:pt x="28" y="55"/>
                    <a:pt x="32" y="53"/>
                  </a:cubicBezTo>
                  <a:cubicBezTo>
                    <a:pt x="33" y="53"/>
                    <a:pt x="35" y="53"/>
                    <a:pt x="37" y="52"/>
                  </a:cubicBezTo>
                  <a:cubicBezTo>
                    <a:pt x="41" y="51"/>
                    <a:pt x="44" y="49"/>
                    <a:pt x="47" y="47"/>
                  </a:cubicBezTo>
                  <a:cubicBezTo>
                    <a:pt x="47" y="46"/>
                    <a:pt x="48" y="46"/>
                    <a:pt x="49" y="46"/>
                  </a:cubicBezTo>
                  <a:cubicBezTo>
                    <a:pt x="50" y="44"/>
                    <a:pt x="52" y="42"/>
                    <a:pt x="54" y="40"/>
                  </a:cubicBezTo>
                  <a:cubicBezTo>
                    <a:pt x="55" y="39"/>
                    <a:pt x="56" y="39"/>
                    <a:pt x="57" y="38"/>
                  </a:cubicBezTo>
                  <a:cubicBezTo>
                    <a:pt x="59" y="36"/>
                    <a:pt x="61" y="34"/>
                    <a:pt x="63" y="32"/>
                  </a:cubicBezTo>
                  <a:cubicBezTo>
                    <a:pt x="68" y="27"/>
                    <a:pt x="71" y="23"/>
                    <a:pt x="75" y="18"/>
                  </a:cubicBezTo>
                  <a:cubicBezTo>
                    <a:pt x="78" y="15"/>
                    <a:pt x="81" y="11"/>
                    <a:pt x="81" y="10"/>
                  </a:cubicBezTo>
                  <a:cubicBezTo>
                    <a:pt x="81" y="8"/>
                    <a:pt x="79" y="7"/>
                    <a:pt x="79" y="5"/>
                  </a:cubicBezTo>
                  <a:cubicBezTo>
                    <a:pt x="79" y="3"/>
                    <a:pt x="79" y="3"/>
                    <a:pt x="81" y="1"/>
                  </a:cubicBezTo>
                  <a:close/>
                  <a:moveTo>
                    <a:pt x="53" y="81"/>
                  </a:moveTo>
                  <a:cubicBezTo>
                    <a:pt x="53" y="82"/>
                    <a:pt x="52" y="85"/>
                    <a:pt x="53" y="87"/>
                  </a:cubicBezTo>
                  <a:cubicBezTo>
                    <a:pt x="59" y="85"/>
                    <a:pt x="67" y="84"/>
                    <a:pt x="73" y="82"/>
                  </a:cubicBezTo>
                  <a:cubicBezTo>
                    <a:pt x="73" y="79"/>
                    <a:pt x="74" y="77"/>
                    <a:pt x="73" y="74"/>
                  </a:cubicBezTo>
                  <a:cubicBezTo>
                    <a:pt x="66" y="74"/>
                    <a:pt x="56" y="76"/>
                    <a:pt x="53" y="81"/>
                  </a:cubicBezTo>
                  <a:close/>
                  <a:moveTo>
                    <a:pt x="27" y="93"/>
                  </a:moveTo>
                  <a:cubicBezTo>
                    <a:pt x="26" y="93"/>
                    <a:pt x="26" y="92"/>
                    <a:pt x="26" y="93"/>
                  </a:cubicBezTo>
                  <a:cubicBezTo>
                    <a:pt x="23" y="94"/>
                    <a:pt x="20" y="97"/>
                    <a:pt x="20" y="100"/>
                  </a:cubicBezTo>
                  <a:cubicBezTo>
                    <a:pt x="23" y="99"/>
                    <a:pt x="27" y="98"/>
                    <a:pt x="27" y="93"/>
                  </a:cubicBezTo>
                  <a:close/>
                  <a:moveTo>
                    <a:pt x="49" y="10"/>
                  </a:moveTo>
                  <a:cubicBezTo>
                    <a:pt x="42" y="13"/>
                    <a:pt x="35" y="15"/>
                    <a:pt x="29" y="18"/>
                  </a:cubicBezTo>
                  <a:cubicBezTo>
                    <a:pt x="26" y="21"/>
                    <a:pt x="18" y="26"/>
                    <a:pt x="21" y="32"/>
                  </a:cubicBezTo>
                  <a:cubicBezTo>
                    <a:pt x="21" y="32"/>
                    <a:pt x="23" y="35"/>
                    <a:pt x="25" y="36"/>
                  </a:cubicBezTo>
                  <a:cubicBezTo>
                    <a:pt x="27" y="39"/>
                    <a:pt x="30" y="41"/>
                    <a:pt x="33" y="43"/>
                  </a:cubicBezTo>
                  <a:cubicBezTo>
                    <a:pt x="37" y="45"/>
                    <a:pt x="40" y="45"/>
                    <a:pt x="45" y="44"/>
                  </a:cubicBezTo>
                  <a:cubicBezTo>
                    <a:pt x="46" y="39"/>
                    <a:pt x="49" y="36"/>
                    <a:pt x="50" y="31"/>
                  </a:cubicBezTo>
                  <a:cubicBezTo>
                    <a:pt x="46" y="28"/>
                    <a:pt x="48" y="23"/>
                    <a:pt x="51" y="20"/>
                  </a:cubicBezTo>
                  <a:cubicBezTo>
                    <a:pt x="51" y="19"/>
                    <a:pt x="49" y="19"/>
                    <a:pt x="49" y="18"/>
                  </a:cubicBezTo>
                  <a:cubicBezTo>
                    <a:pt x="51" y="15"/>
                    <a:pt x="56" y="16"/>
                    <a:pt x="57" y="12"/>
                  </a:cubicBezTo>
                  <a:cubicBezTo>
                    <a:pt x="55" y="12"/>
                    <a:pt x="53" y="14"/>
                    <a:pt x="52" y="13"/>
                  </a:cubicBezTo>
                  <a:cubicBezTo>
                    <a:pt x="53" y="11"/>
                    <a:pt x="57" y="11"/>
                    <a:pt x="58" y="9"/>
                  </a:cubicBezTo>
                  <a:cubicBezTo>
                    <a:pt x="55" y="7"/>
                    <a:pt x="52" y="9"/>
                    <a:pt x="49"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22"/>
            <p:cNvSpPr>
              <a:spLocks noEditPoints="1"/>
            </p:cNvSpPr>
            <p:nvPr/>
          </p:nvSpPr>
          <p:spPr bwMode="auto">
            <a:xfrm>
              <a:off x="1484" y="2300"/>
              <a:ext cx="385" cy="399"/>
            </a:xfrm>
            <a:custGeom>
              <a:avLst/>
              <a:gdLst>
                <a:gd name="T0" fmla="*/ 149 w 163"/>
                <a:gd name="T1" fmla="*/ 157 h 167"/>
                <a:gd name="T2" fmla="*/ 113 w 163"/>
                <a:gd name="T3" fmla="*/ 165 h 167"/>
                <a:gd name="T4" fmla="*/ 85 w 163"/>
                <a:gd name="T5" fmla="*/ 161 h 167"/>
                <a:gd name="T6" fmla="*/ 68 w 163"/>
                <a:gd name="T7" fmla="*/ 157 h 167"/>
                <a:gd name="T8" fmla="*/ 52 w 163"/>
                <a:gd name="T9" fmla="*/ 158 h 167"/>
                <a:gd name="T10" fmla="*/ 39 w 163"/>
                <a:gd name="T11" fmla="*/ 160 h 167"/>
                <a:gd name="T12" fmla="*/ 14 w 163"/>
                <a:gd name="T13" fmla="*/ 156 h 167"/>
                <a:gd name="T14" fmla="*/ 3 w 163"/>
                <a:gd name="T15" fmla="*/ 141 h 167"/>
                <a:gd name="T16" fmla="*/ 28 w 163"/>
                <a:gd name="T17" fmla="*/ 129 h 167"/>
                <a:gd name="T18" fmla="*/ 20 w 163"/>
                <a:gd name="T19" fmla="*/ 118 h 167"/>
                <a:gd name="T20" fmla="*/ 13 w 163"/>
                <a:gd name="T21" fmla="*/ 93 h 167"/>
                <a:gd name="T22" fmla="*/ 7 w 163"/>
                <a:gd name="T23" fmla="*/ 78 h 167"/>
                <a:gd name="T24" fmla="*/ 26 w 163"/>
                <a:gd name="T25" fmla="*/ 76 h 167"/>
                <a:gd name="T26" fmla="*/ 27 w 163"/>
                <a:gd name="T27" fmla="*/ 85 h 167"/>
                <a:gd name="T28" fmla="*/ 32 w 163"/>
                <a:gd name="T29" fmla="*/ 106 h 167"/>
                <a:gd name="T30" fmla="*/ 48 w 163"/>
                <a:gd name="T31" fmla="*/ 84 h 167"/>
                <a:gd name="T32" fmla="*/ 48 w 163"/>
                <a:gd name="T33" fmla="*/ 68 h 167"/>
                <a:gd name="T34" fmla="*/ 51 w 163"/>
                <a:gd name="T35" fmla="*/ 52 h 167"/>
                <a:gd name="T36" fmla="*/ 61 w 163"/>
                <a:gd name="T37" fmla="*/ 25 h 167"/>
                <a:gd name="T38" fmla="*/ 86 w 163"/>
                <a:gd name="T39" fmla="*/ 41 h 167"/>
                <a:gd name="T40" fmla="*/ 85 w 163"/>
                <a:gd name="T41" fmla="*/ 20 h 167"/>
                <a:gd name="T42" fmla="*/ 81 w 163"/>
                <a:gd name="T43" fmla="*/ 9 h 167"/>
                <a:gd name="T44" fmla="*/ 103 w 163"/>
                <a:gd name="T45" fmla="*/ 14 h 167"/>
                <a:gd name="T46" fmla="*/ 103 w 163"/>
                <a:gd name="T47" fmla="*/ 32 h 167"/>
                <a:gd name="T48" fmla="*/ 109 w 163"/>
                <a:gd name="T49" fmla="*/ 43 h 167"/>
                <a:gd name="T50" fmla="*/ 107 w 163"/>
                <a:gd name="T51" fmla="*/ 54 h 167"/>
                <a:gd name="T52" fmla="*/ 107 w 163"/>
                <a:gd name="T53" fmla="*/ 66 h 167"/>
                <a:gd name="T54" fmla="*/ 121 w 163"/>
                <a:gd name="T55" fmla="*/ 82 h 167"/>
                <a:gd name="T56" fmla="*/ 121 w 163"/>
                <a:gd name="T57" fmla="*/ 90 h 167"/>
                <a:gd name="T58" fmla="*/ 123 w 163"/>
                <a:gd name="T59" fmla="*/ 94 h 167"/>
                <a:gd name="T60" fmla="*/ 108 w 163"/>
                <a:gd name="T61" fmla="*/ 99 h 167"/>
                <a:gd name="T62" fmla="*/ 105 w 163"/>
                <a:gd name="T63" fmla="*/ 131 h 167"/>
                <a:gd name="T64" fmla="*/ 137 w 163"/>
                <a:gd name="T65" fmla="*/ 133 h 167"/>
                <a:gd name="T66" fmla="*/ 163 w 163"/>
                <a:gd name="T67" fmla="*/ 134 h 167"/>
                <a:gd name="T68" fmla="*/ 83 w 163"/>
                <a:gd name="T69" fmla="*/ 71 h 167"/>
                <a:gd name="T70" fmla="*/ 75 w 163"/>
                <a:gd name="T71" fmla="*/ 84 h 167"/>
                <a:gd name="T72" fmla="*/ 88 w 163"/>
                <a:gd name="T73" fmla="*/ 78 h 167"/>
                <a:gd name="T74" fmla="*/ 88 w 163"/>
                <a:gd name="T75" fmla="*/ 69 h 167"/>
                <a:gd name="T76" fmla="*/ 70 w 163"/>
                <a:gd name="T77" fmla="*/ 86 h 167"/>
                <a:gd name="T78" fmla="*/ 73 w 163"/>
                <a:gd name="T79" fmla="*/ 79 h 167"/>
                <a:gd name="T80" fmla="*/ 39 w 163"/>
                <a:gd name="T81" fmla="*/ 104 h 167"/>
                <a:gd name="T82" fmla="*/ 46 w 163"/>
                <a:gd name="T83" fmla="*/ 95 h 167"/>
                <a:gd name="T84" fmla="*/ 82 w 163"/>
                <a:gd name="T85" fmla="*/ 107 h 167"/>
                <a:gd name="T86" fmla="*/ 75 w 163"/>
                <a:gd name="T87" fmla="*/ 110 h 167"/>
                <a:gd name="T88" fmla="*/ 88 w 163"/>
                <a:gd name="T89" fmla="*/ 129 h 167"/>
                <a:gd name="T90" fmla="*/ 89 w 163"/>
                <a:gd name="T91" fmla="*/ 118 h 167"/>
                <a:gd name="T92" fmla="*/ 89 w 163"/>
                <a:gd name="T93" fmla="*/ 112 h 167"/>
                <a:gd name="T94" fmla="*/ 82 w 163"/>
                <a:gd name="T95" fmla="*/ 107 h 167"/>
                <a:gd name="T96" fmla="*/ 49 w 163"/>
                <a:gd name="T97" fmla="*/ 131 h 167"/>
                <a:gd name="T98" fmla="*/ 54 w 163"/>
                <a:gd name="T99" fmla="*/ 119 h 167"/>
                <a:gd name="T100" fmla="*/ 34 w 163"/>
                <a:gd name="T101" fmla="*/ 51 h 167"/>
                <a:gd name="T102" fmla="*/ 23 w 163"/>
                <a:gd name="T103" fmla="*/ 37 h 167"/>
                <a:gd name="T104" fmla="*/ 8 w 163"/>
                <a:gd name="T105" fmla="*/ 41 h 167"/>
                <a:gd name="T106" fmla="*/ 0 w 163"/>
                <a:gd name="T107" fmla="*/ 53 h 167"/>
                <a:gd name="T108" fmla="*/ 8 w 163"/>
                <a:gd name="T109" fmla="*/ 63 h 167"/>
                <a:gd name="T110" fmla="*/ 28 w 163"/>
                <a:gd name="T111" fmla="*/ 61 h 167"/>
                <a:gd name="T112" fmla="*/ 34 w 163"/>
                <a:gd name="T113" fmla="*/ 5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167">
                  <a:moveTo>
                    <a:pt x="163" y="136"/>
                  </a:moveTo>
                  <a:cubicBezTo>
                    <a:pt x="159" y="150"/>
                    <a:pt x="153" y="154"/>
                    <a:pt x="149" y="157"/>
                  </a:cubicBezTo>
                  <a:cubicBezTo>
                    <a:pt x="145" y="161"/>
                    <a:pt x="142" y="162"/>
                    <a:pt x="137" y="165"/>
                  </a:cubicBezTo>
                  <a:cubicBezTo>
                    <a:pt x="130" y="167"/>
                    <a:pt x="122" y="167"/>
                    <a:pt x="113" y="165"/>
                  </a:cubicBezTo>
                  <a:cubicBezTo>
                    <a:pt x="109" y="164"/>
                    <a:pt x="104" y="162"/>
                    <a:pt x="99" y="161"/>
                  </a:cubicBezTo>
                  <a:cubicBezTo>
                    <a:pt x="95" y="160"/>
                    <a:pt x="89" y="160"/>
                    <a:pt x="85" y="161"/>
                  </a:cubicBezTo>
                  <a:cubicBezTo>
                    <a:pt x="83" y="161"/>
                    <a:pt x="81" y="162"/>
                    <a:pt x="80" y="161"/>
                  </a:cubicBezTo>
                  <a:cubicBezTo>
                    <a:pt x="76" y="161"/>
                    <a:pt x="72" y="157"/>
                    <a:pt x="68" y="157"/>
                  </a:cubicBezTo>
                  <a:cubicBezTo>
                    <a:pt x="67" y="157"/>
                    <a:pt x="66" y="158"/>
                    <a:pt x="64" y="158"/>
                  </a:cubicBezTo>
                  <a:cubicBezTo>
                    <a:pt x="60" y="158"/>
                    <a:pt x="56" y="157"/>
                    <a:pt x="52" y="158"/>
                  </a:cubicBezTo>
                  <a:cubicBezTo>
                    <a:pt x="50" y="158"/>
                    <a:pt x="47" y="160"/>
                    <a:pt x="44" y="160"/>
                  </a:cubicBezTo>
                  <a:cubicBezTo>
                    <a:pt x="42" y="160"/>
                    <a:pt x="41" y="160"/>
                    <a:pt x="39" y="160"/>
                  </a:cubicBezTo>
                  <a:cubicBezTo>
                    <a:pt x="36" y="161"/>
                    <a:pt x="33" y="162"/>
                    <a:pt x="30" y="161"/>
                  </a:cubicBezTo>
                  <a:cubicBezTo>
                    <a:pt x="24" y="161"/>
                    <a:pt x="20" y="157"/>
                    <a:pt x="14" y="156"/>
                  </a:cubicBezTo>
                  <a:cubicBezTo>
                    <a:pt x="11" y="155"/>
                    <a:pt x="10" y="152"/>
                    <a:pt x="7" y="150"/>
                  </a:cubicBezTo>
                  <a:cubicBezTo>
                    <a:pt x="6" y="147"/>
                    <a:pt x="3" y="145"/>
                    <a:pt x="3" y="141"/>
                  </a:cubicBezTo>
                  <a:cubicBezTo>
                    <a:pt x="4" y="136"/>
                    <a:pt x="9" y="136"/>
                    <a:pt x="14" y="135"/>
                  </a:cubicBezTo>
                  <a:cubicBezTo>
                    <a:pt x="19" y="133"/>
                    <a:pt x="24" y="130"/>
                    <a:pt x="28" y="129"/>
                  </a:cubicBezTo>
                  <a:cubicBezTo>
                    <a:pt x="28" y="126"/>
                    <a:pt x="25" y="125"/>
                    <a:pt x="24" y="124"/>
                  </a:cubicBezTo>
                  <a:cubicBezTo>
                    <a:pt x="22" y="122"/>
                    <a:pt x="21" y="120"/>
                    <a:pt x="20" y="118"/>
                  </a:cubicBezTo>
                  <a:cubicBezTo>
                    <a:pt x="18" y="116"/>
                    <a:pt x="16" y="114"/>
                    <a:pt x="15" y="112"/>
                  </a:cubicBezTo>
                  <a:cubicBezTo>
                    <a:pt x="12" y="106"/>
                    <a:pt x="13" y="100"/>
                    <a:pt x="13" y="93"/>
                  </a:cubicBezTo>
                  <a:cubicBezTo>
                    <a:pt x="10" y="94"/>
                    <a:pt x="10" y="97"/>
                    <a:pt x="6" y="96"/>
                  </a:cubicBezTo>
                  <a:cubicBezTo>
                    <a:pt x="0" y="94"/>
                    <a:pt x="4" y="81"/>
                    <a:pt x="7" y="78"/>
                  </a:cubicBezTo>
                  <a:cubicBezTo>
                    <a:pt x="8" y="76"/>
                    <a:pt x="17" y="71"/>
                    <a:pt x="21" y="72"/>
                  </a:cubicBezTo>
                  <a:cubicBezTo>
                    <a:pt x="22" y="72"/>
                    <a:pt x="26" y="76"/>
                    <a:pt x="26" y="76"/>
                  </a:cubicBezTo>
                  <a:cubicBezTo>
                    <a:pt x="27" y="77"/>
                    <a:pt x="28" y="82"/>
                    <a:pt x="28" y="82"/>
                  </a:cubicBezTo>
                  <a:cubicBezTo>
                    <a:pt x="28" y="83"/>
                    <a:pt x="27" y="84"/>
                    <a:pt x="27" y="85"/>
                  </a:cubicBezTo>
                  <a:cubicBezTo>
                    <a:pt x="27" y="89"/>
                    <a:pt x="27" y="98"/>
                    <a:pt x="28" y="101"/>
                  </a:cubicBezTo>
                  <a:cubicBezTo>
                    <a:pt x="29" y="104"/>
                    <a:pt x="31" y="104"/>
                    <a:pt x="32" y="106"/>
                  </a:cubicBezTo>
                  <a:cubicBezTo>
                    <a:pt x="36" y="104"/>
                    <a:pt x="37" y="99"/>
                    <a:pt x="40" y="95"/>
                  </a:cubicBezTo>
                  <a:cubicBezTo>
                    <a:pt x="43" y="91"/>
                    <a:pt x="48" y="88"/>
                    <a:pt x="48" y="84"/>
                  </a:cubicBezTo>
                  <a:cubicBezTo>
                    <a:pt x="49" y="82"/>
                    <a:pt x="48" y="80"/>
                    <a:pt x="48" y="77"/>
                  </a:cubicBezTo>
                  <a:cubicBezTo>
                    <a:pt x="49" y="74"/>
                    <a:pt x="49" y="71"/>
                    <a:pt x="48" y="68"/>
                  </a:cubicBezTo>
                  <a:cubicBezTo>
                    <a:pt x="48" y="66"/>
                    <a:pt x="45" y="65"/>
                    <a:pt x="44" y="62"/>
                  </a:cubicBezTo>
                  <a:cubicBezTo>
                    <a:pt x="44" y="58"/>
                    <a:pt x="49" y="55"/>
                    <a:pt x="51" y="52"/>
                  </a:cubicBezTo>
                  <a:cubicBezTo>
                    <a:pt x="52" y="49"/>
                    <a:pt x="53" y="45"/>
                    <a:pt x="53" y="41"/>
                  </a:cubicBezTo>
                  <a:cubicBezTo>
                    <a:pt x="55" y="34"/>
                    <a:pt x="56" y="28"/>
                    <a:pt x="61" y="25"/>
                  </a:cubicBezTo>
                  <a:cubicBezTo>
                    <a:pt x="66" y="30"/>
                    <a:pt x="72" y="36"/>
                    <a:pt x="74" y="44"/>
                  </a:cubicBezTo>
                  <a:cubicBezTo>
                    <a:pt x="78" y="43"/>
                    <a:pt x="83" y="42"/>
                    <a:pt x="86" y="41"/>
                  </a:cubicBezTo>
                  <a:cubicBezTo>
                    <a:pt x="85" y="35"/>
                    <a:pt x="86" y="29"/>
                    <a:pt x="86" y="23"/>
                  </a:cubicBezTo>
                  <a:cubicBezTo>
                    <a:pt x="86" y="22"/>
                    <a:pt x="85" y="21"/>
                    <a:pt x="85" y="20"/>
                  </a:cubicBezTo>
                  <a:cubicBezTo>
                    <a:pt x="85" y="19"/>
                    <a:pt x="85" y="17"/>
                    <a:pt x="85" y="17"/>
                  </a:cubicBezTo>
                  <a:cubicBezTo>
                    <a:pt x="85" y="13"/>
                    <a:pt x="82" y="11"/>
                    <a:pt x="81" y="9"/>
                  </a:cubicBezTo>
                  <a:cubicBezTo>
                    <a:pt x="80" y="1"/>
                    <a:pt x="91" y="0"/>
                    <a:pt x="95" y="3"/>
                  </a:cubicBezTo>
                  <a:cubicBezTo>
                    <a:pt x="97" y="4"/>
                    <a:pt x="103" y="12"/>
                    <a:pt x="103" y="14"/>
                  </a:cubicBezTo>
                  <a:cubicBezTo>
                    <a:pt x="104" y="18"/>
                    <a:pt x="102" y="21"/>
                    <a:pt x="101" y="23"/>
                  </a:cubicBezTo>
                  <a:cubicBezTo>
                    <a:pt x="101" y="27"/>
                    <a:pt x="102" y="29"/>
                    <a:pt x="103" y="32"/>
                  </a:cubicBezTo>
                  <a:cubicBezTo>
                    <a:pt x="103" y="34"/>
                    <a:pt x="102" y="36"/>
                    <a:pt x="103" y="38"/>
                  </a:cubicBezTo>
                  <a:cubicBezTo>
                    <a:pt x="105" y="39"/>
                    <a:pt x="107" y="41"/>
                    <a:pt x="109" y="43"/>
                  </a:cubicBezTo>
                  <a:cubicBezTo>
                    <a:pt x="109" y="45"/>
                    <a:pt x="108" y="47"/>
                    <a:pt x="108" y="49"/>
                  </a:cubicBezTo>
                  <a:cubicBezTo>
                    <a:pt x="108" y="50"/>
                    <a:pt x="107" y="54"/>
                    <a:pt x="107" y="54"/>
                  </a:cubicBezTo>
                  <a:cubicBezTo>
                    <a:pt x="107" y="55"/>
                    <a:pt x="106" y="59"/>
                    <a:pt x="106" y="61"/>
                  </a:cubicBezTo>
                  <a:cubicBezTo>
                    <a:pt x="105" y="63"/>
                    <a:pt x="106" y="64"/>
                    <a:pt x="107" y="66"/>
                  </a:cubicBezTo>
                  <a:cubicBezTo>
                    <a:pt x="107" y="69"/>
                    <a:pt x="106" y="71"/>
                    <a:pt x="106" y="74"/>
                  </a:cubicBezTo>
                  <a:cubicBezTo>
                    <a:pt x="113" y="71"/>
                    <a:pt x="123" y="74"/>
                    <a:pt x="121" y="82"/>
                  </a:cubicBezTo>
                  <a:cubicBezTo>
                    <a:pt x="121" y="84"/>
                    <a:pt x="124" y="84"/>
                    <a:pt x="125" y="86"/>
                  </a:cubicBezTo>
                  <a:cubicBezTo>
                    <a:pt x="124" y="87"/>
                    <a:pt x="123" y="89"/>
                    <a:pt x="121" y="90"/>
                  </a:cubicBezTo>
                  <a:cubicBezTo>
                    <a:pt x="122" y="91"/>
                    <a:pt x="123" y="92"/>
                    <a:pt x="122" y="93"/>
                  </a:cubicBezTo>
                  <a:cubicBezTo>
                    <a:pt x="122" y="94"/>
                    <a:pt x="123" y="93"/>
                    <a:pt x="123" y="94"/>
                  </a:cubicBezTo>
                  <a:cubicBezTo>
                    <a:pt x="120" y="98"/>
                    <a:pt x="115" y="96"/>
                    <a:pt x="112" y="99"/>
                  </a:cubicBezTo>
                  <a:cubicBezTo>
                    <a:pt x="110" y="100"/>
                    <a:pt x="109" y="98"/>
                    <a:pt x="108" y="99"/>
                  </a:cubicBezTo>
                  <a:cubicBezTo>
                    <a:pt x="105" y="104"/>
                    <a:pt x="107" y="113"/>
                    <a:pt x="106" y="120"/>
                  </a:cubicBezTo>
                  <a:cubicBezTo>
                    <a:pt x="106" y="124"/>
                    <a:pt x="105" y="128"/>
                    <a:pt x="105" y="131"/>
                  </a:cubicBezTo>
                  <a:cubicBezTo>
                    <a:pt x="110" y="133"/>
                    <a:pt x="117" y="135"/>
                    <a:pt x="124" y="135"/>
                  </a:cubicBezTo>
                  <a:cubicBezTo>
                    <a:pt x="127" y="134"/>
                    <a:pt x="133" y="133"/>
                    <a:pt x="137" y="133"/>
                  </a:cubicBezTo>
                  <a:cubicBezTo>
                    <a:pt x="146" y="133"/>
                    <a:pt x="156" y="130"/>
                    <a:pt x="161" y="131"/>
                  </a:cubicBezTo>
                  <a:cubicBezTo>
                    <a:pt x="162" y="131"/>
                    <a:pt x="163" y="133"/>
                    <a:pt x="163" y="134"/>
                  </a:cubicBezTo>
                  <a:cubicBezTo>
                    <a:pt x="163" y="134"/>
                    <a:pt x="163" y="135"/>
                    <a:pt x="163" y="136"/>
                  </a:cubicBezTo>
                  <a:close/>
                  <a:moveTo>
                    <a:pt x="83" y="71"/>
                  </a:moveTo>
                  <a:cubicBezTo>
                    <a:pt x="81" y="74"/>
                    <a:pt x="78" y="75"/>
                    <a:pt x="76" y="77"/>
                  </a:cubicBezTo>
                  <a:cubicBezTo>
                    <a:pt x="75" y="79"/>
                    <a:pt x="75" y="81"/>
                    <a:pt x="75" y="84"/>
                  </a:cubicBezTo>
                  <a:cubicBezTo>
                    <a:pt x="76" y="84"/>
                    <a:pt x="77" y="84"/>
                    <a:pt x="79" y="84"/>
                  </a:cubicBezTo>
                  <a:cubicBezTo>
                    <a:pt x="81" y="81"/>
                    <a:pt x="86" y="81"/>
                    <a:pt x="88" y="78"/>
                  </a:cubicBezTo>
                  <a:cubicBezTo>
                    <a:pt x="88" y="75"/>
                    <a:pt x="89" y="73"/>
                    <a:pt x="89" y="70"/>
                  </a:cubicBezTo>
                  <a:cubicBezTo>
                    <a:pt x="88" y="69"/>
                    <a:pt x="88" y="69"/>
                    <a:pt x="88" y="69"/>
                  </a:cubicBezTo>
                  <a:cubicBezTo>
                    <a:pt x="87" y="70"/>
                    <a:pt x="85" y="71"/>
                    <a:pt x="83" y="71"/>
                  </a:cubicBezTo>
                  <a:close/>
                  <a:moveTo>
                    <a:pt x="70" y="86"/>
                  </a:moveTo>
                  <a:cubicBezTo>
                    <a:pt x="73" y="86"/>
                    <a:pt x="73" y="82"/>
                    <a:pt x="73" y="79"/>
                  </a:cubicBezTo>
                  <a:cubicBezTo>
                    <a:pt x="74" y="79"/>
                    <a:pt x="74" y="79"/>
                    <a:pt x="73" y="79"/>
                  </a:cubicBezTo>
                  <a:cubicBezTo>
                    <a:pt x="72" y="81"/>
                    <a:pt x="69" y="82"/>
                    <a:pt x="70" y="86"/>
                  </a:cubicBezTo>
                  <a:close/>
                  <a:moveTo>
                    <a:pt x="39" y="104"/>
                  </a:moveTo>
                  <a:cubicBezTo>
                    <a:pt x="41" y="103"/>
                    <a:pt x="42" y="103"/>
                    <a:pt x="43" y="102"/>
                  </a:cubicBezTo>
                  <a:cubicBezTo>
                    <a:pt x="42" y="98"/>
                    <a:pt x="46" y="97"/>
                    <a:pt x="46" y="95"/>
                  </a:cubicBezTo>
                  <a:cubicBezTo>
                    <a:pt x="44" y="98"/>
                    <a:pt x="40" y="101"/>
                    <a:pt x="39" y="104"/>
                  </a:cubicBezTo>
                  <a:close/>
                  <a:moveTo>
                    <a:pt x="82" y="107"/>
                  </a:moveTo>
                  <a:cubicBezTo>
                    <a:pt x="82" y="108"/>
                    <a:pt x="82" y="109"/>
                    <a:pt x="81" y="110"/>
                  </a:cubicBezTo>
                  <a:cubicBezTo>
                    <a:pt x="78" y="110"/>
                    <a:pt x="77" y="110"/>
                    <a:pt x="75" y="110"/>
                  </a:cubicBezTo>
                  <a:cubicBezTo>
                    <a:pt x="72" y="114"/>
                    <a:pt x="73" y="123"/>
                    <a:pt x="73" y="129"/>
                  </a:cubicBezTo>
                  <a:cubicBezTo>
                    <a:pt x="79" y="129"/>
                    <a:pt x="83" y="130"/>
                    <a:pt x="88" y="129"/>
                  </a:cubicBezTo>
                  <a:cubicBezTo>
                    <a:pt x="88" y="127"/>
                    <a:pt x="89" y="125"/>
                    <a:pt x="89" y="122"/>
                  </a:cubicBezTo>
                  <a:cubicBezTo>
                    <a:pt x="89" y="121"/>
                    <a:pt x="88" y="119"/>
                    <a:pt x="89" y="118"/>
                  </a:cubicBezTo>
                  <a:cubicBezTo>
                    <a:pt x="89" y="117"/>
                    <a:pt x="89" y="116"/>
                    <a:pt x="89" y="115"/>
                  </a:cubicBezTo>
                  <a:cubicBezTo>
                    <a:pt x="89" y="114"/>
                    <a:pt x="89" y="113"/>
                    <a:pt x="89" y="112"/>
                  </a:cubicBezTo>
                  <a:cubicBezTo>
                    <a:pt x="89" y="110"/>
                    <a:pt x="90" y="107"/>
                    <a:pt x="88" y="106"/>
                  </a:cubicBezTo>
                  <a:cubicBezTo>
                    <a:pt x="86" y="105"/>
                    <a:pt x="84" y="108"/>
                    <a:pt x="82" y="107"/>
                  </a:cubicBezTo>
                  <a:close/>
                  <a:moveTo>
                    <a:pt x="48" y="125"/>
                  </a:moveTo>
                  <a:cubicBezTo>
                    <a:pt x="50" y="127"/>
                    <a:pt x="48" y="129"/>
                    <a:pt x="49" y="131"/>
                  </a:cubicBezTo>
                  <a:cubicBezTo>
                    <a:pt x="52" y="131"/>
                    <a:pt x="54" y="131"/>
                    <a:pt x="57" y="131"/>
                  </a:cubicBezTo>
                  <a:cubicBezTo>
                    <a:pt x="56" y="127"/>
                    <a:pt x="56" y="122"/>
                    <a:pt x="54" y="119"/>
                  </a:cubicBezTo>
                  <a:cubicBezTo>
                    <a:pt x="50" y="119"/>
                    <a:pt x="50" y="123"/>
                    <a:pt x="48" y="125"/>
                  </a:cubicBezTo>
                  <a:close/>
                  <a:moveTo>
                    <a:pt x="34" y="51"/>
                  </a:moveTo>
                  <a:cubicBezTo>
                    <a:pt x="34" y="48"/>
                    <a:pt x="32" y="45"/>
                    <a:pt x="30" y="43"/>
                  </a:cubicBezTo>
                  <a:cubicBezTo>
                    <a:pt x="26" y="38"/>
                    <a:pt x="28" y="38"/>
                    <a:pt x="23" y="37"/>
                  </a:cubicBezTo>
                  <a:cubicBezTo>
                    <a:pt x="18" y="37"/>
                    <a:pt x="16" y="39"/>
                    <a:pt x="13" y="40"/>
                  </a:cubicBezTo>
                  <a:cubicBezTo>
                    <a:pt x="11" y="39"/>
                    <a:pt x="10" y="40"/>
                    <a:pt x="8" y="41"/>
                  </a:cubicBezTo>
                  <a:cubicBezTo>
                    <a:pt x="7" y="41"/>
                    <a:pt x="9" y="42"/>
                    <a:pt x="8" y="42"/>
                  </a:cubicBezTo>
                  <a:cubicBezTo>
                    <a:pt x="4" y="43"/>
                    <a:pt x="0" y="47"/>
                    <a:pt x="0" y="53"/>
                  </a:cubicBezTo>
                  <a:cubicBezTo>
                    <a:pt x="0" y="54"/>
                    <a:pt x="0" y="54"/>
                    <a:pt x="0" y="56"/>
                  </a:cubicBezTo>
                  <a:cubicBezTo>
                    <a:pt x="0" y="57"/>
                    <a:pt x="5" y="61"/>
                    <a:pt x="8" y="63"/>
                  </a:cubicBezTo>
                  <a:cubicBezTo>
                    <a:pt x="12" y="64"/>
                    <a:pt x="13" y="64"/>
                    <a:pt x="15" y="64"/>
                  </a:cubicBezTo>
                  <a:cubicBezTo>
                    <a:pt x="20" y="64"/>
                    <a:pt x="21" y="61"/>
                    <a:pt x="28" y="61"/>
                  </a:cubicBezTo>
                  <a:cubicBezTo>
                    <a:pt x="31" y="60"/>
                    <a:pt x="30" y="60"/>
                    <a:pt x="34" y="57"/>
                  </a:cubicBezTo>
                  <a:cubicBezTo>
                    <a:pt x="35" y="54"/>
                    <a:pt x="34" y="53"/>
                    <a:pt x="34"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23"/>
            <p:cNvSpPr>
              <a:spLocks noEditPoints="1"/>
            </p:cNvSpPr>
            <p:nvPr/>
          </p:nvSpPr>
          <p:spPr bwMode="auto">
            <a:xfrm>
              <a:off x="691" y="2334"/>
              <a:ext cx="388" cy="353"/>
            </a:xfrm>
            <a:custGeom>
              <a:avLst/>
              <a:gdLst>
                <a:gd name="T0" fmla="*/ 147 w 164"/>
                <a:gd name="T1" fmla="*/ 58 h 148"/>
                <a:gd name="T2" fmla="*/ 154 w 164"/>
                <a:gd name="T3" fmla="*/ 73 h 148"/>
                <a:gd name="T4" fmla="*/ 161 w 164"/>
                <a:gd name="T5" fmla="*/ 91 h 148"/>
                <a:gd name="T6" fmla="*/ 153 w 164"/>
                <a:gd name="T7" fmla="*/ 128 h 148"/>
                <a:gd name="T8" fmla="*/ 131 w 164"/>
                <a:gd name="T9" fmla="*/ 138 h 148"/>
                <a:gd name="T10" fmla="*/ 92 w 164"/>
                <a:gd name="T11" fmla="*/ 120 h 148"/>
                <a:gd name="T12" fmla="*/ 89 w 164"/>
                <a:gd name="T13" fmla="*/ 114 h 148"/>
                <a:gd name="T14" fmla="*/ 82 w 164"/>
                <a:gd name="T15" fmla="*/ 97 h 148"/>
                <a:gd name="T16" fmla="*/ 89 w 164"/>
                <a:gd name="T17" fmla="*/ 68 h 148"/>
                <a:gd name="T18" fmla="*/ 76 w 164"/>
                <a:gd name="T19" fmla="*/ 75 h 148"/>
                <a:gd name="T20" fmla="*/ 73 w 164"/>
                <a:gd name="T21" fmla="*/ 95 h 148"/>
                <a:gd name="T22" fmla="*/ 72 w 164"/>
                <a:gd name="T23" fmla="*/ 123 h 148"/>
                <a:gd name="T24" fmla="*/ 71 w 164"/>
                <a:gd name="T25" fmla="*/ 139 h 148"/>
                <a:gd name="T26" fmla="*/ 54 w 164"/>
                <a:gd name="T27" fmla="*/ 144 h 148"/>
                <a:gd name="T28" fmla="*/ 36 w 164"/>
                <a:gd name="T29" fmla="*/ 126 h 148"/>
                <a:gd name="T30" fmla="*/ 36 w 164"/>
                <a:gd name="T31" fmla="*/ 134 h 148"/>
                <a:gd name="T32" fmla="*/ 32 w 164"/>
                <a:gd name="T33" fmla="*/ 144 h 148"/>
                <a:gd name="T34" fmla="*/ 20 w 164"/>
                <a:gd name="T35" fmla="*/ 137 h 148"/>
                <a:gd name="T36" fmla="*/ 20 w 164"/>
                <a:gd name="T37" fmla="*/ 100 h 148"/>
                <a:gd name="T38" fmla="*/ 13 w 164"/>
                <a:gd name="T39" fmla="*/ 85 h 148"/>
                <a:gd name="T40" fmla="*/ 19 w 164"/>
                <a:gd name="T41" fmla="*/ 28 h 148"/>
                <a:gd name="T42" fmla="*/ 28 w 164"/>
                <a:gd name="T43" fmla="*/ 14 h 148"/>
                <a:gd name="T44" fmla="*/ 52 w 164"/>
                <a:gd name="T45" fmla="*/ 4 h 148"/>
                <a:gd name="T46" fmla="*/ 40 w 164"/>
                <a:gd name="T47" fmla="*/ 39 h 148"/>
                <a:gd name="T48" fmla="*/ 34 w 164"/>
                <a:gd name="T49" fmla="*/ 48 h 148"/>
                <a:gd name="T50" fmla="*/ 67 w 164"/>
                <a:gd name="T51" fmla="*/ 31 h 148"/>
                <a:gd name="T52" fmla="*/ 57 w 164"/>
                <a:gd name="T53" fmla="*/ 53 h 148"/>
                <a:gd name="T54" fmla="*/ 70 w 164"/>
                <a:gd name="T55" fmla="*/ 69 h 148"/>
                <a:gd name="T56" fmla="*/ 90 w 164"/>
                <a:gd name="T57" fmla="*/ 40 h 148"/>
                <a:gd name="T58" fmla="*/ 100 w 164"/>
                <a:gd name="T59" fmla="*/ 8 h 148"/>
                <a:gd name="T60" fmla="*/ 113 w 164"/>
                <a:gd name="T61" fmla="*/ 13 h 148"/>
                <a:gd name="T62" fmla="*/ 115 w 164"/>
                <a:gd name="T63" fmla="*/ 23 h 148"/>
                <a:gd name="T64" fmla="*/ 122 w 164"/>
                <a:gd name="T65" fmla="*/ 30 h 148"/>
                <a:gd name="T66" fmla="*/ 120 w 164"/>
                <a:gd name="T67" fmla="*/ 51 h 148"/>
                <a:gd name="T68" fmla="*/ 131 w 164"/>
                <a:gd name="T69" fmla="*/ 61 h 148"/>
                <a:gd name="T70" fmla="*/ 134 w 164"/>
                <a:gd name="T71" fmla="*/ 75 h 148"/>
                <a:gd name="T72" fmla="*/ 119 w 164"/>
                <a:gd name="T73" fmla="*/ 85 h 148"/>
                <a:gd name="T74" fmla="*/ 110 w 164"/>
                <a:gd name="T75" fmla="*/ 99 h 148"/>
                <a:gd name="T76" fmla="*/ 115 w 164"/>
                <a:gd name="T77" fmla="*/ 112 h 148"/>
                <a:gd name="T78" fmla="*/ 136 w 164"/>
                <a:gd name="T79" fmla="*/ 108 h 148"/>
                <a:gd name="T80" fmla="*/ 141 w 164"/>
                <a:gd name="T81" fmla="*/ 63 h 148"/>
                <a:gd name="T82" fmla="*/ 145 w 164"/>
                <a:gd name="T83" fmla="*/ 71 h 148"/>
                <a:gd name="T84" fmla="*/ 148 w 164"/>
                <a:gd name="T85" fmla="*/ 66 h 148"/>
                <a:gd name="T86" fmla="*/ 117 w 164"/>
                <a:gd name="T87" fmla="*/ 65 h 148"/>
                <a:gd name="T88" fmla="*/ 118 w 164"/>
                <a:gd name="T89" fmla="*/ 50 h 148"/>
                <a:gd name="T90" fmla="*/ 43 w 164"/>
                <a:gd name="T91" fmla="*/ 83 h 148"/>
                <a:gd name="T92" fmla="*/ 53 w 164"/>
                <a:gd name="T93" fmla="*/ 73 h 148"/>
                <a:gd name="T94" fmla="*/ 27 w 164"/>
                <a:gd name="T95" fmla="*/ 77 h 148"/>
                <a:gd name="T96" fmla="*/ 27 w 164"/>
                <a:gd name="T97" fmla="*/ 77 h 148"/>
                <a:gd name="T98" fmla="*/ 37 w 164"/>
                <a:gd name="T99" fmla="*/ 108 h 148"/>
                <a:gd name="T100" fmla="*/ 46 w 164"/>
                <a:gd name="T101" fmla="*/ 93 h 148"/>
                <a:gd name="T102" fmla="*/ 43 w 164"/>
                <a:gd name="T103" fmla="*/ 121 h 148"/>
                <a:gd name="T104" fmla="*/ 54 w 164"/>
                <a:gd name="T105" fmla="*/ 10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148">
                  <a:moveTo>
                    <a:pt x="148" y="66"/>
                  </a:moveTo>
                  <a:cubicBezTo>
                    <a:pt x="149" y="63"/>
                    <a:pt x="147" y="61"/>
                    <a:pt x="147" y="58"/>
                  </a:cubicBezTo>
                  <a:cubicBezTo>
                    <a:pt x="149" y="58"/>
                    <a:pt x="148" y="61"/>
                    <a:pt x="149" y="62"/>
                  </a:cubicBezTo>
                  <a:cubicBezTo>
                    <a:pt x="152" y="64"/>
                    <a:pt x="152" y="69"/>
                    <a:pt x="154" y="73"/>
                  </a:cubicBezTo>
                  <a:cubicBezTo>
                    <a:pt x="154" y="74"/>
                    <a:pt x="155" y="75"/>
                    <a:pt x="156" y="76"/>
                  </a:cubicBezTo>
                  <a:cubicBezTo>
                    <a:pt x="158" y="81"/>
                    <a:pt x="157" y="87"/>
                    <a:pt x="161" y="91"/>
                  </a:cubicBezTo>
                  <a:cubicBezTo>
                    <a:pt x="163" y="101"/>
                    <a:pt x="164" y="114"/>
                    <a:pt x="160" y="122"/>
                  </a:cubicBezTo>
                  <a:cubicBezTo>
                    <a:pt x="157" y="123"/>
                    <a:pt x="153" y="124"/>
                    <a:pt x="153" y="128"/>
                  </a:cubicBezTo>
                  <a:cubicBezTo>
                    <a:pt x="150" y="129"/>
                    <a:pt x="141" y="132"/>
                    <a:pt x="139" y="133"/>
                  </a:cubicBezTo>
                  <a:cubicBezTo>
                    <a:pt x="136" y="134"/>
                    <a:pt x="134" y="137"/>
                    <a:pt x="131" y="138"/>
                  </a:cubicBezTo>
                  <a:cubicBezTo>
                    <a:pt x="124" y="140"/>
                    <a:pt x="118" y="135"/>
                    <a:pt x="110" y="136"/>
                  </a:cubicBezTo>
                  <a:cubicBezTo>
                    <a:pt x="103" y="132"/>
                    <a:pt x="96" y="128"/>
                    <a:pt x="92" y="120"/>
                  </a:cubicBezTo>
                  <a:cubicBezTo>
                    <a:pt x="91" y="119"/>
                    <a:pt x="91" y="118"/>
                    <a:pt x="91" y="117"/>
                  </a:cubicBezTo>
                  <a:cubicBezTo>
                    <a:pt x="90" y="116"/>
                    <a:pt x="89" y="115"/>
                    <a:pt x="89" y="114"/>
                  </a:cubicBezTo>
                  <a:cubicBezTo>
                    <a:pt x="88" y="108"/>
                    <a:pt x="90" y="102"/>
                    <a:pt x="88" y="96"/>
                  </a:cubicBezTo>
                  <a:cubicBezTo>
                    <a:pt x="86" y="96"/>
                    <a:pt x="85" y="98"/>
                    <a:pt x="82" y="97"/>
                  </a:cubicBezTo>
                  <a:cubicBezTo>
                    <a:pt x="78" y="97"/>
                    <a:pt x="76" y="88"/>
                    <a:pt x="78" y="85"/>
                  </a:cubicBezTo>
                  <a:cubicBezTo>
                    <a:pt x="81" y="80"/>
                    <a:pt x="88" y="73"/>
                    <a:pt x="89" y="68"/>
                  </a:cubicBezTo>
                  <a:cubicBezTo>
                    <a:pt x="90" y="65"/>
                    <a:pt x="89" y="63"/>
                    <a:pt x="90" y="60"/>
                  </a:cubicBezTo>
                  <a:cubicBezTo>
                    <a:pt x="82" y="62"/>
                    <a:pt x="80" y="70"/>
                    <a:pt x="76" y="75"/>
                  </a:cubicBezTo>
                  <a:cubicBezTo>
                    <a:pt x="77" y="81"/>
                    <a:pt x="72" y="84"/>
                    <a:pt x="72" y="91"/>
                  </a:cubicBezTo>
                  <a:cubicBezTo>
                    <a:pt x="72" y="93"/>
                    <a:pt x="73" y="94"/>
                    <a:pt x="73" y="95"/>
                  </a:cubicBezTo>
                  <a:cubicBezTo>
                    <a:pt x="74" y="103"/>
                    <a:pt x="72" y="111"/>
                    <a:pt x="72" y="118"/>
                  </a:cubicBezTo>
                  <a:cubicBezTo>
                    <a:pt x="72" y="120"/>
                    <a:pt x="72" y="121"/>
                    <a:pt x="72" y="123"/>
                  </a:cubicBezTo>
                  <a:cubicBezTo>
                    <a:pt x="72" y="124"/>
                    <a:pt x="72" y="125"/>
                    <a:pt x="72" y="126"/>
                  </a:cubicBezTo>
                  <a:cubicBezTo>
                    <a:pt x="71" y="131"/>
                    <a:pt x="72" y="135"/>
                    <a:pt x="71" y="139"/>
                  </a:cubicBezTo>
                  <a:cubicBezTo>
                    <a:pt x="70" y="142"/>
                    <a:pt x="67" y="146"/>
                    <a:pt x="66" y="146"/>
                  </a:cubicBezTo>
                  <a:cubicBezTo>
                    <a:pt x="62" y="148"/>
                    <a:pt x="58" y="145"/>
                    <a:pt x="54" y="144"/>
                  </a:cubicBezTo>
                  <a:cubicBezTo>
                    <a:pt x="49" y="137"/>
                    <a:pt x="43" y="130"/>
                    <a:pt x="37" y="123"/>
                  </a:cubicBezTo>
                  <a:cubicBezTo>
                    <a:pt x="37" y="124"/>
                    <a:pt x="36" y="125"/>
                    <a:pt x="36" y="126"/>
                  </a:cubicBezTo>
                  <a:cubicBezTo>
                    <a:pt x="36" y="128"/>
                    <a:pt x="37" y="129"/>
                    <a:pt x="37" y="130"/>
                  </a:cubicBezTo>
                  <a:cubicBezTo>
                    <a:pt x="37" y="131"/>
                    <a:pt x="36" y="133"/>
                    <a:pt x="36" y="134"/>
                  </a:cubicBezTo>
                  <a:cubicBezTo>
                    <a:pt x="36" y="135"/>
                    <a:pt x="37" y="137"/>
                    <a:pt x="37" y="138"/>
                  </a:cubicBezTo>
                  <a:cubicBezTo>
                    <a:pt x="36" y="141"/>
                    <a:pt x="34" y="142"/>
                    <a:pt x="32" y="144"/>
                  </a:cubicBezTo>
                  <a:cubicBezTo>
                    <a:pt x="29" y="144"/>
                    <a:pt x="28" y="141"/>
                    <a:pt x="23" y="142"/>
                  </a:cubicBezTo>
                  <a:cubicBezTo>
                    <a:pt x="23" y="141"/>
                    <a:pt x="21" y="140"/>
                    <a:pt x="20" y="137"/>
                  </a:cubicBezTo>
                  <a:cubicBezTo>
                    <a:pt x="19" y="135"/>
                    <a:pt x="20" y="131"/>
                    <a:pt x="19" y="128"/>
                  </a:cubicBezTo>
                  <a:cubicBezTo>
                    <a:pt x="19" y="119"/>
                    <a:pt x="19" y="108"/>
                    <a:pt x="20" y="100"/>
                  </a:cubicBezTo>
                  <a:cubicBezTo>
                    <a:pt x="21" y="94"/>
                    <a:pt x="24" y="89"/>
                    <a:pt x="24" y="84"/>
                  </a:cubicBezTo>
                  <a:cubicBezTo>
                    <a:pt x="21" y="83"/>
                    <a:pt x="18" y="86"/>
                    <a:pt x="13" y="85"/>
                  </a:cubicBezTo>
                  <a:cubicBezTo>
                    <a:pt x="0" y="76"/>
                    <a:pt x="10" y="50"/>
                    <a:pt x="14" y="38"/>
                  </a:cubicBezTo>
                  <a:cubicBezTo>
                    <a:pt x="15" y="35"/>
                    <a:pt x="17" y="31"/>
                    <a:pt x="19" y="28"/>
                  </a:cubicBezTo>
                  <a:cubicBezTo>
                    <a:pt x="20" y="25"/>
                    <a:pt x="21" y="23"/>
                    <a:pt x="23" y="21"/>
                  </a:cubicBezTo>
                  <a:cubicBezTo>
                    <a:pt x="25" y="19"/>
                    <a:pt x="26" y="16"/>
                    <a:pt x="28" y="14"/>
                  </a:cubicBezTo>
                  <a:cubicBezTo>
                    <a:pt x="32" y="10"/>
                    <a:pt x="37" y="5"/>
                    <a:pt x="42" y="1"/>
                  </a:cubicBezTo>
                  <a:cubicBezTo>
                    <a:pt x="47" y="0"/>
                    <a:pt x="49" y="1"/>
                    <a:pt x="52" y="4"/>
                  </a:cubicBezTo>
                  <a:cubicBezTo>
                    <a:pt x="55" y="8"/>
                    <a:pt x="60" y="16"/>
                    <a:pt x="55" y="20"/>
                  </a:cubicBezTo>
                  <a:cubicBezTo>
                    <a:pt x="54" y="31"/>
                    <a:pt x="46" y="34"/>
                    <a:pt x="40" y="39"/>
                  </a:cubicBezTo>
                  <a:cubicBezTo>
                    <a:pt x="40" y="40"/>
                    <a:pt x="40" y="41"/>
                    <a:pt x="40" y="42"/>
                  </a:cubicBezTo>
                  <a:cubicBezTo>
                    <a:pt x="36" y="42"/>
                    <a:pt x="36" y="46"/>
                    <a:pt x="34" y="48"/>
                  </a:cubicBezTo>
                  <a:cubicBezTo>
                    <a:pt x="40" y="45"/>
                    <a:pt x="47" y="39"/>
                    <a:pt x="55" y="35"/>
                  </a:cubicBezTo>
                  <a:cubicBezTo>
                    <a:pt x="59" y="33"/>
                    <a:pt x="62" y="30"/>
                    <a:pt x="67" y="31"/>
                  </a:cubicBezTo>
                  <a:cubicBezTo>
                    <a:pt x="66" y="33"/>
                    <a:pt x="65" y="35"/>
                    <a:pt x="66" y="38"/>
                  </a:cubicBezTo>
                  <a:cubicBezTo>
                    <a:pt x="62" y="42"/>
                    <a:pt x="60" y="48"/>
                    <a:pt x="57" y="53"/>
                  </a:cubicBezTo>
                  <a:cubicBezTo>
                    <a:pt x="57" y="56"/>
                    <a:pt x="61" y="56"/>
                    <a:pt x="63" y="57"/>
                  </a:cubicBezTo>
                  <a:cubicBezTo>
                    <a:pt x="67" y="59"/>
                    <a:pt x="69" y="64"/>
                    <a:pt x="70" y="69"/>
                  </a:cubicBezTo>
                  <a:cubicBezTo>
                    <a:pt x="77" y="65"/>
                    <a:pt x="76" y="55"/>
                    <a:pt x="80" y="49"/>
                  </a:cubicBezTo>
                  <a:cubicBezTo>
                    <a:pt x="83" y="45"/>
                    <a:pt x="87" y="44"/>
                    <a:pt x="90" y="40"/>
                  </a:cubicBezTo>
                  <a:cubicBezTo>
                    <a:pt x="90" y="33"/>
                    <a:pt x="92" y="21"/>
                    <a:pt x="94" y="16"/>
                  </a:cubicBezTo>
                  <a:cubicBezTo>
                    <a:pt x="96" y="12"/>
                    <a:pt x="97" y="10"/>
                    <a:pt x="100" y="8"/>
                  </a:cubicBezTo>
                  <a:cubicBezTo>
                    <a:pt x="101" y="9"/>
                    <a:pt x="104" y="9"/>
                    <a:pt x="104" y="10"/>
                  </a:cubicBezTo>
                  <a:cubicBezTo>
                    <a:pt x="108" y="8"/>
                    <a:pt x="109" y="12"/>
                    <a:pt x="113" y="13"/>
                  </a:cubicBezTo>
                  <a:cubicBezTo>
                    <a:pt x="113" y="15"/>
                    <a:pt x="114" y="15"/>
                    <a:pt x="115" y="17"/>
                  </a:cubicBezTo>
                  <a:cubicBezTo>
                    <a:pt x="115" y="19"/>
                    <a:pt x="114" y="21"/>
                    <a:pt x="115" y="23"/>
                  </a:cubicBezTo>
                  <a:cubicBezTo>
                    <a:pt x="115" y="26"/>
                    <a:pt x="118" y="27"/>
                    <a:pt x="117" y="29"/>
                  </a:cubicBezTo>
                  <a:cubicBezTo>
                    <a:pt x="119" y="29"/>
                    <a:pt x="120" y="30"/>
                    <a:pt x="122" y="30"/>
                  </a:cubicBezTo>
                  <a:cubicBezTo>
                    <a:pt x="124" y="35"/>
                    <a:pt x="125" y="38"/>
                    <a:pt x="125" y="44"/>
                  </a:cubicBezTo>
                  <a:cubicBezTo>
                    <a:pt x="124" y="46"/>
                    <a:pt x="119" y="47"/>
                    <a:pt x="120" y="51"/>
                  </a:cubicBezTo>
                  <a:cubicBezTo>
                    <a:pt x="121" y="52"/>
                    <a:pt x="121" y="50"/>
                    <a:pt x="122" y="50"/>
                  </a:cubicBezTo>
                  <a:cubicBezTo>
                    <a:pt x="123" y="56"/>
                    <a:pt x="127" y="58"/>
                    <a:pt x="131" y="61"/>
                  </a:cubicBezTo>
                  <a:cubicBezTo>
                    <a:pt x="129" y="63"/>
                    <a:pt x="133" y="63"/>
                    <a:pt x="130" y="65"/>
                  </a:cubicBezTo>
                  <a:cubicBezTo>
                    <a:pt x="132" y="68"/>
                    <a:pt x="135" y="69"/>
                    <a:pt x="134" y="75"/>
                  </a:cubicBezTo>
                  <a:cubicBezTo>
                    <a:pt x="132" y="77"/>
                    <a:pt x="129" y="78"/>
                    <a:pt x="128" y="81"/>
                  </a:cubicBezTo>
                  <a:cubicBezTo>
                    <a:pt x="124" y="82"/>
                    <a:pt x="122" y="84"/>
                    <a:pt x="119" y="85"/>
                  </a:cubicBezTo>
                  <a:cubicBezTo>
                    <a:pt x="116" y="86"/>
                    <a:pt x="113" y="87"/>
                    <a:pt x="110" y="88"/>
                  </a:cubicBezTo>
                  <a:cubicBezTo>
                    <a:pt x="110" y="92"/>
                    <a:pt x="109" y="95"/>
                    <a:pt x="110" y="99"/>
                  </a:cubicBezTo>
                  <a:cubicBezTo>
                    <a:pt x="110" y="99"/>
                    <a:pt x="111" y="106"/>
                    <a:pt x="112" y="108"/>
                  </a:cubicBezTo>
                  <a:cubicBezTo>
                    <a:pt x="113" y="110"/>
                    <a:pt x="114" y="111"/>
                    <a:pt x="115" y="112"/>
                  </a:cubicBezTo>
                  <a:cubicBezTo>
                    <a:pt x="120" y="113"/>
                    <a:pt x="127" y="112"/>
                    <a:pt x="132" y="110"/>
                  </a:cubicBezTo>
                  <a:cubicBezTo>
                    <a:pt x="134" y="110"/>
                    <a:pt x="135" y="109"/>
                    <a:pt x="136" y="108"/>
                  </a:cubicBezTo>
                  <a:cubicBezTo>
                    <a:pt x="141" y="106"/>
                    <a:pt x="143" y="106"/>
                    <a:pt x="144" y="100"/>
                  </a:cubicBezTo>
                  <a:cubicBezTo>
                    <a:pt x="146" y="88"/>
                    <a:pt x="142" y="74"/>
                    <a:pt x="141" y="63"/>
                  </a:cubicBezTo>
                  <a:cubicBezTo>
                    <a:pt x="143" y="64"/>
                    <a:pt x="143" y="67"/>
                    <a:pt x="144" y="69"/>
                  </a:cubicBezTo>
                  <a:cubicBezTo>
                    <a:pt x="144" y="70"/>
                    <a:pt x="145" y="70"/>
                    <a:pt x="145" y="71"/>
                  </a:cubicBezTo>
                  <a:cubicBezTo>
                    <a:pt x="146" y="64"/>
                    <a:pt x="143" y="57"/>
                    <a:pt x="142" y="49"/>
                  </a:cubicBezTo>
                  <a:cubicBezTo>
                    <a:pt x="145" y="54"/>
                    <a:pt x="146" y="61"/>
                    <a:pt x="148" y="66"/>
                  </a:cubicBezTo>
                  <a:close/>
                  <a:moveTo>
                    <a:pt x="110" y="67"/>
                  </a:moveTo>
                  <a:cubicBezTo>
                    <a:pt x="112" y="66"/>
                    <a:pt x="115" y="63"/>
                    <a:pt x="117" y="65"/>
                  </a:cubicBezTo>
                  <a:cubicBezTo>
                    <a:pt x="122" y="63"/>
                    <a:pt x="119" y="55"/>
                    <a:pt x="119" y="50"/>
                  </a:cubicBezTo>
                  <a:cubicBezTo>
                    <a:pt x="119" y="50"/>
                    <a:pt x="119" y="50"/>
                    <a:pt x="118" y="50"/>
                  </a:cubicBezTo>
                  <a:cubicBezTo>
                    <a:pt x="116" y="55"/>
                    <a:pt x="109" y="59"/>
                    <a:pt x="110" y="67"/>
                  </a:cubicBezTo>
                  <a:close/>
                  <a:moveTo>
                    <a:pt x="43" y="83"/>
                  </a:moveTo>
                  <a:cubicBezTo>
                    <a:pt x="47" y="82"/>
                    <a:pt x="49" y="80"/>
                    <a:pt x="53" y="79"/>
                  </a:cubicBezTo>
                  <a:cubicBezTo>
                    <a:pt x="54" y="77"/>
                    <a:pt x="54" y="75"/>
                    <a:pt x="53" y="73"/>
                  </a:cubicBezTo>
                  <a:cubicBezTo>
                    <a:pt x="50" y="77"/>
                    <a:pt x="46" y="79"/>
                    <a:pt x="43" y="83"/>
                  </a:cubicBezTo>
                  <a:close/>
                  <a:moveTo>
                    <a:pt x="27" y="77"/>
                  </a:moveTo>
                  <a:cubicBezTo>
                    <a:pt x="28" y="77"/>
                    <a:pt x="29" y="75"/>
                    <a:pt x="28" y="74"/>
                  </a:cubicBezTo>
                  <a:cubicBezTo>
                    <a:pt x="27" y="75"/>
                    <a:pt x="27" y="76"/>
                    <a:pt x="27" y="77"/>
                  </a:cubicBezTo>
                  <a:close/>
                  <a:moveTo>
                    <a:pt x="36" y="103"/>
                  </a:moveTo>
                  <a:cubicBezTo>
                    <a:pt x="36" y="105"/>
                    <a:pt x="36" y="107"/>
                    <a:pt x="37" y="108"/>
                  </a:cubicBezTo>
                  <a:cubicBezTo>
                    <a:pt x="40" y="103"/>
                    <a:pt x="44" y="99"/>
                    <a:pt x="47" y="93"/>
                  </a:cubicBezTo>
                  <a:cubicBezTo>
                    <a:pt x="47" y="93"/>
                    <a:pt x="47" y="93"/>
                    <a:pt x="46" y="93"/>
                  </a:cubicBezTo>
                  <a:cubicBezTo>
                    <a:pt x="43" y="96"/>
                    <a:pt x="40" y="99"/>
                    <a:pt x="36" y="103"/>
                  </a:cubicBezTo>
                  <a:close/>
                  <a:moveTo>
                    <a:pt x="43" y="121"/>
                  </a:moveTo>
                  <a:cubicBezTo>
                    <a:pt x="47" y="123"/>
                    <a:pt x="50" y="126"/>
                    <a:pt x="54" y="128"/>
                  </a:cubicBezTo>
                  <a:cubicBezTo>
                    <a:pt x="55" y="120"/>
                    <a:pt x="56" y="113"/>
                    <a:pt x="54" y="107"/>
                  </a:cubicBezTo>
                  <a:cubicBezTo>
                    <a:pt x="50" y="111"/>
                    <a:pt x="47" y="117"/>
                    <a:pt x="43" y="1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24"/>
            <p:cNvSpPr>
              <a:spLocks noEditPoints="1"/>
            </p:cNvSpPr>
            <p:nvPr/>
          </p:nvSpPr>
          <p:spPr bwMode="auto">
            <a:xfrm>
              <a:off x="279" y="2305"/>
              <a:ext cx="360" cy="387"/>
            </a:xfrm>
            <a:custGeom>
              <a:avLst/>
              <a:gdLst>
                <a:gd name="T0" fmla="*/ 0 w 152"/>
                <a:gd name="T1" fmla="*/ 126 h 162"/>
                <a:gd name="T2" fmla="*/ 7 w 152"/>
                <a:gd name="T3" fmla="*/ 130 h 162"/>
                <a:gd name="T4" fmla="*/ 29 w 152"/>
                <a:gd name="T5" fmla="*/ 124 h 162"/>
                <a:gd name="T6" fmla="*/ 49 w 152"/>
                <a:gd name="T7" fmla="*/ 158 h 162"/>
                <a:gd name="T8" fmla="*/ 48 w 152"/>
                <a:gd name="T9" fmla="*/ 103 h 162"/>
                <a:gd name="T10" fmla="*/ 55 w 152"/>
                <a:gd name="T11" fmla="*/ 73 h 162"/>
                <a:gd name="T12" fmla="*/ 51 w 152"/>
                <a:gd name="T13" fmla="*/ 58 h 162"/>
                <a:gd name="T14" fmla="*/ 52 w 152"/>
                <a:gd name="T15" fmla="*/ 30 h 162"/>
                <a:gd name="T16" fmla="*/ 29 w 152"/>
                <a:gd name="T17" fmla="*/ 42 h 162"/>
                <a:gd name="T18" fmla="*/ 12 w 152"/>
                <a:gd name="T19" fmla="*/ 67 h 162"/>
                <a:gd name="T20" fmla="*/ 21 w 152"/>
                <a:gd name="T21" fmla="*/ 78 h 162"/>
                <a:gd name="T22" fmla="*/ 28 w 152"/>
                <a:gd name="T23" fmla="*/ 81 h 162"/>
                <a:gd name="T24" fmla="*/ 39 w 152"/>
                <a:gd name="T25" fmla="*/ 71 h 162"/>
                <a:gd name="T26" fmla="*/ 20 w 152"/>
                <a:gd name="T27" fmla="*/ 100 h 162"/>
                <a:gd name="T28" fmla="*/ 0 w 152"/>
                <a:gd name="T29" fmla="*/ 123 h 162"/>
                <a:gd name="T30" fmla="*/ 58 w 152"/>
                <a:gd name="T31" fmla="*/ 117 h 162"/>
                <a:gd name="T32" fmla="*/ 72 w 152"/>
                <a:gd name="T33" fmla="*/ 126 h 162"/>
                <a:gd name="T34" fmla="*/ 52 w 152"/>
                <a:gd name="T35" fmla="*/ 150 h 162"/>
                <a:gd name="T36" fmla="*/ 59 w 152"/>
                <a:gd name="T37" fmla="*/ 158 h 162"/>
                <a:gd name="T38" fmla="*/ 65 w 152"/>
                <a:gd name="T39" fmla="*/ 159 h 162"/>
                <a:gd name="T40" fmla="*/ 82 w 152"/>
                <a:gd name="T41" fmla="*/ 143 h 162"/>
                <a:gd name="T42" fmla="*/ 98 w 152"/>
                <a:gd name="T43" fmla="*/ 155 h 162"/>
                <a:gd name="T44" fmla="*/ 140 w 152"/>
                <a:gd name="T45" fmla="*/ 151 h 162"/>
                <a:gd name="T46" fmla="*/ 120 w 152"/>
                <a:gd name="T47" fmla="*/ 121 h 162"/>
                <a:gd name="T48" fmla="*/ 143 w 152"/>
                <a:gd name="T49" fmla="*/ 117 h 162"/>
                <a:gd name="T50" fmla="*/ 140 w 152"/>
                <a:gd name="T51" fmla="*/ 100 h 162"/>
                <a:gd name="T52" fmla="*/ 112 w 152"/>
                <a:gd name="T53" fmla="*/ 106 h 162"/>
                <a:gd name="T54" fmla="*/ 118 w 152"/>
                <a:gd name="T55" fmla="*/ 92 h 162"/>
                <a:gd name="T56" fmla="*/ 128 w 152"/>
                <a:gd name="T57" fmla="*/ 74 h 162"/>
                <a:gd name="T58" fmla="*/ 120 w 152"/>
                <a:gd name="T59" fmla="*/ 52 h 162"/>
                <a:gd name="T60" fmla="*/ 106 w 152"/>
                <a:gd name="T61" fmla="*/ 54 h 162"/>
                <a:gd name="T62" fmla="*/ 107 w 152"/>
                <a:gd name="T63" fmla="*/ 43 h 162"/>
                <a:gd name="T64" fmla="*/ 116 w 152"/>
                <a:gd name="T65" fmla="*/ 39 h 162"/>
                <a:gd name="T66" fmla="*/ 110 w 152"/>
                <a:gd name="T67" fmla="*/ 24 h 162"/>
                <a:gd name="T68" fmla="*/ 100 w 152"/>
                <a:gd name="T69" fmla="*/ 10 h 162"/>
                <a:gd name="T70" fmla="*/ 87 w 152"/>
                <a:gd name="T71" fmla="*/ 14 h 162"/>
                <a:gd name="T72" fmla="*/ 83 w 152"/>
                <a:gd name="T73" fmla="*/ 31 h 162"/>
                <a:gd name="T74" fmla="*/ 71 w 152"/>
                <a:gd name="T75" fmla="*/ 49 h 162"/>
                <a:gd name="T76" fmla="*/ 67 w 152"/>
                <a:gd name="T77" fmla="*/ 68 h 162"/>
                <a:gd name="T78" fmla="*/ 69 w 152"/>
                <a:gd name="T79" fmla="*/ 96 h 162"/>
                <a:gd name="T80" fmla="*/ 62 w 152"/>
                <a:gd name="T81" fmla="*/ 116 h 162"/>
                <a:gd name="T82" fmla="*/ 107 w 152"/>
                <a:gd name="T83" fmla="*/ 72 h 162"/>
                <a:gd name="T84" fmla="*/ 88 w 152"/>
                <a:gd name="T85" fmla="*/ 73 h 162"/>
                <a:gd name="T86" fmla="*/ 96 w 152"/>
                <a:gd name="T87" fmla="*/ 70 h 162"/>
                <a:gd name="T88" fmla="*/ 96 w 152"/>
                <a:gd name="T89" fmla="*/ 125 h 162"/>
                <a:gd name="T90" fmla="*/ 111 w 152"/>
                <a:gd name="T91" fmla="*/ 140 h 162"/>
                <a:gd name="T92" fmla="*/ 113 w 152"/>
                <a:gd name="T93" fmla="*/ 129 h 162"/>
                <a:gd name="T94" fmla="*/ 96 w 152"/>
                <a:gd name="T95" fmla="*/ 125 h 162"/>
                <a:gd name="T96" fmla="*/ 77 w 152"/>
                <a:gd name="T97" fmla="*/ 79 h 162"/>
                <a:gd name="T98" fmla="*/ 81 w 152"/>
                <a:gd name="T99" fmla="*/ 83 h 162"/>
                <a:gd name="T100" fmla="*/ 72 w 152"/>
                <a:gd name="T101" fmla="*/ 7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2" h="162">
                  <a:moveTo>
                    <a:pt x="0" y="123"/>
                  </a:moveTo>
                  <a:cubicBezTo>
                    <a:pt x="0" y="124"/>
                    <a:pt x="0" y="125"/>
                    <a:pt x="0" y="126"/>
                  </a:cubicBezTo>
                  <a:moveTo>
                    <a:pt x="0" y="126"/>
                  </a:moveTo>
                  <a:cubicBezTo>
                    <a:pt x="1" y="129"/>
                    <a:pt x="5" y="128"/>
                    <a:pt x="7" y="130"/>
                  </a:cubicBezTo>
                  <a:cubicBezTo>
                    <a:pt x="9" y="131"/>
                    <a:pt x="8" y="133"/>
                    <a:pt x="10" y="134"/>
                  </a:cubicBezTo>
                  <a:cubicBezTo>
                    <a:pt x="18" y="139"/>
                    <a:pt x="24" y="126"/>
                    <a:pt x="29" y="124"/>
                  </a:cubicBezTo>
                  <a:cubicBezTo>
                    <a:pt x="30" y="132"/>
                    <a:pt x="30" y="156"/>
                    <a:pt x="37" y="160"/>
                  </a:cubicBezTo>
                  <a:cubicBezTo>
                    <a:pt x="40" y="162"/>
                    <a:pt x="47" y="160"/>
                    <a:pt x="49" y="158"/>
                  </a:cubicBezTo>
                  <a:cubicBezTo>
                    <a:pt x="54" y="155"/>
                    <a:pt x="50" y="146"/>
                    <a:pt x="50" y="140"/>
                  </a:cubicBezTo>
                  <a:cubicBezTo>
                    <a:pt x="49" y="128"/>
                    <a:pt x="49" y="116"/>
                    <a:pt x="48" y="103"/>
                  </a:cubicBezTo>
                  <a:cubicBezTo>
                    <a:pt x="48" y="95"/>
                    <a:pt x="50" y="92"/>
                    <a:pt x="52" y="88"/>
                  </a:cubicBezTo>
                  <a:cubicBezTo>
                    <a:pt x="54" y="84"/>
                    <a:pt x="55" y="79"/>
                    <a:pt x="55" y="73"/>
                  </a:cubicBezTo>
                  <a:cubicBezTo>
                    <a:pt x="55" y="71"/>
                    <a:pt x="54" y="67"/>
                    <a:pt x="53" y="64"/>
                  </a:cubicBezTo>
                  <a:cubicBezTo>
                    <a:pt x="53" y="62"/>
                    <a:pt x="50" y="59"/>
                    <a:pt x="51" y="58"/>
                  </a:cubicBezTo>
                  <a:cubicBezTo>
                    <a:pt x="51" y="56"/>
                    <a:pt x="54" y="56"/>
                    <a:pt x="55" y="54"/>
                  </a:cubicBezTo>
                  <a:cubicBezTo>
                    <a:pt x="59" y="48"/>
                    <a:pt x="57" y="36"/>
                    <a:pt x="52" y="30"/>
                  </a:cubicBezTo>
                  <a:cubicBezTo>
                    <a:pt x="50" y="27"/>
                    <a:pt x="45" y="24"/>
                    <a:pt x="40" y="28"/>
                  </a:cubicBezTo>
                  <a:cubicBezTo>
                    <a:pt x="36" y="31"/>
                    <a:pt x="33" y="37"/>
                    <a:pt x="29" y="42"/>
                  </a:cubicBezTo>
                  <a:cubicBezTo>
                    <a:pt x="27" y="45"/>
                    <a:pt x="25" y="47"/>
                    <a:pt x="23" y="50"/>
                  </a:cubicBezTo>
                  <a:cubicBezTo>
                    <a:pt x="19" y="56"/>
                    <a:pt x="14" y="62"/>
                    <a:pt x="12" y="67"/>
                  </a:cubicBezTo>
                  <a:cubicBezTo>
                    <a:pt x="10" y="74"/>
                    <a:pt x="14" y="72"/>
                    <a:pt x="18" y="74"/>
                  </a:cubicBezTo>
                  <a:cubicBezTo>
                    <a:pt x="19" y="75"/>
                    <a:pt x="20" y="77"/>
                    <a:pt x="21" y="78"/>
                  </a:cubicBezTo>
                  <a:cubicBezTo>
                    <a:pt x="22" y="78"/>
                    <a:pt x="23" y="78"/>
                    <a:pt x="25" y="78"/>
                  </a:cubicBezTo>
                  <a:cubicBezTo>
                    <a:pt x="26" y="79"/>
                    <a:pt x="26" y="81"/>
                    <a:pt x="28" y="81"/>
                  </a:cubicBezTo>
                  <a:cubicBezTo>
                    <a:pt x="28" y="81"/>
                    <a:pt x="32" y="79"/>
                    <a:pt x="33" y="79"/>
                  </a:cubicBezTo>
                  <a:cubicBezTo>
                    <a:pt x="36" y="77"/>
                    <a:pt x="37" y="73"/>
                    <a:pt x="39" y="71"/>
                  </a:cubicBezTo>
                  <a:cubicBezTo>
                    <a:pt x="35" y="79"/>
                    <a:pt x="31" y="87"/>
                    <a:pt x="25" y="94"/>
                  </a:cubicBezTo>
                  <a:cubicBezTo>
                    <a:pt x="24" y="96"/>
                    <a:pt x="21" y="98"/>
                    <a:pt x="20" y="100"/>
                  </a:cubicBezTo>
                  <a:cubicBezTo>
                    <a:pt x="19" y="101"/>
                    <a:pt x="19" y="103"/>
                    <a:pt x="18" y="104"/>
                  </a:cubicBezTo>
                  <a:cubicBezTo>
                    <a:pt x="13" y="110"/>
                    <a:pt x="4" y="114"/>
                    <a:pt x="0" y="123"/>
                  </a:cubicBezTo>
                  <a:moveTo>
                    <a:pt x="62" y="116"/>
                  </a:moveTo>
                  <a:cubicBezTo>
                    <a:pt x="61" y="116"/>
                    <a:pt x="59" y="116"/>
                    <a:pt x="58" y="117"/>
                  </a:cubicBezTo>
                  <a:cubicBezTo>
                    <a:pt x="56" y="119"/>
                    <a:pt x="54" y="124"/>
                    <a:pt x="56" y="127"/>
                  </a:cubicBezTo>
                  <a:cubicBezTo>
                    <a:pt x="60" y="132"/>
                    <a:pt x="67" y="125"/>
                    <a:pt x="72" y="126"/>
                  </a:cubicBezTo>
                  <a:cubicBezTo>
                    <a:pt x="68" y="131"/>
                    <a:pt x="63" y="136"/>
                    <a:pt x="59" y="141"/>
                  </a:cubicBezTo>
                  <a:cubicBezTo>
                    <a:pt x="56" y="144"/>
                    <a:pt x="52" y="147"/>
                    <a:pt x="52" y="150"/>
                  </a:cubicBezTo>
                  <a:cubicBezTo>
                    <a:pt x="52" y="152"/>
                    <a:pt x="54" y="158"/>
                    <a:pt x="54" y="158"/>
                  </a:cubicBezTo>
                  <a:cubicBezTo>
                    <a:pt x="55" y="159"/>
                    <a:pt x="57" y="158"/>
                    <a:pt x="59" y="158"/>
                  </a:cubicBezTo>
                  <a:cubicBezTo>
                    <a:pt x="61" y="158"/>
                    <a:pt x="60" y="159"/>
                    <a:pt x="62" y="159"/>
                  </a:cubicBezTo>
                  <a:cubicBezTo>
                    <a:pt x="63" y="159"/>
                    <a:pt x="64" y="159"/>
                    <a:pt x="65" y="159"/>
                  </a:cubicBezTo>
                  <a:cubicBezTo>
                    <a:pt x="68" y="158"/>
                    <a:pt x="76" y="149"/>
                    <a:pt x="78" y="147"/>
                  </a:cubicBezTo>
                  <a:cubicBezTo>
                    <a:pt x="80" y="145"/>
                    <a:pt x="80" y="143"/>
                    <a:pt x="82" y="143"/>
                  </a:cubicBezTo>
                  <a:cubicBezTo>
                    <a:pt x="83" y="143"/>
                    <a:pt x="85" y="147"/>
                    <a:pt x="87" y="148"/>
                  </a:cubicBezTo>
                  <a:cubicBezTo>
                    <a:pt x="89" y="150"/>
                    <a:pt x="94" y="153"/>
                    <a:pt x="98" y="155"/>
                  </a:cubicBezTo>
                  <a:cubicBezTo>
                    <a:pt x="108" y="159"/>
                    <a:pt x="124" y="162"/>
                    <a:pt x="135" y="156"/>
                  </a:cubicBezTo>
                  <a:cubicBezTo>
                    <a:pt x="136" y="155"/>
                    <a:pt x="139" y="152"/>
                    <a:pt x="140" y="151"/>
                  </a:cubicBezTo>
                  <a:cubicBezTo>
                    <a:pt x="144" y="143"/>
                    <a:pt x="138" y="138"/>
                    <a:pt x="135" y="134"/>
                  </a:cubicBezTo>
                  <a:cubicBezTo>
                    <a:pt x="130" y="128"/>
                    <a:pt x="126" y="124"/>
                    <a:pt x="120" y="121"/>
                  </a:cubicBezTo>
                  <a:cubicBezTo>
                    <a:pt x="121" y="117"/>
                    <a:pt x="121" y="113"/>
                    <a:pt x="124" y="110"/>
                  </a:cubicBezTo>
                  <a:cubicBezTo>
                    <a:pt x="133" y="104"/>
                    <a:pt x="137" y="116"/>
                    <a:pt x="143" y="117"/>
                  </a:cubicBezTo>
                  <a:cubicBezTo>
                    <a:pt x="148" y="117"/>
                    <a:pt x="152" y="112"/>
                    <a:pt x="151" y="108"/>
                  </a:cubicBezTo>
                  <a:cubicBezTo>
                    <a:pt x="150" y="103"/>
                    <a:pt x="145" y="100"/>
                    <a:pt x="140" y="100"/>
                  </a:cubicBezTo>
                  <a:cubicBezTo>
                    <a:pt x="135" y="99"/>
                    <a:pt x="130" y="103"/>
                    <a:pt x="126" y="104"/>
                  </a:cubicBezTo>
                  <a:cubicBezTo>
                    <a:pt x="122" y="105"/>
                    <a:pt x="116" y="104"/>
                    <a:pt x="112" y="106"/>
                  </a:cubicBezTo>
                  <a:cubicBezTo>
                    <a:pt x="113" y="102"/>
                    <a:pt x="117" y="101"/>
                    <a:pt x="118" y="97"/>
                  </a:cubicBezTo>
                  <a:cubicBezTo>
                    <a:pt x="119" y="95"/>
                    <a:pt x="118" y="94"/>
                    <a:pt x="118" y="92"/>
                  </a:cubicBezTo>
                  <a:cubicBezTo>
                    <a:pt x="119" y="89"/>
                    <a:pt x="122" y="87"/>
                    <a:pt x="124" y="85"/>
                  </a:cubicBezTo>
                  <a:cubicBezTo>
                    <a:pt x="125" y="83"/>
                    <a:pt x="126" y="78"/>
                    <a:pt x="128" y="74"/>
                  </a:cubicBezTo>
                  <a:cubicBezTo>
                    <a:pt x="130" y="70"/>
                    <a:pt x="133" y="66"/>
                    <a:pt x="133" y="61"/>
                  </a:cubicBezTo>
                  <a:cubicBezTo>
                    <a:pt x="132" y="58"/>
                    <a:pt x="124" y="52"/>
                    <a:pt x="120" y="52"/>
                  </a:cubicBezTo>
                  <a:cubicBezTo>
                    <a:pt x="119" y="52"/>
                    <a:pt x="118" y="53"/>
                    <a:pt x="117" y="53"/>
                  </a:cubicBezTo>
                  <a:cubicBezTo>
                    <a:pt x="114" y="54"/>
                    <a:pt x="108" y="55"/>
                    <a:pt x="106" y="54"/>
                  </a:cubicBezTo>
                  <a:cubicBezTo>
                    <a:pt x="104" y="54"/>
                    <a:pt x="102" y="48"/>
                    <a:pt x="102" y="48"/>
                  </a:cubicBezTo>
                  <a:cubicBezTo>
                    <a:pt x="102" y="46"/>
                    <a:pt x="104" y="44"/>
                    <a:pt x="107" y="43"/>
                  </a:cubicBezTo>
                  <a:cubicBezTo>
                    <a:pt x="108" y="43"/>
                    <a:pt x="110" y="43"/>
                    <a:pt x="111" y="43"/>
                  </a:cubicBezTo>
                  <a:cubicBezTo>
                    <a:pt x="113" y="42"/>
                    <a:pt x="116" y="40"/>
                    <a:pt x="116" y="39"/>
                  </a:cubicBezTo>
                  <a:cubicBezTo>
                    <a:pt x="117" y="39"/>
                    <a:pt x="116" y="37"/>
                    <a:pt x="116" y="36"/>
                  </a:cubicBezTo>
                  <a:cubicBezTo>
                    <a:pt x="116" y="28"/>
                    <a:pt x="114" y="25"/>
                    <a:pt x="110" y="24"/>
                  </a:cubicBezTo>
                  <a:cubicBezTo>
                    <a:pt x="107" y="23"/>
                    <a:pt x="102" y="24"/>
                    <a:pt x="101" y="23"/>
                  </a:cubicBezTo>
                  <a:cubicBezTo>
                    <a:pt x="100" y="22"/>
                    <a:pt x="100" y="11"/>
                    <a:pt x="100" y="10"/>
                  </a:cubicBezTo>
                  <a:cubicBezTo>
                    <a:pt x="98" y="4"/>
                    <a:pt x="83" y="0"/>
                    <a:pt x="84" y="9"/>
                  </a:cubicBezTo>
                  <a:cubicBezTo>
                    <a:pt x="84" y="11"/>
                    <a:pt x="87" y="12"/>
                    <a:pt x="87" y="14"/>
                  </a:cubicBezTo>
                  <a:cubicBezTo>
                    <a:pt x="87" y="16"/>
                    <a:pt x="85" y="18"/>
                    <a:pt x="85" y="20"/>
                  </a:cubicBezTo>
                  <a:cubicBezTo>
                    <a:pt x="84" y="25"/>
                    <a:pt x="84" y="30"/>
                    <a:pt x="83" y="31"/>
                  </a:cubicBezTo>
                  <a:cubicBezTo>
                    <a:pt x="81" y="33"/>
                    <a:pt x="72" y="37"/>
                    <a:pt x="69" y="40"/>
                  </a:cubicBezTo>
                  <a:cubicBezTo>
                    <a:pt x="67" y="43"/>
                    <a:pt x="69" y="47"/>
                    <a:pt x="71" y="49"/>
                  </a:cubicBezTo>
                  <a:cubicBezTo>
                    <a:pt x="74" y="51"/>
                    <a:pt x="81" y="51"/>
                    <a:pt x="80" y="57"/>
                  </a:cubicBezTo>
                  <a:cubicBezTo>
                    <a:pt x="79" y="61"/>
                    <a:pt x="70" y="65"/>
                    <a:pt x="67" y="68"/>
                  </a:cubicBezTo>
                  <a:cubicBezTo>
                    <a:pt x="64" y="70"/>
                    <a:pt x="61" y="74"/>
                    <a:pt x="61" y="77"/>
                  </a:cubicBezTo>
                  <a:cubicBezTo>
                    <a:pt x="60" y="86"/>
                    <a:pt x="66" y="92"/>
                    <a:pt x="69" y="96"/>
                  </a:cubicBezTo>
                  <a:cubicBezTo>
                    <a:pt x="71" y="101"/>
                    <a:pt x="72" y="106"/>
                    <a:pt x="80" y="102"/>
                  </a:cubicBezTo>
                  <a:cubicBezTo>
                    <a:pt x="77" y="105"/>
                    <a:pt x="68" y="113"/>
                    <a:pt x="62" y="116"/>
                  </a:cubicBezTo>
                  <a:close/>
                  <a:moveTo>
                    <a:pt x="114" y="64"/>
                  </a:moveTo>
                  <a:cubicBezTo>
                    <a:pt x="111" y="62"/>
                    <a:pt x="106" y="68"/>
                    <a:pt x="107" y="72"/>
                  </a:cubicBezTo>
                  <a:cubicBezTo>
                    <a:pt x="113" y="73"/>
                    <a:pt x="112" y="67"/>
                    <a:pt x="114" y="64"/>
                  </a:cubicBezTo>
                  <a:close/>
                  <a:moveTo>
                    <a:pt x="88" y="73"/>
                  </a:moveTo>
                  <a:cubicBezTo>
                    <a:pt x="87" y="75"/>
                    <a:pt x="90" y="79"/>
                    <a:pt x="89" y="80"/>
                  </a:cubicBezTo>
                  <a:cubicBezTo>
                    <a:pt x="94" y="80"/>
                    <a:pt x="96" y="76"/>
                    <a:pt x="96" y="70"/>
                  </a:cubicBezTo>
                  <a:cubicBezTo>
                    <a:pt x="93" y="71"/>
                    <a:pt x="88" y="71"/>
                    <a:pt x="88" y="73"/>
                  </a:cubicBezTo>
                  <a:close/>
                  <a:moveTo>
                    <a:pt x="96" y="125"/>
                  </a:moveTo>
                  <a:cubicBezTo>
                    <a:pt x="95" y="126"/>
                    <a:pt x="92" y="128"/>
                    <a:pt x="92" y="129"/>
                  </a:cubicBezTo>
                  <a:cubicBezTo>
                    <a:pt x="93" y="133"/>
                    <a:pt x="106" y="139"/>
                    <a:pt x="111" y="140"/>
                  </a:cubicBezTo>
                  <a:cubicBezTo>
                    <a:pt x="113" y="140"/>
                    <a:pt x="118" y="141"/>
                    <a:pt x="120" y="141"/>
                  </a:cubicBezTo>
                  <a:cubicBezTo>
                    <a:pt x="127" y="140"/>
                    <a:pt x="116" y="132"/>
                    <a:pt x="113" y="129"/>
                  </a:cubicBezTo>
                  <a:cubicBezTo>
                    <a:pt x="110" y="126"/>
                    <a:pt x="105" y="118"/>
                    <a:pt x="101" y="119"/>
                  </a:cubicBezTo>
                  <a:cubicBezTo>
                    <a:pt x="98" y="120"/>
                    <a:pt x="98" y="123"/>
                    <a:pt x="96" y="125"/>
                  </a:cubicBezTo>
                  <a:close/>
                  <a:moveTo>
                    <a:pt x="72" y="77"/>
                  </a:moveTo>
                  <a:cubicBezTo>
                    <a:pt x="72" y="77"/>
                    <a:pt x="76" y="79"/>
                    <a:pt x="77" y="79"/>
                  </a:cubicBezTo>
                  <a:cubicBezTo>
                    <a:pt x="78" y="79"/>
                    <a:pt x="79" y="78"/>
                    <a:pt x="80" y="79"/>
                  </a:cubicBezTo>
                  <a:cubicBezTo>
                    <a:pt x="81" y="81"/>
                    <a:pt x="81" y="82"/>
                    <a:pt x="81" y="83"/>
                  </a:cubicBezTo>
                  <a:cubicBezTo>
                    <a:pt x="80" y="83"/>
                    <a:pt x="78" y="85"/>
                    <a:pt x="77" y="85"/>
                  </a:cubicBezTo>
                  <a:cubicBezTo>
                    <a:pt x="76" y="84"/>
                    <a:pt x="73" y="80"/>
                    <a:pt x="72" y="79"/>
                  </a:cubicBezTo>
                  <a:cubicBezTo>
                    <a:pt x="72" y="79"/>
                    <a:pt x="71" y="77"/>
                    <a:pt x="72" y="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25"/>
            <p:cNvSpPr/>
            <p:nvPr/>
          </p:nvSpPr>
          <p:spPr bwMode="auto">
            <a:xfrm>
              <a:off x="3623" y="2496"/>
              <a:ext cx="319" cy="105"/>
            </a:xfrm>
            <a:custGeom>
              <a:avLst/>
              <a:gdLst>
                <a:gd name="T0" fmla="*/ 114 w 135"/>
                <a:gd name="T1" fmla="*/ 37 h 44"/>
                <a:gd name="T2" fmla="*/ 110 w 135"/>
                <a:gd name="T3" fmla="*/ 33 h 44"/>
                <a:gd name="T4" fmla="*/ 92 w 135"/>
                <a:gd name="T5" fmla="*/ 32 h 44"/>
                <a:gd name="T6" fmla="*/ 79 w 135"/>
                <a:gd name="T7" fmla="*/ 33 h 44"/>
                <a:gd name="T8" fmla="*/ 65 w 135"/>
                <a:gd name="T9" fmla="*/ 34 h 44"/>
                <a:gd name="T10" fmla="*/ 49 w 135"/>
                <a:gd name="T11" fmla="*/ 37 h 44"/>
                <a:gd name="T12" fmla="*/ 45 w 135"/>
                <a:gd name="T13" fmla="*/ 38 h 44"/>
                <a:gd name="T14" fmla="*/ 38 w 135"/>
                <a:gd name="T15" fmla="*/ 40 h 44"/>
                <a:gd name="T16" fmla="*/ 19 w 135"/>
                <a:gd name="T17" fmla="*/ 37 h 44"/>
                <a:gd name="T18" fmla="*/ 13 w 135"/>
                <a:gd name="T19" fmla="*/ 31 h 44"/>
                <a:gd name="T20" fmla="*/ 4 w 135"/>
                <a:gd name="T21" fmla="*/ 12 h 44"/>
                <a:gd name="T22" fmla="*/ 13 w 135"/>
                <a:gd name="T23" fmla="*/ 4 h 44"/>
                <a:gd name="T24" fmla="*/ 19 w 135"/>
                <a:gd name="T25" fmla="*/ 3 h 44"/>
                <a:gd name="T26" fmla="*/ 53 w 135"/>
                <a:gd name="T27" fmla="*/ 1 h 44"/>
                <a:gd name="T28" fmla="*/ 75 w 135"/>
                <a:gd name="T29" fmla="*/ 0 h 44"/>
                <a:gd name="T30" fmla="*/ 106 w 135"/>
                <a:gd name="T31" fmla="*/ 2 h 44"/>
                <a:gd name="T32" fmla="*/ 112 w 135"/>
                <a:gd name="T33" fmla="*/ 3 h 44"/>
                <a:gd name="T34" fmla="*/ 122 w 135"/>
                <a:gd name="T35" fmla="*/ 3 h 44"/>
                <a:gd name="T36" fmla="*/ 130 w 135"/>
                <a:gd name="T37" fmla="*/ 13 h 44"/>
                <a:gd name="T38" fmla="*/ 134 w 135"/>
                <a:gd name="T39" fmla="*/ 31 h 44"/>
                <a:gd name="T40" fmla="*/ 130 w 135"/>
                <a:gd name="T41" fmla="*/ 38 h 44"/>
                <a:gd name="T42" fmla="*/ 127 w 135"/>
                <a:gd name="T43" fmla="*/ 40 h 44"/>
                <a:gd name="T44" fmla="*/ 125 w 135"/>
                <a:gd name="T45" fmla="*/ 43 h 44"/>
                <a:gd name="T46" fmla="*/ 114 w 135"/>
                <a:gd name="T47"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44">
                  <a:moveTo>
                    <a:pt x="114" y="37"/>
                  </a:moveTo>
                  <a:cubicBezTo>
                    <a:pt x="112" y="35"/>
                    <a:pt x="113" y="33"/>
                    <a:pt x="110" y="33"/>
                  </a:cubicBezTo>
                  <a:cubicBezTo>
                    <a:pt x="108" y="32"/>
                    <a:pt x="93" y="32"/>
                    <a:pt x="92" y="32"/>
                  </a:cubicBezTo>
                  <a:cubicBezTo>
                    <a:pt x="88" y="32"/>
                    <a:pt x="84" y="33"/>
                    <a:pt x="79" y="33"/>
                  </a:cubicBezTo>
                  <a:cubicBezTo>
                    <a:pt x="75" y="33"/>
                    <a:pt x="70" y="34"/>
                    <a:pt x="65" y="34"/>
                  </a:cubicBezTo>
                  <a:cubicBezTo>
                    <a:pt x="61" y="35"/>
                    <a:pt x="51" y="37"/>
                    <a:pt x="49" y="37"/>
                  </a:cubicBezTo>
                  <a:cubicBezTo>
                    <a:pt x="48" y="37"/>
                    <a:pt x="46" y="37"/>
                    <a:pt x="45" y="38"/>
                  </a:cubicBezTo>
                  <a:cubicBezTo>
                    <a:pt x="42" y="39"/>
                    <a:pt x="41" y="41"/>
                    <a:pt x="38" y="40"/>
                  </a:cubicBezTo>
                  <a:cubicBezTo>
                    <a:pt x="35" y="40"/>
                    <a:pt x="22" y="39"/>
                    <a:pt x="19" y="37"/>
                  </a:cubicBezTo>
                  <a:cubicBezTo>
                    <a:pt x="17" y="35"/>
                    <a:pt x="14" y="33"/>
                    <a:pt x="13" y="31"/>
                  </a:cubicBezTo>
                  <a:cubicBezTo>
                    <a:pt x="8" y="27"/>
                    <a:pt x="0" y="21"/>
                    <a:pt x="4" y="12"/>
                  </a:cubicBezTo>
                  <a:cubicBezTo>
                    <a:pt x="5" y="10"/>
                    <a:pt x="11" y="5"/>
                    <a:pt x="13" y="4"/>
                  </a:cubicBezTo>
                  <a:cubicBezTo>
                    <a:pt x="15" y="4"/>
                    <a:pt x="17" y="4"/>
                    <a:pt x="19" y="3"/>
                  </a:cubicBezTo>
                  <a:cubicBezTo>
                    <a:pt x="30" y="2"/>
                    <a:pt x="41" y="2"/>
                    <a:pt x="53" y="1"/>
                  </a:cubicBezTo>
                  <a:cubicBezTo>
                    <a:pt x="60" y="1"/>
                    <a:pt x="68" y="0"/>
                    <a:pt x="75" y="0"/>
                  </a:cubicBezTo>
                  <a:cubicBezTo>
                    <a:pt x="85" y="0"/>
                    <a:pt x="95" y="1"/>
                    <a:pt x="106" y="2"/>
                  </a:cubicBezTo>
                  <a:cubicBezTo>
                    <a:pt x="108" y="2"/>
                    <a:pt x="110" y="3"/>
                    <a:pt x="112" y="3"/>
                  </a:cubicBezTo>
                  <a:cubicBezTo>
                    <a:pt x="115" y="3"/>
                    <a:pt x="119" y="2"/>
                    <a:pt x="122" y="3"/>
                  </a:cubicBezTo>
                  <a:cubicBezTo>
                    <a:pt x="124" y="3"/>
                    <a:pt x="129" y="11"/>
                    <a:pt x="130" y="13"/>
                  </a:cubicBezTo>
                  <a:cubicBezTo>
                    <a:pt x="133" y="18"/>
                    <a:pt x="135" y="23"/>
                    <a:pt x="134" y="31"/>
                  </a:cubicBezTo>
                  <a:cubicBezTo>
                    <a:pt x="133" y="34"/>
                    <a:pt x="132" y="36"/>
                    <a:pt x="130" y="38"/>
                  </a:cubicBezTo>
                  <a:cubicBezTo>
                    <a:pt x="129" y="40"/>
                    <a:pt x="128" y="40"/>
                    <a:pt x="127" y="40"/>
                  </a:cubicBezTo>
                  <a:cubicBezTo>
                    <a:pt x="126" y="42"/>
                    <a:pt x="126" y="43"/>
                    <a:pt x="125" y="43"/>
                  </a:cubicBezTo>
                  <a:cubicBezTo>
                    <a:pt x="120" y="44"/>
                    <a:pt x="117" y="39"/>
                    <a:pt x="114"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26"/>
            <p:cNvSpPr>
              <a:spLocks noEditPoints="1"/>
            </p:cNvSpPr>
            <p:nvPr/>
          </p:nvSpPr>
          <p:spPr bwMode="auto">
            <a:xfrm>
              <a:off x="3201" y="2345"/>
              <a:ext cx="374" cy="364"/>
            </a:xfrm>
            <a:custGeom>
              <a:avLst/>
              <a:gdLst>
                <a:gd name="T0" fmla="*/ 151 w 158"/>
                <a:gd name="T1" fmla="*/ 75 h 152"/>
                <a:gd name="T2" fmla="*/ 137 w 158"/>
                <a:gd name="T3" fmla="*/ 80 h 152"/>
                <a:gd name="T4" fmla="*/ 128 w 158"/>
                <a:gd name="T5" fmla="*/ 76 h 152"/>
                <a:gd name="T6" fmla="*/ 82 w 158"/>
                <a:gd name="T7" fmla="*/ 43 h 152"/>
                <a:gd name="T8" fmla="*/ 69 w 158"/>
                <a:gd name="T9" fmla="*/ 31 h 152"/>
                <a:gd name="T10" fmla="*/ 41 w 158"/>
                <a:gd name="T11" fmla="*/ 71 h 152"/>
                <a:gd name="T12" fmla="*/ 12 w 158"/>
                <a:gd name="T13" fmla="*/ 79 h 152"/>
                <a:gd name="T14" fmla="*/ 0 w 158"/>
                <a:gd name="T15" fmla="*/ 68 h 152"/>
                <a:gd name="T16" fmla="*/ 8 w 158"/>
                <a:gd name="T17" fmla="*/ 61 h 152"/>
                <a:gd name="T18" fmla="*/ 33 w 158"/>
                <a:gd name="T19" fmla="*/ 46 h 152"/>
                <a:gd name="T20" fmla="*/ 66 w 158"/>
                <a:gd name="T21" fmla="*/ 2 h 152"/>
                <a:gd name="T22" fmla="*/ 83 w 158"/>
                <a:gd name="T23" fmla="*/ 4 h 152"/>
                <a:gd name="T24" fmla="*/ 93 w 158"/>
                <a:gd name="T25" fmla="*/ 22 h 152"/>
                <a:gd name="T26" fmla="*/ 105 w 158"/>
                <a:gd name="T27" fmla="*/ 33 h 152"/>
                <a:gd name="T28" fmla="*/ 156 w 158"/>
                <a:gd name="T29" fmla="*/ 76 h 152"/>
                <a:gd name="T30" fmla="*/ 73 w 158"/>
                <a:gd name="T31" fmla="*/ 146 h 152"/>
                <a:gd name="T32" fmla="*/ 93 w 158"/>
                <a:gd name="T33" fmla="*/ 143 h 152"/>
                <a:gd name="T34" fmla="*/ 104 w 158"/>
                <a:gd name="T35" fmla="*/ 117 h 152"/>
                <a:gd name="T36" fmla="*/ 99 w 158"/>
                <a:gd name="T37" fmla="*/ 95 h 152"/>
                <a:gd name="T38" fmla="*/ 82 w 158"/>
                <a:gd name="T39" fmla="*/ 94 h 152"/>
                <a:gd name="T40" fmla="*/ 69 w 158"/>
                <a:gd name="T41" fmla="*/ 96 h 152"/>
                <a:gd name="T42" fmla="*/ 61 w 158"/>
                <a:gd name="T43" fmla="*/ 89 h 152"/>
                <a:gd name="T44" fmla="*/ 78 w 158"/>
                <a:gd name="T45" fmla="*/ 86 h 152"/>
                <a:gd name="T46" fmla="*/ 98 w 158"/>
                <a:gd name="T47" fmla="*/ 77 h 152"/>
                <a:gd name="T48" fmla="*/ 95 w 158"/>
                <a:gd name="T49" fmla="*/ 59 h 152"/>
                <a:gd name="T50" fmla="*/ 71 w 158"/>
                <a:gd name="T51" fmla="*/ 59 h 152"/>
                <a:gd name="T52" fmla="*/ 46 w 158"/>
                <a:gd name="T53" fmla="*/ 64 h 152"/>
                <a:gd name="T54" fmla="*/ 48 w 158"/>
                <a:gd name="T55" fmla="*/ 81 h 152"/>
                <a:gd name="T56" fmla="*/ 31 w 158"/>
                <a:gd name="T57" fmla="*/ 109 h 152"/>
                <a:gd name="T58" fmla="*/ 44 w 158"/>
                <a:gd name="T59" fmla="*/ 143 h 152"/>
                <a:gd name="T60" fmla="*/ 53 w 158"/>
                <a:gd name="T61" fmla="*/ 152 h 152"/>
                <a:gd name="T62" fmla="*/ 84 w 158"/>
                <a:gd name="T63" fmla="*/ 113 h 152"/>
                <a:gd name="T64" fmla="*/ 54 w 158"/>
                <a:gd name="T65" fmla="*/ 124 h 152"/>
                <a:gd name="T66" fmla="*/ 60 w 158"/>
                <a:gd name="T67" fmla="*/ 1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8" h="152">
                  <a:moveTo>
                    <a:pt x="156" y="76"/>
                  </a:moveTo>
                  <a:cubicBezTo>
                    <a:pt x="154" y="77"/>
                    <a:pt x="153" y="75"/>
                    <a:pt x="151" y="75"/>
                  </a:cubicBezTo>
                  <a:cubicBezTo>
                    <a:pt x="148" y="77"/>
                    <a:pt x="146" y="81"/>
                    <a:pt x="142" y="82"/>
                  </a:cubicBezTo>
                  <a:cubicBezTo>
                    <a:pt x="141" y="81"/>
                    <a:pt x="139" y="81"/>
                    <a:pt x="137" y="80"/>
                  </a:cubicBezTo>
                  <a:cubicBezTo>
                    <a:pt x="136" y="79"/>
                    <a:pt x="136" y="78"/>
                    <a:pt x="135" y="78"/>
                  </a:cubicBezTo>
                  <a:cubicBezTo>
                    <a:pt x="133" y="77"/>
                    <a:pt x="131" y="77"/>
                    <a:pt x="128" y="76"/>
                  </a:cubicBezTo>
                  <a:cubicBezTo>
                    <a:pt x="124" y="75"/>
                    <a:pt x="116" y="73"/>
                    <a:pt x="113" y="71"/>
                  </a:cubicBezTo>
                  <a:cubicBezTo>
                    <a:pt x="105" y="67"/>
                    <a:pt x="85" y="48"/>
                    <a:pt x="82" y="43"/>
                  </a:cubicBezTo>
                  <a:cubicBezTo>
                    <a:pt x="81" y="42"/>
                    <a:pt x="81" y="41"/>
                    <a:pt x="80" y="40"/>
                  </a:cubicBezTo>
                  <a:cubicBezTo>
                    <a:pt x="77" y="37"/>
                    <a:pt x="73" y="34"/>
                    <a:pt x="69" y="31"/>
                  </a:cubicBezTo>
                  <a:cubicBezTo>
                    <a:pt x="63" y="43"/>
                    <a:pt x="55" y="53"/>
                    <a:pt x="46" y="62"/>
                  </a:cubicBezTo>
                  <a:cubicBezTo>
                    <a:pt x="45" y="64"/>
                    <a:pt x="44" y="69"/>
                    <a:pt x="41" y="71"/>
                  </a:cubicBezTo>
                  <a:cubicBezTo>
                    <a:pt x="39" y="72"/>
                    <a:pt x="36" y="72"/>
                    <a:pt x="33" y="72"/>
                  </a:cubicBezTo>
                  <a:cubicBezTo>
                    <a:pt x="26" y="74"/>
                    <a:pt x="19" y="81"/>
                    <a:pt x="12" y="79"/>
                  </a:cubicBezTo>
                  <a:cubicBezTo>
                    <a:pt x="9" y="79"/>
                    <a:pt x="7" y="76"/>
                    <a:pt x="5" y="73"/>
                  </a:cubicBezTo>
                  <a:cubicBezTo>
                    <a:pt x="3" y="71"/>
                    <a:pt x="1" y="70"/>
                    <a:pt x="0" y="68"/>
                  </a:cubicBezTo>
                  <a:cubicBezTo>
                    <a:pt x="0" y="65"/>
                    <a:pt x="3" y="62"/>
                    <a:pt x="5" y="61"/>
                  </a:cubicBezTo>
                  <a:cubicBezTo>
                    <a:pt x="6" y="61"/>
                    <a:pt x="7" y="60"/>
                    <a:pt x="8" y="61"/>
                  </a:cubicBezTo>
                  <a:cubicBezTo>
                    <a:pt x="12" y="59"/>
                    <a:pt x="15" y="57"/>
                    <a:pt x="19" y="56"/>
                  </a:cubicBezTo>
                  <a:cubicBezTo>
                    <a:pt x="23" y="52"/>
                    <a:pt x="28" y="50"/>
                    <a:pt x="33" y="46"/>
                  </a:cubicBezTo>
                  <a:cubicBezTo>
                    <a:pt x="44" y="38"/>
                    <a:pt x="50" y="24"/>
                    <a:pt x="60" y="15"/>
                  </a:cubicBezTo>
                  <a:cubicBezTo>
                    <a:pt x="62" y="9"/>
                    <a:pt x="62" y="4"/>
                    <a:pt x="66" y="2"/>
                  </a:cubicBezTo>
                  <a:cubicBezTo>
                    <a:pt x="68" y="1"/>
                    <a:pt x="75" y="0"/>
                    <a:pt x="79" y="2"/>
                  </a:cubicBezTo>
                  <a:cubicBezTo>
                    <a:pt x="80" y="2"/>
                    <a:pt x="82" y="3"/>
                    <a:pt x="83" y="4"/>
                  </a:cubicBezTo>
                  <a:cubicBezTo>
                    <a:pt x="85" y="6"/>
                    <a:pt x="84" y="9"/>
                    <a:pt x="85" y="13"/>
                  </a:cubicBezTo>
                  <a:cubicBezTo>
                    <a:pt x="86" y="16"/>
                    <a:pt x="90" y="19"/>
                    <a:pt x="93" y="22"/>
                  </a:cubicBezTo>
                  <a:cubicBezTo>
                    <a:pt x="95" y="24"/>
                    <a:pt x="97" y="25"/>
                    <a:pt x="99" y="27"/>
                  </a:cubicBezTo>
                  <a:cubicBezTo>
                    <a:pt x="101" y="29"/>
                    <a:pt x="103" y="32"/>
                    <a:pt x="105" y="33"/>
                  </a:cubicBezTo>
                  <a:cubicBezTo>
                    <a:pt x="107" y="36"/>
                    <a:pt x="142" y="55"/>
                    <a:pt x="155" y="65"/>
                  </a:cubicBezTo>
                  <a:cubicBezTo>
                    <a:pt x="155" y="69"/>
                    <a:pt x="158" y="72"/>
                    <a:pt x="156" y="76"/>
                  </a:cubicBezTo>
                  <a:close/>
                  <a:moveTo>
                    <a:pt x="58" y="151"/>
                  </a:moveTo>
                  <a:cubicBezTo>
                    <a:pt x="61" y="148"/>
                    <a:pt x="67" y="145"/>
                    <a:pt x="73" y="146"/>
                  </a:cubicBezTo>
                  <a:cubicBezTo>
                    <a:pt x="77" y="146"/>
                    <a:pt x="80" y="150"/>
                    <a:pt x="84" y="150"/>
                  </a:cubicBezTo>
                  <a:cubicBezTo>
                    <a:pt x="88" y="148"/>
                    <a:pt x="91" y="146"/>
                    <a:pt x="93" y="143"/>
                  </a:cubicBezTo>
                  <a:cubicBezTo>
                    <a:pt x="93" y="141"/>
                    <a:pt x="93" y="141"/>
                    <a:pt x="92" y="140"/>
                  </a:cubicBezTo>
                  <a:cubicBezTo>
                    <a:pt x="94" y="138"/>
                    <a:pt x="103" y="124"/>
                    <a:pt x="104" y="117"/>
                  </a:cubicBezTo>
                  <a:cubicBezTo>
                    <a:pt x="108" y="115"/>
                    <a:pt x="110" y="112"/>
                    <a:pt x="108" y="107"/>
                  </a:cubicBezTo>
                  <a:cubicBezTo>
                    <a:pt x="108" y="105"/>
                    <a:pt x="103" y="97"/>
                    <a:pt x="99" y="95"/>
                  </a:cubicBezTo>
                  <a:cubicBezTo>
                    <a:pt x="96" y="94"/>
                    <a:pt x="92" y="92"/>
                    <a:pt x="91" y="92"/>
                  </a:cubicBezTo>
                  <a:cubicBezTo>
                    <a:pt x="88" y="91"/>
                    <a:pt x="85" y="93"/>
                    <a:pt x="82" y="94"/>
                  </a:cubicBezTo>
                  <a:cubicBezTo>
                    <a:pt x="81" y="94"/>
                    <a:pt x="79" y="94"/>
                    <a:pt x="78" y="94"/>
                  </a:cubicBezTo>
                  <a:cubicBezTo>
                    <a:pt x="75" y="94"/>
                    <a:pt x="72" y="96"/>
                    <a:pt x="69" y="96"/>
                  </a:cubicBezTo>
                  <a:cubicBezTo>
                    <a:pt x="62" y="98"/>
                    <a:pt x="55" y="100"/>
                    <a:pt x="48" y="99"/>
                  </a:cubicBezTo>
                  <a:cubicBezTo>
                    <a:pt x="51" y="94"/>
                    <a:pt x="55" y="90"/>
                    <a:pt x="61" y="89"/>
                  </a:cubicBezTo>
                  <a:cubicBezTo>
                    <a:pt x="65" y="89"/>
                    <a:pt x="70" y="91"/>
                    <a:pt x="73" y="89"/>
                  </a:cubicBezTo>
                  <a:cubicBezTo>
                    <a:pt x="76" y="89"/>
                    <a:pt x="77" y="87"/>
                    <a:pt x="78" y="86"/>
                  </a:cubicBezTo>
                  <a:cubicBezTo>
                    <a:pt x="80" y="85"/>
                    <a:pt x="82" y="84"/>
                    <a:pt x="84" y="83"/>
                  </a:cubicBezTo>
                  <a:cubicBezTo>
                    <a:pt x="88" y="80"/>
                    <a:pt x="93" y="79"/>
                    <a:pt x="98" y="77"/>
                  </a:cubicBezTo>
                  <a:cubicBezTo>
                    <a:pt x="100" y="75"/>
                    <a:pt x="100" y="71"/>
                    <a:pt x="100" y="68"/>
                  </a:cubicBezTo>
                  <a:cubicBezTo>
                    <a:pt x="101" y="63"/>
                    <a:pt x="98" y="61"/>
                    <a:pt x="95" y="59"/>
                  </a:cubicBezTo>
                  <a:cubicBezTo>
                    <a:pt x="91" y="59"/>
                    <a:pt x="85" y="57"/>
                    <a:pt x="79" y="58"/>
                  </a:cubicBezTo>
                  <a:cubicBezTo>
                    <a:pt x="76" y="58"/>
                    <a:pt x="74" y="59"/>
                    <a:pt x="71" y="59"/>
                  </a:cubicBezTo>
                  <a:cubicBezTo>
                    <a:pt x="67" y="59"/>
                    <a:pt x="62" y="59"/>
                    <a:pt x="57" y="61"/>
                  </a:cubicBezTo>
                  <a:cubicBezTo>
                    <a:pt x="53" y="62"/>
                    <a:pt x="48" y="63"/>
                    <a:pt x="46" y="64"/>
                  </a:cubicBezTo>
                  <a:cubicBezTo>
                    <a:pt x="43" y="66"/>
                    <a:pt x="41" y="74"/>
                    <a:pt x="44" y="79"/>
                  </a:cubicBezTo>
                  <a:cubicBezTo>
                    <a:pt x="45" y="80"/>
                    <a:pt x="47" y="80"/>
                    <a:pt x="48" y="81"/>
                  </a:cubicBezTo>
                  <a:cubicBezTo>
                    <a:pt x="42" y="86"/>
                    <a:pt x="38" y="93"/>
                    <a:pt x="33" y="99"/>
                  </a:cubicBezTo>
                  <a:cubicBezTo>
                    <a:pt x="33" y="102"/>
                    <a:pt x="31" y="104"/>
                    <a:pt x="31" y="109"/>
                  </a:cubicBezTo>
                  <a:cubicBezTo>
                    <a:pt x="31" y="112"/>
                    <a:pt x="33" y="117"/>
                    <a:pt x="34" y="121"/>
                  </a:cubicBezTo>
                  <a:cubicBezTo>
                    <a:pt x="36" y="129"/>
                    <a:pt x="40" y="137"/>
                    <a:pt x="44" y="143"/>
                  </a:cubicBezTo>
                  <a:cubicBezTo>
                    <a:pt x="45" y="146"/>
                    <a:pt x="46" y="149"/>
                    <a:pt x="48" y="151"/>
                  </a:cubicBezTo>
                  <a:cubicBezTo>
                    <a:pt x="49" y="151"/>
                    <a:pt x="50" y="151"/>
                    <a:pt x="53" y="152"/>
                  </a:cubicBezTo>
                  <a:cubicBezTo>
                    <a:pt x="56" y="152"/>
                    <a:pt x="57" y="152"/>
                    <a:pt x="58" y="151"/>
                  </a:cubicBezTo>
                  <a:close/>
                  <a:moveTo>
                    <a:pt x="84" y="113"/>
                  </a:moveTo>
                  <a:cubicBezTo>
                    <a:pt x="81" y="118"/>
                    <a:pt x="78" y="122"/>
                    <a:pt x="73" y="125"/>
                  </a:cubicBezTo>
                  <a:cubicBezTo>
                    <a:pt x="68" y="123"/>
                    <a:pt x="60" y="126"/>
                    <a:pt x="54" y="124"/>
                  </a:cubicBezTo>
                  <a:cubicBezTo>
                    <a:pt x="54" y="124"/>
                    <a:pt x="54" y="124"/>
                    <a:pt x="54" y="123"/>
                  </a:cubicBezTo>
                  <a:cubicBezTo>
                    <a:pt x="53" y="120"/>
                    <a:pt x="57" y="120"/>
                    <a:pt x="60" y="119"/>
                  </a:cubicBezTo>
                  <a:cubicBezTo>
                    <a:pt x="67" y="117"/>
                    <a:pt x="75" y="114"/>
                    <a:pt x="84" y="1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27"/>
            <p:cNvSpPr>
              <a:spLocks noEditPoints="1"/>
            </p:cNvSpPr>
            <p:nvPr/>
          </p:nvSpPr>
          <p:spPr bwMode="auto">
            <a:xfrm>
              <a:off x="2764" y="2362"/>
              <a:ext cx="383" cy="332"/>
            </a:xfrm>
            <a:custGeom>
              <a:avLst/>
              <a:gdLst>
                <a:gd name="T0" fmla="*/ 63 w 162"/>
                <a:gd name="T1" fmla="*/ 43 h 139"/>
                <a:gd name="T2" fmla="*/ 63 w 162"/>
                <a:gd name="T3" fmla="*/ 61 h 139"/>
                <a:gd name="T4" fmla="*/ 59 w 162"/>
                <a:gd name="T5" fmla="*/ 86 h 139"/>
                <a:gd name="T6" fmla="*/ 58 w 162"/>
                <a:gd name="T7" fmla="*/ 127 h 139"/>
                <a:gd name="T8" fmla="*/ 39 w 162"/>
                <a:gd name="T9" fmla="*/ 127 h 139"/>
                <a:gd name="T10" fmla="*/ 14 w 162"/>
                <a:gd name="T11" fmla="*/ 109 h 139"/>
                <a:gd name="T12" fmla="*/ 6 w 162"/>
                <a:gd name="T13" fmla="*/ 104 h 139"/>
                <a:gd name="T14" fmla="*/ 13 w 162"/>
                <a:gd name="T15" fmla="*/ 88 h 139"/>
                <a:gd name="T16" fmla="*/ 22 w 162"/>
                <a:gd name="T17" fmla="*/ 81 h 139"/>
                <a:gd name="T18" fmla="*/ 28 w 162"/>
                <a:gd name="T19" fmla="*/ 74 h 139"/>
                <a:gd name="T20" fmla="*/ 50 w 162"/>
                <a:gd name="T21" fmla="*/ 48 h 139"/>
                <a:gd name="T22" fmla="*/ 51 w 162"/>
                <a:gd name="T23" fmla="*/ 44 h 139"/>
                <a:gd name="T24" fmla="*/ 35 w 162"/>
                <a:gd name="T25" fmla="*/ 51 h 139"/>
                <a:gd name="T26" fmla="*/ 26 w 162"/>
                <a:gd name="T27" fmla="*/ 36 h 139"/>
                <a:gd name="T28" fmla="*/ 41 w 162"/>
                <a:gd name="T29" fmla="*/ 15 h 139"/>
                <a:gd name="T30" fmla="*/ 62 w 162"/>
                <a:gd name="T31" fmla="*/ 1 h 139"/>
                <a:gd name="T32" fmla="*/ 68 w 162"/>
                <a:gd name="T33" fmla="*/ 25 h 139"/>
                <a:gd name="T34" fmla="*/ 110 w 162"/>
                <a:gd name="T35" fmla="*/ 12 h 139"/>
                <a:gd name="T36" fmla="*/ 101 w 162"/>
                <a:gd name="T37" fmla="*/ 28 h 139"/>
                <a:gd name="T38" fmla="*/ 124 w 162"/>
                <a:gd name="T39" fmla="*/ 31 h 139"/>
                <a:gd name="T40" fmla="*/ 137 w 162"/>
                <a:gd name="T41" fmla="*/ 18 h 139"/>
                <a:gd name="T42" fmla="*/ 110 w 162"/>
                <a:gd name="T43" fmla="*/ 12 h 139"/>
                <a:gd name="T44" fmla="*/ 161 w 162"/>
                <a:gd name="T45" fmla="*/ 51 h 139"/>
                <a:gd name="T46" fmla="*/ 162 w 162"/>
                <a:gd name="T47" fmla="*/ 46 h 139"/>
                <a:gd name="T48" fmla="*/ 148 w 162"/>
                <a:gd name="T49" fmla="*/ 36 h 139"/>
                <a:gd name="T50" fmla="*/ 112 w 162"/>
                <a:gd name="T51" fmla="*/ 42 h 139"/>
                <a:gd name="T52" fmla="*/ 86 w 162"/>
                <a:gd name="T53" fmla="*/ 46 h 139"/>
                <a:gd name="T54" fmla="*/ 73 w 162"/>
                <a:gd name="T55" fmla="*/ 57 h 139"/>
                <a:gd name="T56" fmla="*/ 87 w 162"/>
                <a:gd name="T57" fmla="*/ 72 h 139"/>
                <a:gd name="T58" fmla="*/ 110 w 162"/>
                <a:gd name="T59" fmla="*/ 63 h 139"/>
                <a:gd name="T60" fmla="*/ 114 w 162"/>
                <a:gd name="T61" fmla="*/ 88 h 139"/>
                <a:gd name="T62" fmla="*/ 77 w 162"/>
                <a:gd name="T63" fmla="*/ 109 h 139"/>
                <a:gd name="T64" fmla="*/ 76 w 162"/>
                <a:gd name="T65" fmla="*/ 113 h 139"/>
                <a:gd name="T66" fmla="*/ 96 w 162"/>
                <a:gd name="T67" fmla="*/ 132 h 139"/>
                <a:gd name="T68" fmla="*/ 122 w 162"/>
                <a:gd name="T69" fmla="*/ 138 h 139"/>
                <a:gd name="T70" fmla="*/ 134 w 162"/>
                <a:gd name="T71" fmla="*/ 118 h 139"/>
                <a:gd name="T72" fmla="*/ 135 w 162"/>
                <a:gd name="T73" fmla="*/ 107 h 139"/>
                <a:gd name="T74" fmla="*/ 135 w 162"/>
                <a:gd name="T75" fmla="*/ 73 h 139"/>
                <a:gd name="T76" fmla="*/ 138 w 162"/>
                <a:gd name="T77" fmla="*/ 58 h 139"/>
                <a:gd name="T78" fmla="*/ 155 w 162"/>
                <a:gd name="T79" fmla="*/ 5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39">
                  <a:moveTo>
                    <a:pt x="59" y="35"/>
                  </a:moveTo>
                  <a:cubicBezTo>
                    <a:pt x="61" y="37"/>
                    <a:pt x="62" y="40"/>
                    <a:pt x="63" y="43"/>
                  </a:cubicBezTo>
                  <a:cubicBezTo>
                    <a:pt x="64" y="44"/>
                    <a:pt x="64" y="45"/>
                    <a:pt x="64" y="47"/>
                  </a:cubicBezTo>
                  <a:cubicBezTo>
                    <a:pt x="63" y="51"/>
                    <a:pt x="65" y="56"/>
                    <a:pt x="63" y="61"/>
                  </a:cubicBezTo>
                  <a:cubicBezTo>
                    <a:pt x="63" y="62"/>
                    <a:pt x="60" y="71"/>
                    <a:pt x="58" y="72"/>
                  </a:cubicBezTo>
                  <a:cubicBezTo>
                    <a:pt x="57" y="76"/>
                    <a:pt x="59" y="81"/>
                    <a:pt x="59" y="86"/>
                  </a:cubicBezTo>
                  <a:cubicBezTo>
                    <a:pt x="59" y="93"/>
                    <a:pt x="56" y="105"/>
                    <a:pt x="56" y="113"/>
                  </a:cubicBezTo>
                  <a:cubicBezTo>
                    <a:pt x="57" y="118"/>
                    <a:pt x="59" y="124"/>
                    <a:pt x="58" y="127"/>
                  </a:cubicBezTo>
                  <a:cubicBezTo>
                    <a:pt x="57" y="131"/>
                    <a:pt x="53" y="131"/>
                    <a:pt x="51" y="133"/>
                  </a:cubicBezTo>
                  <a:cubicBezTo>
                    <a:pt x="45" y="133"/>
                    <a:pt x="42" y="129"/>
                    <a:pt x="39" y="127"/>
                  </a:cubicBezTo>
                  <a:cubicBezTo>
                    <a:pt x="35" y="120"/>
                    <a:pt x="35" y="110"/>
                    <a:pt x="35" y="100"/>
                  </a:cubicBezTo>
                  <a:cubicBezTo>
                    <a:pt x="28" y="103"/>
                    <a:pt x="22" y="107"/>
                    <a:pt x="14" y="109"/>
                  </a:cubicBezTo>
                  <a:cubicBezTo>
                    <a:pt x="13" y="109"/>
                    <a:pt x="12" y="108"/>
                    <a:pt x="11" y="107"/>
                  </a:cubicBezTo>
                  <a:cubicBezTo>
                    <a:pt x="10" y="107"/>
                    <a:pt x="6" y="105"/>
                    <a:pt x="6" y="104"/>
                  </a:cubicBezTo>
                  <a:cubicBezTo>
                    <a:pt x="4" y="103"/>
                    <a:pt x="1" y="103"/>
                    <a:pt x="1" y="101"/>
                  </a:cubicBezTo>
                  <a:cubicBezTo>
                    <a:pt x="0" y="96"/>
                    <a:pt x="9" y="91"/>
                    <a:pt x="13" y="88"/>
                  </a:cubicBezTo>
                  <a:cubicBezTo>
                    <a:pt x="14" y="88"/>
                    <a:pt x="14" y="87"/>
                    <a:pt x="15" y="86"/>
                  </a:cubicBezTo>
                  <a:cubicBezTo>
                    <a:pt x="18" y="84"/>
                    <a:pt x="20" y="83"/>
                    <a:pt x="22" y="81"/>
                  </a:cubicBezTo>
                  <a:cubicBezTo>
                    <a:pt x="23" y="79"/>
                    <a:pt x="24" y="78"/>
                    <a:pt x="25" y="77"/>
                  </a:cubicBezTo>
                  <a:cubicBezTo>
                    <a:pt x="26" y="75"/>
                    <a:pt x="27" y="75"/>
                    <a:pt x="28" y="74"/>
                  </a:cubicBezTo>
                  <a:cubicBezTo>
                    <a:pt x="30" y="72"/>
                    <a:pt x="30" y="71"/>
                    <a:pt x="31" y="70"/>
                  </a:cubicBezTo>
                  <a:cubicBezTo>
                    <a:pt x="37" y="62"/>
                    <a:pt x="44" y="55"/>
                    <a:pt x="50" y="48"/>
                  </a:cubicBezTo>
                  <a:cubicBezTo>
                    <a:pt x="51" y="47"/>
                    <a:pt x="53" y="47"/>
                    <a:pt x="53" y="45"/>
                  </a:cubicBezTo>
                  <a:cubicBezTo>
                    <a:pt x="53" y="44"/>
                    <a:pt x="51" y="45"/>
                    <a:pt x="51" y="44"/>
                  </a:cubicBezTo>
                  <a:cubicBezTo>
                    <a:pt x="48" y="45"/>
                    <a:pt x="46" y="50"/>
                    <a:pt x="45" y="51"/>
                  </a:cubicBezTo>
                  <a:cubicBezTo>
                    <a:pt x="45" y="51"/>
                    <a:pt x="38" y="51"/>
                    <a:pt x="35" y="51"/>
                  </a:cubicBezTo>
                  <a:cubicBezTo>
                    <a:pt x="33" y="50"/>
                    <a:pt x="31" y="50"/>
                    <a:pt x="29" y="49"/>
                  </a:cubicBezTo>
                  <a:cubicBezTo>
                    <a:pt x="27" y="46"/>
                    <a:pt x="25" y="42"/>
                    <a:pt x="26" y="36"/>
                  </a:cubicBezTo>
                  <a:cubicBezTo>
                    <a:pt x="27" y="33"/>
                    <a:pt x="29" y="29"/>
                    <a:pt x="31" y="27"/>
                  </a:cubicBezTo>
                  <a:cubicBezTo>
                    <a:pt x="34" y="23"/>
                    <a:pt x="37" y="19"/>
                    <a:pt x="41" y="15"/>
                  </a:cubicBezTo>
                  <a:cubicBezTo>
                    <a:pt x="45" y="10"/>
                    <a:pt x="50" y="4"/>
                    <a:pt x="53" y="2"/>
                  </a:cubicBezTo>
                  <a:cubicBezTo>
                    <a:pt x="56" y="1"/>
                    <a:pt x="60" y="0"/>
                    <a:pt x="62" y="1"/>
                  </a:cubicBezTo>
                  <a:cubicBezTo>
                    <a:pt x="64" y="2"/>
                    <a:pt x="65" y="6"/>
                    <a:pt x="67" y="8"/>
                  </a:cubicBezTo>
                  <a:cubicBezTo>
                    <a:pt x="68" y="13"/>
                    <a:pt x="71" y="20"/>
                    <a:pt x="68" y="25"/>
                  </a:cubicBezTo>
                  <a:cubicBezTo>
                    <a:pt x="65" y="29"/>
                    <a:pt x="61" y="32"/>
                    <a:pt x="59" y="35"/>
                  </a:cubicBezTo>
                  <a:close/>
                  <a:moveTo>
                    <a:pt x="110" y="12"/>
                  </a:moveTo>
                  <a:cubicBezTo>
                    <a:pt x="105" y="13"/>
                    <a:pt x="92" y="17"/>
                    <a:pt x="92" y="21"/>
                  </a:cubicBezTo>
                  <a:cubicBezTo>
                    <a:pt x="92" y="24"/>
                    <a:pt x="100" y="27"/>
                    <a:pt x="101" y="28"/>
                  </a:cubicBezTo>
                  <a:cubicBezTo>
                    <a:pt x="102" y="29"/>
                    <a:pt x="102" y="32"/>
                    <a:pt x="104" y="31"/>
                  </a:cubicBezTo>
                  <a:cubicBezTo>
                    <a:pt x="110" y="31"/>
                    <a:pt x="117" y="32"/>
                    <a:pt x="124" y="31"/>
                  </a:cubicBezTo>
                  <a:cubicBezTo>
                    <a:pt x="127" y="30"/>
                    <a:pt x="130" y="27"/>
                    <a:pt x="133" y="28"/>
                  </a:cubicBezTo>
                  <a:cubicBezTo>
                    <a:pt x="134" y="24"/>
                    <a:pt x="137" y="22"/>
                    <a:pt x="137" y="18"/>
                  </a:cubicBezTo>
                  <a:cubicBezTo>
                    <a:pt x="136" y="14"/>
                    <a:pt x="133" y="13"/>
                    <a:pt x="132" y="10"/>
                  </a:cubicBezTo>
                  <a:cubicBezTo>
                    <a:pt x="125" y="8"/>
                    <a:pt x="117" y="10"/>
                    <a:pt x="110" y="12"/>
                  </a:cubicBezTo>
                  <a:close/>
                  <a:moveTo>
                    <a:pt x="160" y="52"/>
                  </a:moveTo>
                  <a:cubicBezTo>
                    <a:pt x="160" y="52"/>
                    <a:pt x="161" y="52"/>
                    <a:pt x="161" y="51"/>
                  </a:cubicBezTo>
                  <a:cubicBezTo>
                    <a:pt x="161" y="51"/>
                    <a:pt x="161" y="51"/>
                    <a:pt x="161" y="51"/>
                  </a:cubicBezTo>
                  <a:cubicBezTo>
                    <a:pt x="162" y="50"/>
                    <a:pt x="162" y="48"/>
                    <a:pt x="162" y="46"/>
                  </a:cubicBezTo>
                  <a:cubicBezTo>
                    <a:pt x="162" y="43"/>
                    <a:pt x="156" y="37"/>
                    <a:pt x="154" y="36"/>
                  </a:cubicBezTo>
                  <a:cubicBezTo>
                    <a:pt x="152" y="35"/>
                    <a:pt x="150" y="35"/>
                    <a:pt x="148" y="36"/>
                  </a:cubicBezTo>
                  <a:cubicBezTo>
                    <a:pt x="144" y="36"/>
                    <a:pt x="139" y="37"/>
                    <a:pt x="133" y="38"/>
                  </a:cubicBezTo>
                  <a:cubicBezTo>
                    <a:pt x="127" y="38"/>
                    <a:pt x="119" y="40"/>
                    <a:pt x="112" y="42"/>
                  </a:cubicBezTo>
                  <a:cubicBezTo>
                    <a:pt x="101" y="45"/>
                    <a:pt x="92" y="48"/>
                    <a:pt x="84" y="50"/>
                  </a:cubicBezTo>
                  <a:cubicBezTo>
                    <a:pt x="83" y="48"/>
                    <a:pt x="86" y="48"/>
                    <a:pt x="86" y="46"/>
                  </a:cubicBezTo>
                  <a:cubicBezTo>
                    <a:pt x="84" y="46"/>
                    <a:pt x="81" y="49"/>
                    <a:pt x="79" y="51"/>
                  </a:cubicBezTo>
                  <a:cubicBezTo>
                    <a:pt x="77" y="53"/>
                    <a:pt x="74" y="56"/>
                    <a:pt x="73" y="57"/>
                  </a:cubicBezTo>
                  <a:cubicBezTo>
                    <a:pt x="70" y="63"/>
                    <a:pt x="73" y="69"/>
                    <a:pt x="77" y="72"/>
                  </a:cubicBezTo>
                  <a:cubicBezTo>
                    <a:pt x="81" y="72"/>
                    <a:pt x="84" y="73"/>
                    <a:pt x="87" y="72"/>
                  </a:cubicBezTo>
                  <a:cubicBezTo>
                    <a:pt x="89" y="72"/>
                    <a:pt x="91" y="70"/>
                    <a:pt x="92" y="70"/>
                  </a:cubicBezTo>
                  <a:cubicBezTo>
                    <a:pt x="98" y="67"/>
                    <a:pt x="104" y="65"/>
                    <a:pt x="110" y="63"/>
                  </a:cubicBezTo>
                  <a:cubicBezTo>
                    <a:pt x="113" y="68"/>
                    <a:pt x="111" y="73"/>
                    <a:pt x="112" y="79"/>
                  </a:cubicBezTo>
                  <a:cubicBezTo>
                    <a:pt x="112" y="82"/>
                    <a:pt x="113" y="85"/>
                    <a:pt x="114" y="88"/>
                  </a:cubicBezTo>
                  <a:cubicBezTo>
                    <a:pt x="114" y="96"/>
                    <a:pt x="114" y="104"/>
                    <a:pt x="112" y="111"/>
                  </a:cubicBezTo>
                  <a:cubicBezTo>
                    <a:pt x="100" y="110"/>
                    <a:pt x="87" y="110"/>
                    <a:pt x="77" y="109"/>
                  </a:cubicBezTo>
                  <a:cubicBezTo>
                    <a:pt x="77" y="111"/>
                    <a:pt x="79" y="112"/>
                    <a:pt x="77" y="113"/>
                  </a:cubicBezTo>
                  <a:cubicBezTo>
                    <a:pt x="77" y="112"/>
                    <a:pt x="76" y="112"/>
                    <a:pt x="76" y="113"/>
                  </a:cubicBezTo>
                  <a:cubicBezTo>
                    <a:pt x="80" y="116"/>
                    <a:pt x="85" y="117"/>
                    <a:pt x="89" y="120"/>
                  </a:cubicBezTo>
                  <a:cubicBezTo>
                    <a:pt x="91" y="126"/>
                    <a:pt x="96" y="131"/>
                    <a:pt x="96" y="132"/>
                  </a:cubicBezTo>
                  <a:cubicBezTo>
                    <a:pt x="99" y="134"/>
                    <a:pt x="104" y="135"/>
                    <a:pt x="109" y="136"/>
                  </a:cubicBezTo>
                  <a:cubicBezTo>
                    <a:pt x="113" y="138"/>
                    <a:pt x="119" y="139"/>
                    <a:pt x="122" y="138"/>
                  </a:cubicBezTo>
                  <a:cubicBezTo>
                    <a:pt x="126" y="138"/>
                    <a:pt x="131" y="133"/>
                    <a:pt x="132" y="131"/>
                  </a:cubicBezTo>
                  <a:cubicBezTo>
                    <a:pt x="134" y="128"/>
                    <a:pt x="133" y="122"/>
                    <a:pt x="134" y="118"/>
                  </a:cubicBezTo>
                  <a:cubicBezTo>
                    <a:pt x="134" y="116"/>
                    <a:pt x="136" y="114"/>
                    <a:pt x="136" y="113"/>
                  </a:cubicBezTo>
                  <a:cubicBezTo>
                    <a:pt x="136" y="111"/>
                    <a:pt x="135" y="109"/>
                    <a:pt x="135" y="107"/>
                  </a:cubicBezTo>
                  <a:cubicBezTo>
                    <a:pt x="136" y="102"/>
                    <a:pt x="136" y="96"/>
                    <a:pt x="136" y="91"/>
                  </a:cubicBezTo>
                  <a:cubicBezTo>
                    <a:pt x="136" y="84"/>
                    <a:pt x="135" y="78"/>
                    <a:pt x="135" y="73"/>
                  </a:cubicBezTo>
                  <a:cubicBezTo>
                    <a:pt x="134" y="68"/>
                    <a:pt x="131" y="64"/>
                    <a:pt x="131" y="60"/>
                  </a:cubicBezTo>
                  <a:cubicBezTo>
                    <a:pt x="132" y="57"/>
                    <a:pt x="135" y="58"/>
                    <a:pt x="138" y="58"/>
                  </a:cubicBezTo>
                  <a:cubicBezTo>
                    <a:pt x="142" y="58"/>
                    <a:pt x="147" y="56"/>
                    <a:pt x="151" y="55"/>
                  </a:cubicBezTo>
                  <a:cubicBezTo>
                    <a:pt x="152" y="55"/>
                    <a:pt x="153" y="56"/>
                    <a:pt x="155" y="55"/>
                  </a:cubicBezTo>
                  <a:cubicBezTo>
                    <a:pt x="157" y="55"/>
                    <a:pt x="158" y="53"/>
                    <a:pt x="160" y="5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28"/>
            <p:cNvSpPr>
              <a:spLocks noEditPoints="1"/>
            </p:cNvSpPr>
            <p:nvPr/>
          </p:nvSpPr>
          <p:spPr bwMode="auto">
            <a:xfrm>
              <a:off x="2328" y="2353"/>
              <a:ext cx="386" cy="344"/>
            </a:xfrm>
            <a:custGeom>
              <a:avLst/>
              <a:gdLst>
                <a:gd name="T0" fmla="*/ 0 w 163"/>
                <a:gd name="T1" fmla="*/ 97 h 144"/>
                <a:gd name="T2" fmla="*/ 52 w 163"/>
                <a:gd name="T3" fmla="*/ 67 h 144"/>
                <a:gd name="T4" fmla="*/ 38 w 163"/>
                <a:gd name="T5" fmla="*/ 66 h 144"/>
                <a:gd name="T6" fmla="*/ 20 w 163"/>
                <a:gd name="T7" fmla="*/ 49 h 144"/>
                <a:gd name="T8" fmla="*/ 44 w 163"/>
                <a:gd name="T9" fmla="*/ 3 h 144"/>
                <a:gd name="T10" fmla="*/ 57 w 163"/>
                <a:gd name="T11" fmla="*/ 4 h 144"/>
                <a:gd name="T12" fmla="*/ 76 w 163"/>
                <a:gd name="T13" fmla="*/ 31 h 144"/>
                <a:gd name="T14" fmla="*/ 76 w 163"/>
                <a:gd name="T15" fmla="*/ 39 h 144"/>
                <a:gd name="T16" fmla="*/ 67 w 163"/>
                <a:gd name="T17" fmla="*/ 53 h 144"/>
                <a:gd name="T18" fmla="*/ 84 w 163"/>
                <a:gd name="T19" fmla="*/ 65 h 144"/>
                <a:gd name="T20" fmla="*/ 81 w 163"/>
                <a:gd name="T21" fmla="*/ 79 h 144"/>
                <a:gd name="T22" fmla="*/ 69 w 163"/>
                <a:gd name="T23" fmla="*/ 95 h 144"/>
                <a:gd name="T24" fmla="*/ 89 w 163"/>
                <a:gd name="T25" fmla="*/ 118 h 144"/>
                <a:gd name="T26" fmla="*/ 69 w 163"/>
                <a:gd name="T27" fmla="*/ 125 h 144"/>
                <a:gd name="T28" fmla="*/ 59 w 163"/>
                <a:gd name="T29" fmla="*/ 117 h 144"/>
                <a:gd name="T30" fmla="*/ 20 w 163"/>
                <a:gd name="T31" fmla="*/ 129 h 144"/>
                <a:gd name="T32" fmla="*/ 23 w 163"/>
                <a:gd name="T33" fmla="*/ 121 h 144"/>
                <a:gd name="T34" fmla="*/ 37 w 163"/>
                <a:gd name="T35" fmla="*/ 107 h 144"/>
                <a:gd name="T36" fmla="*/ 39 w 163"/>
                <a:gd name="T37" fmla="*/ 97 h 144"/>
                <a:gd name="T38" fmla="*/ 8 w 163"/>
                <a:gd name="T39" fmla="*/ 112 h 144"/>
                <a:gd name="T40" fmla="*/ 162 w 163"/>
                <a:gd name="T41" fmla="*/ 62 h 144"/>
                <a:gd name="T42" fmla="*/ 150 w 163"/>
                <a:gd name="T43" fmla="*/ 103 h 144"/>
                <a:gd name="T44" fmla="*/ 145 w 163"/>
                <a:gd name="T45" fmla="*/ 107 h 144"/>
                <a:gd name="T46" fmla="*/ 143 w 163"/>
                <a:gd name="T47" fmla="*/ 109 h 144"/>
                <a:gd name="T48" fmla="*/ 136 w 163"/>
                <a:gd name="T49" fmla="*/ 107 h 144"/>
                <a:gd name="T50" fmla="*/ 118 w 163"/>
                <a:gd name="T51" fmla="*/ 115 h 144"/>
                <a:gd name="T52" fmla="*/ 94 w 163"/>
                <a:gd name="T53" fmla="*/ 92 h 144"/>
                <a:gd name="T54" fmla="*/ 88 w 163"/>
                <a:gd name="T55" fmla="*/ 65 h 144"/>
                <a:gd name="T56" fmla="*/ 88 w 163"/>
                <a:gd name="T57" fmla="*/ 52 h 144"/>
                <a:gd name="T58" fmla="*/ 98 w 163"/>
                <a:gd name="T59" fmla="*/ 45 h 144"/>
                <a:gd name="T60" fmla="*/ 122 w 163"/>
                <a:gd name="T61" fmla="*/ 37 h 144"/>
                <a:gd name="T62" fmla="*/ 147 w 163"/>
                <a:gd name="T63" fmla="*/ 39 h 144"/>
                <a:gd name="T64" fmla="*/ 160 w 163"/>
                <a:gd name="T65" fmla="*/ 49 h 144"/>
                <a:gd name="T66" fmla="*/ 162 w 163"/>
                <a:gd name="T67" fmla="*/ 62 h 144"/>
                <a:gd name="T68" fmla="*/ 134 w 163"/>
                <a:gd name="T69" fmla="*/ 62 h 144"/>
                <a:gd name="T70" fmla="*/ 127 w 163"/>
                <a:gd name="T71" fmla="*/ 63 h 144"/>
                <a:gd name="T72" fmla="*/ 112 w 163"/>
                <a:gd name="T73" fmla="*/ 72 h 144"/>
                <a:gd name="T74" fmla="*/ 124 w 163"/>
                <a:gd name="T75" fmla="*/ 8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44">
                  <a:moveTo>
                    <a:pt x="0" y="103"/>
                  </a:moveTo>
                  <a:cubicBezTo>
                    <a:pt x="0" y="101"/>
                    <a:pt x="0" y="99"/>
                    <a:pt x="0" y="97"/>
                  </a:cubicBezTo>
                  <a:cubicBezTo>
                    <a:pt x="1" y="92"/>
                    <a:pt x="5" y="92"/>
                    <a:pt x="9" y="89"/>
                  </a:cubicBezTo>
                  <a:cubicBezTo>
                    <a:pt x="15" y="86"/>
                    <a:pt x="49" y="68"/>
                    <a:pt x="52" y="67"/>
                  </a:cubicBezTo>
                  <a:cubicBezTo>
                    <a:pt x="53" y="64"/>
                    <a:pt x="53" y="60"/>
                    <a:pt x="54" y="58"/>
                  </a:cubicBezTo>
                  <a:cubicBezTo>
                    <a:pt x="48" y="58"/>
                    <a:pt x="44" y="64"/>
                    <a:pt x="38" y="66"/>
                  </a:cubicBezTo>
                  <a:cubicBezTo>
                    <a:pt x="35" y="65"/>
                    <a:pt x="31" y="65"/>
                    <a:pt x="28" y="64"/>
                  </a:cubicBezTo>
                  <a:cubicBezTo>
                    <a:pt x="23" y="61"/>
                    <a:pt x="20" y="56"/>
                    <a:pt x="20" y="49"/>
                  </a:cubicBezTo>
                  <a:cubicBezTo>
                    <a:pt x="20" y="45"/>
                    <a:pt x="23" y="40"/>
                    <a:pt x="25" y="36"/>
                  </a:cubicBezTo>
                  <a:cubicBezTo>
                    <a:pt x="30" y="24"/>
                    <a:pt x="39" y="13"/>
                    <a:pt x="44" y="3"/>
                  </a:cubicBezTo>
                  <a:cubicBezTo>
                    <a:pt x="47" y="1"/>
                    <a:pt x="48" y="1"/>
                    <a:pt x="50" y="1"/>
                  </a:cubicBezTo>
                  <a:cubicBezTo>
                    <a:pt x="53" y="0"/>
                    <a:pt x="55" y="2"/>
                    <a:pt x="57" y="4"/>
                  </a:cubicBezTo>
                  <a:cubicBezTo>
                    <a:pt x="64" y="8"/>
                    <a:pt x="70" y="17"/>
                    <a:pt x="68" y="26"/>
                  </a:cubicBezTo>
                  <a:cubicBezTo>
                    <a:pt x="70" y="29"/>
                    <a:pt x="74" y="29"/>
                    <a:pt x="76" y="31"/>
                  </a:cubicBezTo>
                  <a:cubicBezTo>
                    <a:pt x="76" y="32"/>
                    <a:pt x="76" y="33"/>
                    <a:pt x="76" y="34"/>
                  </a:cubicBezTo>
                  <a:cubicBezTo>
                    <a:pt x="77" y="37"/>
                    <a:pt x="77" y="37"/>
                    <a:pt x="76" y="39"/>
                  </a:cubicBezTo>
                  <a:cubicBezTo>
                    <a:pt x="75" y="43"/>
                    <a:pt x="74" y="47"/>
                    <a:pt x="73" y="51"/>
                  </a:cubicBezTo>
                  <a:cubicBezTo>
                    <a:pt x="71" y="51"/>
                    <a:pt x="70" y="53"/>
                    <a:pt x="67" y="53"/>
                  </a:cubicBezTo>
                  <a:cubicBezTo>
                    <a:pt x="67" y="56"/>
                    <a:pt x="69" y="57"/>
                    <a:pt x="69" y="59"/>
                  </a:cubicBezTo>
                  <a:cubicBezTo>
                    <a:pt x="76" y="56"/>
                    <a:pt x="83" y="61"/>
                    <a:pt x="84" y="65"/>
                  </a:cubicBezTo>
                  <a:cubicBezTo>
                    <a:pt x="84" y="67"/>
                    <a:pt x="83" y="70"/>
                    <a:pt x="82" y="72"/>
                  </a:cubicBezTo>
                  <a:cubicBezTo>
                    <a:pt x="82" y="74"/>
                    <a:pt x="82" y="77"/>
                    <a:pt x="81" y="79"/>
                  </a:cubicBezTo>
                  <a:cubicBezTo>
                    <a:pt x="79" y="81"/>
                    <a:pt x="76" y="82"/>
                    <a:pt x="74" y="83"/>
                  </a:cubicBezTo>
                  <a:cubicBezTo>
                    <a:pt x="71" y="87"/>
                    <a:pt x="70" y="91"/>
                    <a:pt x="69" y="95"/>
                  </a:cubicBezTo>
                  <a:cubicBezTo>
                    <a:pt x="70" y="98"/>
                    <a:pt x="81" y="104"/>
                    <a:pt x="83" y="107"/>
                  </a:cubicBezTo>
                  <a:cubicBezTo>
                    <a:pt x="84" y="109"/>
                    <a:pt x="88" y="113"/>
                    <a:pt x="89" y="118"/>
                  </a:cubicBezTo>
                  <a:cubicBezTo>
                    <a:pt x="90" y="125"/>
                    <a:pt x="90" y="135"/>
                    <a:pt x="82" y="134"/>
                  </a:cubicBezTo>
                  <a:cubicBezTo>
                    <a:pt x="78" y="134"/>
                    <a:pt x="70" y="126"/>
                    <a:pt x="69" y="125"/>
                  </a:cubicBezTo>
                  <a:cubicBezTo>
                    <a:pt x="65" y="121"/>
                    <a:pt x="63" y="115"/>
                    <a:pt x="60" y="113"/>
                  </a:cubicBezTo>
                  <a:cubicBezTo>
                    <a:pt x="59" y="114"/>
                    <a:pt x="60" y="116"/>
                    <a:pt x="59" y="117"/>
                  </a:cubicBezTo>
                  <a:cubicBezTo>
                    <a:pt x="56" y="124"/>
                    <a:pt x="39" y="143"/>
                    <a:pt x="25" y="144"/>
                  </a:cubicBezTo>
                  <a:cubicBezTo>
                    <a:pt x="21" y="141"/>
                    <a:pt x="20" y="135"/>
                    <a:pt x="20" y="129"/>
                  </a:cubicBezTo>
                  <a:cubicBezTo>
                    <a:pt x="19" y="127"/>
                    <a:pt x="21" y="128"/>
                    <a:pt x="22" y="126"/>
                  </a:cubicBezTo>
                  <a:cubicBezTo>
                    <a:pt x="23" y="125"/>
                    <a:pt x="22" y="123"/>
                    <a:pt x="23" y="121"/>
                  </a:cubicBezTo>
                  <a:cubicBezTo>
                    <a:pt x="24" y="118"/>
                    <a:pt x="28" y="118"/>
                    <a:pt x="31" y="115"/>
                  </a:cubicBezTo>
                  <a:cubicBezTo>
                    <a:pt x="32" y="114"/>
                    <a:pt x="36" y="108"/>
                    <a:pt x="37" y="107"/>
                  </a:cubicBezTo>
                  <a:cubicBezTo>
                    <a:pt x="39" y="103"/>
                    <a:pt x="40" y="100"/>
                    <a:pt x="42" y="96"/>
                  </a:cubicBezTo>
                  <a:cubicBezTo>
                    <a:pt x="41" y="96"/>
                    <a:pt x="40" y="97"/>
                    <a:pt x="39" y="97"/>
                  </a:cubicBezTo>
                  <a:cubicBezTo>
                    <a:pt x="36" y="99"/>
                    <a:pt x="31" y="102"/>
                    <a:pt x="30" y="102"/>
                  </a:cubicBezTo>
                  <a:cubicBezTo>
                    <a:pt x="26" y="104"/>
                    <a:pt x="11" y="112"/>
                    <a:pt x="8" y="112"/>
                  </a:cubicBezTo>
                  <a:cubicBezTo>
                    <a:pt x="4" y="110"/>
                    <a:pt x="1" y="108"/>
                    <a:pt x="0" y="103"/>
                  </a:cubicBezTo>
                  <a:close/>
                  <a:moveTo>
                    <a:pt x="162" y="62"/>
                  </a:moveTo>
                  <a:cubicBezTo>
                    <a:pt x="154" y="68"/>
                    <a:pt x="154" y="81"/>
                    <a:pt x="147" y="88"/>
                  </a:cubicBezTo>
                  <a:cubicBezTo>
                    <a:pt x="146" y="94"/>
                    <a:pt x="152" y="98"/>
                    <a:pt x="150" y="103"/>
                  </a:cubicBezTo>
                  <a:cubicBezTo>
                    <a:pt x="149" y="104"/>
                    <a:pt x="148" y="105"/>
                    <a:pt x="146" y="105"/>
                  </a:cubicBezTo>
                  <a:cubicBezTo>
                    <a:pt x="145" y="105"/>
                    <a:pt x="145" y="106"/>
                    <a:pt x="145" y="107"/>
                  </a:cubicBezTo>
                  <a:cubicBezTo>
                    <a:pt x="145" y="109"/>
                    <a:pt x="143" y="108"/>
                    <a:pt x="143" y="109"/>
                  </a:cubicBezTo>
                  <a:cubicBezTo>
                    <a:pt x="143" y="109"/>
                    <a:pt x="143" y="109"/>
                    <a:pt x="143" y="109"/>
                  </a:cubicBezTo>
                  <a:cubicBezTo>
                    <a:pt x="143" y="109"/>
                    <a:pt x="143" y="109"/>
                    <a:pt x="143" y="109"/>
                  </a:cubicBezTo>
                  <a:cubicBezTo>
                    <a:pt x="140" y="108"/>
                    <a:pt x="138" y="107"/>
                    <a:pt x="136" y="107"/>
                  </a:cubicBezTo>
                  <a:cubicBezTo>
                    <a:pt x="131" y="106"/>
                    <a:pt x="126" y="110"/>
                    <a:pt x="121" y="110"/>
                  </a:cubicBezTo>
                  <a:cubicBezTo>
                    <a:pt x="119" y="112"/>
                    <a:pt x="120" y="114"/>
                    <a:pt x="118" y="115"/>
                  </a:cubicBezTo>
                  <a:cubicBezTo>
                    <a:pt x="116" y="119"/>
                    <a:pt x="111" y="118"/>
                    <a:pt x="106" y="117"/>
                  </a:cubicBezTo>
                  <a:cubicBezTo>
                    <a:pt x="98" y="113"/>
                    <a:pt x="98" y="103"/>
                    <a:pt x="94" y="92"/>
                  </a:cubicBezTo>
                  <a:cubicBezTo>
                    <a:pt x="91" y="85"/>
                    <a:pt x="88" y="79"/>
                    <a:pt x="88" y="73"/>
                  </a:cubicBezTo>
                  <a:cubicBezTo>
                    <a:pt x="88" y="70"/>
                    <a:pt x="88" y="67"/>
                    <a:pt x="88" y="65"/>
                  </a:cubicBezTo>
                  <a:cubicBezTo>
                    <a:pt x="87" y="63"/>
                    <a:pt x="85" y="61"/>
                    <a:pt x="85" y="59"/>
                  </a:cubicBezTo>
                  <a:cubicBezTo>
                    <a:pt x="85" y="57"/>
                    <a:pt x="87" y="54"/>
                    <a:pt x="88" y="52"/>
                  </a:cubicBezTo>
                  <a:cubicBezTo>
                    <a:pt x="90" y="48"/>
                    <a:pt x="90" y="45"/>
                    <a:pt x="93" y="44"/>
                  </a:cubicBezTo>
                  <a:cubicBezTo>
                    <a:pt x="94" y="43"/>
                    <a:pt x="96" y="45"/>
                    <a:pt x="98" y="45"/>
                  </a:cubicBezTo>
                  <a:cubicBezTo>
                    <a:pt x="100" y="45"/>
                    <a:pt x="102" y="44"/>
                    <a:pt x="104" y="43"/>
                  </a:cubicBezTo>
                  <a:cubicBezTo>
                    <a:pt x="110" y="41"/>
                    <a:pt x="116" y="38"/>
                    <a:pt x="122" y="37"/>
                  </a:cubicBezTo>
                  <a:cubicBezTo>
                    <a:pt x="129" y="36"/>
                    <a:pt x="136" y="38"/>
                    <a:pt x="142" y="39"/>
                  </a:cubicBezTo>
                  <a:cubicBezTo>
                    <a:pt x="144" y="39"/>
                    <a:pt x="146" y="38"/>
                    <a:pt x="147" y="39"/>
                  </a:cubicBezTo>
                  <a:cubicBezTo>
                    <a:pt x="149" y="39"/>
                    <a:pt x="153" y="41"/>
                    <a:pt x="154" y="42"/>
                  </a:cubicBezTo>
                  <a:cubicBezTo>
                    <a:pt x="155" y="43"/>
                    <a:pt x="160" y="48"/>
                    <a:pt x="160" y="49"/>
                  </a:cubicBezTo>
                  <a:cubicBezTo>
                    <a:pt x="161" y="49"/>
                    <a:pt x="161" y="51"/>
                    <a:pt x="162" y="52"/>
                  </a:cubicBezTo>
                  <a:cubicBezTo>
                    <a:pt x="163" y="55"/>
                    <a:pt x="163" y="57"/>
                    <a:pt x="162" y="62"/>
                  </a:cubicBezTo>
                  <a:close/>
                  <a:moveTo>
                    <a:pt x="135" y="62"/>
                  </a:moveTo>
                  <a:cubicBezTo>
                    <a:pt x="135" y="62"/>
                    <a:pt x="135" y="61"/>
                    <a:pt x="134" y="62"/>
                  </a:cubicBezTo>
                  <a:cubicBezTo>
                    <a:pt x="132" y="62"/>
                    <a:pt x="130" y="63"/>
                    <a:pt x="129" y="65"/>
                  </a:cubicBezTo>
                  <a:cubicBezTo>
                    <a:pt x="128" y="65"/>
                    <a:pt x="128" y="63"/>
                    <a:pt x="127" y="63"/>
                  </a:cubicBezTo>
                  <a:cubicBezTo>
                    <a:pt x="125" y="65"/>
                    <a:pt x="123" y="65"/>
                    <a:pt x="120" y="66"/>
                  </a:cubicBezTo>
                  <a:cubicBezTo>
                    <a:pt x="119" y="69"/>
                    <a:pt x="115" y="70"/>
                    <a:pt x="112" y="72"/>
                  </a:cubicBezTo>
                  <a:cubicBezTo>
                    <a:pt x="111" y="75"/>
                    <a:pt x="113" y="81"/>
                    <a:pt x="114" y="84"/>
                  </a:cubicBezTo>
                  <a:cubicBezTo>
                    <a:pt x="118" y="82"/>
                    <a:pt x="121" y="83"/>
                    <a:pt x="124" y="82"/>
                  </a:cubicBezTo>
                  <a:cubicBezTo>
                    <a:pt x="129" y="80"/>
                    <a:pt x="132" y="68"/>
                    <a:pt x="135" y="6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29"/>
            <p:cNvSpPr/>
            <p:nvPr/>
          </p:nvSpPr>
          <p:spPr bwMode="auto">
            <a:xfrm>
              <a:off x="2447" y="2797"/>
              <a:ext cx="52" cy="76"/>
            </a:xfrm>
            <a:custGeom>
              <a:avLst/>
              <a:gdLst>
                <a:gd name="T0" fmla="*/ 20 w 22"/>
                <a:gd name="T1" fmla="*/ 0 h 32"/>
                <a:gd name="T2" fmla="*/ 20 w 22"/>
                <a:gd name="T3" fmla="*/ 10 h 32"/>
                <a:gd name="T4" fmla="*/ 19 w 22"/>
                <a:gd name="T5" fmla="*/ 10 h 32"/>
                <a:gd name="T6" fmla="*/ 16 w 22"/>
                <a:gd name="T7" fmla="*/ 4 h 32"/>
                <a:gd name="T8" fmla="*/ 10 w 22"/>
                <a:gd name="T9" fmla="*/ 2 h 32"/>
                <a:gd name="T10" fmla="*/ 7 w 22"/>
                <a:gd name="T11" fmla="*/ 3 h 32"/>
                <a:gd name="T12" fmla="*/ 5 w 22"/>
                <a:gd name="T13" fmla="*/ 6 h 32"/>
                <a:gd name="T14" fmla="*/ 6 w 22"/>
                <a:gd name="T15" fmla="*/ 8 h 32"/>
                <a:gd name="T16" fmla="*/ 8 w 22"/>
                <a:gd name="T17" fmla="*/ 10 h 32"/>
                <a:gd name="T18" fmla="*/ 13 w 22"/>
                <a:gd name="T19" fmla="*/ 12 h 32"/>
                <a:gd name="T20" fmla="*/ 20 w 22"/>
                <a:gd name="T21" fmla="*/ 17 h 32"/>
                <a:gd name="T22" fmla="*/ 22 w 22"/>
                <a:gd name="T23" fmla="*/ 23 h 32"/>
                <a:gd name="T24" fmla="*/ 19 w 22"/>
                <a:gd name="T25" fmla="*/ 30 h 32"/>
                <a:gd name="T26" fmla="*/ 11 w 22"/>
                <a:gd name="T27" fmla="*/ 32 h 32"/>
                <a:gd name="T28" fmla="*/ 9 w 22"/>
                <a:gd name="T29" fmla="*/ 32 h 32"/>
                <a:gd name="T30" fmla="*/ 5 w 22"/>
                <a:gd name="T31" fmla="*/ 31 h 32"/>
                <a:gd name="T32" fmla="*/ 4 w 22"/>
                <a:gd name="T33" fmla="*/ 31 h 32"/>
                <a:gd name="T34" fmla="*/ 2 w 22"/>
                <a:gd name="T35" fmla="*/ 31 h 32"/>
                <a:gd name="T36" fmla="*/ 1 w 22"/>
                <a:gd name="T37" fmla="*/ 32 h 32"/>
                <a:gd name="T38" fmla="*/ 0 w 22"/>
                <a:gd name="T39" fmla="*/ 32 h 32"/>
                <a:gd name="T40" fmla="*/ 0 w 22"/>
                <a:gd name="T41" fmla="*/ 21 h 32"/>
                <a:gd name="T42" fmla="*/ 1 w 22"/>
                <a:gd name="T43" fmla="*/ 21 h 32"/>
                <a:gd name="T44" fmla="*/ 5 w 22"/>
                <a:gd name="T45" fmla="*/ 28 h 32"/>
                <a:gd name="T46" fmla="*/ 11 w 22"/>
                <a:gd name="T47" fmla="*/ 31 h 32"/>
                <a:gd name="T48" fmla="*/ 15 w 22"/>
                <a:gd name="T49" fmla="*/ 29 h 32"/>
                <a:gd name="T50" fmla="*/ 17 w 22"/>
                <a:gd name="T51" fmla="*/ 26 h 32"/>
                <a:gd name="T52" fmla="*/ 16 w 22"/>
                <a:gd name="T53" fmla="*/ 24 h 32"/>
                <a:gd name="T54" fmla="*/ 15 w 22"/>
                <a:gd name="T55" fmla="*/ 22 h 32"/>
                <a:gd name="T56" fmla="*/ 10 w 22"/>
                <a:gd name="T57" fmla="*/ 20 h 32"/>
                <a:gd name="T58" fmla="*/ 4 w 22"/>
                <a:gd name="T59" fmla="*/ 16 h 32"/>
                <a:gd name="T60" fmla="*/ 1 w 22"/>
                <a:gd name="T61" fmla="*/ 13 h 32"/>
                <a:gd name="T62" fmla="*/ 0 w 22"/>
                <a:gd name="T63" fmla="*/ 9 h 32"/>
                <a:gd name="T64" fmla="*/ 3 w 22"/>
                <a:gd name="T65" fmla="*/ 2 h 32"/>
                <a:gd name="T66" fmla="*/ 10 w 22"/>
                <a:gd name="T67" fmla="*/ 0 h 32"/>
                <a:gd name="T68" fmla="*/ 13 w 22"/>
                <a:gd name="T69" fmla="*/ 0 h 32"/>
                <a:gd name="T70" fmla="*/ 16 w 22"/>
                <a:gd name="T71" fmla="*/ 1 h 32"/>
                <a:gd name="T72" fmla="*/ 18 w 22"/>
                <a:gd name="T73" fmla="*/ 2 h 32"/>
                <a:gd name="T74" fmla="*/ 19 w 22"/>
                <a:gd name="T75" fmla="*/ 2 h 32"/>
                <a:gd name="T76" fmla="*/ 19 w 22"/>
                <a:gd name="T77" fmla="*/ 0 h 32"/>
                <a:gd name="T78" fmla="*/ 20 w 22"/>
                <a:gd name="T7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32">
                  <a:moveTo>
                    <a:pt x="20" y="0"/>
                  </a:moveTo>
                  <a:cubicBezTo>
                    <a:pt x="20" y="10"/>
                    <a:pt x="20" y="10"/>
                    <a:pt x="20" y="10"/>
                  </a:cubicBezTo>
                  <a:cubicBezTo>
                    <a:pt x="19" y="10"/>
                    <a:pt x="19" y="10"/>
                    <a:pt x="19" y="10"/>
                  </a:cubicBezTo>
                  <a:cubicBezTo>
                    <a:pt x="19" y="8"/>
                    <a:pt x="18" y="6"/>
                    <a:pt x="16" y="4"/>
                  </a:cubicBezTo>
                  <a:cubicBezTo>
                    <a:pt x="14" y="2"/>
                    <a:pt x="12" y="2"/>
                    <a:pt x="10" y="2"/>
                  </a:cubicBezTo>
                  <a:cubicBezTo>
                    <a:pt x="9" y="2"/>
                    <a:pt x="8" y="2"/>
                    <a:pt x="7" y="3"/>
                  </a:cubicBezTo>
                  <a:cubicBezTo>
                    <a:pt x="6" y="4"/>
                    <a:pt x="5" y="5"/>
                    <a:pt x="5" y="6"/>
                  </a:cubicBezTo>
                  <a:cubicBezTo>
                    <a:pt x="5" y="6"/>
                    <a:pt x="5" y="7"/>
                    <a:pt x="6" y="8"/>
                  </a:cubicBezTo>
                  <a:cubicBezTo>
                    <a:pt x="6" y="8"/>
                    <a:pt x="7" y="9"/>
                    <a:pt x="8" y="10"/>
                  </a:cubicBezTo>
                  <a:cubicBezTo>
                    <a:pt x="9" y="10"/>
                    <a:pt x="10" y="11"/>
                    <a:pt x="13" y="12"/>
                  </a:cubicBezTo>
                  <a:cubicBezTo>
                    <a:pt x="17" y="14"/>
                    <a:pt x="19" y="16"/>
                    <a:pt x="20" y="17"/>
                  </a:cubicBezTo>
                  <a:cubicBezTo>
                    <a:pt x="22" y="19"/>
                    <a:pt x="22" y="21"/>
                    <a:pt x="22" y="23"/>
                  </a:cubicBezTo>
                  <a:cubicBezTo>
                    <a:pt x="22" y="25"/>
                    <a:pt x="21" y="28"/>
                    <a:pt x="19" y="30"/>
                  </a:cubicBezTo>
                  <a:cubicBezTo>
                    <a:pt x="17" y="32"/>
                    <a:pt x="15" y="32"/>
                    <a:pt x="11" y="32"/>
                  </a:cubicBezTo>
                  <a:cubicBezTo>
                    <a:pt x="10" y="32"/>
                    <a:pt x="9" y="32"/>
                    <a:pt x="9" y="32"/>
                  </a:cubicBezTo>
                  <a:cubicBezTo>
                    <a:pt x="8" y="32"/>
                    <a:pt x="7" y="32"/>
                    <a:pt x="5" y="31"/>
                  </a:cubicBezTo>
                  <a:cubicBezTo>
                    <a:pt x="5" y="31"/>
                    <a:pt x="4" y="31"/>
                    <a:pt x="4" y="31"/>
                  </a:cubicBezTo>
                  <a:cubicBezTo>
                    <a:pt x="3" y="31"/>
                    <a:pt x="3" y="31"/>
                    <a:pt x="2" y="31"/>
                  </a:cubicBezTo>
                  <a:cubicBezTo>
                    <a:pt x="2" y="31"/>
                    <a:pt x="1" y="32"/>
                    <a:pt x="1" y="32"/>
                  </a:cubicBezTo>
                  <a:cubicBezTo>
                    <a:pt x="0" y="32"/>
                    <a:pt x="0" y="32"/>
                    <a:pt x="0" y="32"/>
                  </a:cubicBezTo>
                  <a:cubicBezTo>
                    <a:pt x="0" y="21"/>
                    <a:pt x="0" y="21"/>
                    <a:pt x="0" y="21"/>
                  </a:cubicBezTo>
                  <a:cubicBezTo>
                    <a:pt x="1" y="21"/>
                    <a:pt x="1" y="21"/>
                    <a:pt x="1" y="21"/>
                  </a:cubicBezTo>
                  <a:cubicBezTo>
                    <a:pt x="2" y="24"/>
                    <a:pt x="3" y="26"/>
                    <a:pt x="5" y="28"/>
                  </a:cubicBezTo>
                  <a:cubicBezTo>
                    <a:pt x="7" y="30"/>
                    <a:pt x="9" y="31"/>
                    <a:pt x="11" y="31"/>
                  </a:cubicBezTo>
                  <a:cubicBezTo>
                    <a:pt x="13" y="31"/>
                    <a:pt x="14" y="30"/>
                    <a:pt x="15" y="29"/>
                  </a:cubicBezTo>
                  <a:cubicBezTo>
                    <a:pt x="16" y="28"/>
                    <a:pt x="17" y="27"/>
                    <a:pt x="17" y="26"/>
                  </a:cubicBezTo>
                  <a:cubicBezTo>
                    <a:pt x="17" y="25"/>
                    <a:pt x="17" y="25"/>
                    <a:pt x="16" y="24"/>
                  </a:cubicBezTo>
                  <a:cubicBezTo>
                    <a:pt x="16" y="23"/>
                    <a:pt x="15" y="23"/>
                    <a:pt x="15" y="22"/>
                  </a:cubicBezTo>
                  <a:cubicBezTo>
                    <a:pt x="14" y="21"/>
                    <a:pt x="12" y="21"/>
                    <a:pt x="10" y="20"/>
                  </a:cubicBezTo>
                  <a:cubicBezTo>
                    <a:pt x="7" y="18"/>
                    <a:pt x="5" y="17"/>
                    <a:pt x="4" y="16"/>
                  </a:cubicBezTo>
                  <a:cubicBezTo>
                    <a:pt x="3" y="15"/>
                    <a:pt x="2" y="14"/>
                    <a:pt x="1" y="13"/>
                  </a:cubicBezTo>
                  <a:cubicBezTo>
                    <a:pt x="1" y="12"/>
                    <a:pt x="0" y="10"/>
                    <a:pt x="0" y="9"/>
                  </a:cubicBezTo>
                  <a:cubicBezTo>
                    <a:pt x="0" y="6"/>
                    <a:pt x="1" y="4"/>
                    <a:pt x="3" y="2"/>
                  </a:cubicBezTo>
                  <a:cubicBezTo>
                    <a:pt x="5" y="1"/>
                    <a:pt x="7" y="0"/>
                    <a:pt x="10" y="0"/>
                  </a:cubicBezTo>
                  <a:cubicBezTo>
                    <a:pt x="11" y="0"/>
                    <a:pt x="12" y="0"/>
                    <a:pt x="13" y="0"/>
                  </a:cubicBezTo>
                  <a:cubicBezTo>
                    <a:pt x="14" y="0"/>
                    <a:pt x="14" y="1"/>
                    <a:pt x="16" y="1"/>
                  </a:cubicBezTo>
                  <a:cubicBezTo>
                    <a:pt x="17" y="2"/>
                    <a:pt x="17" y="2"/>
                    <a:pt x="18" y="2"/>
                  </a:cubicBezTo>
                  <a:cubicBezTo>
                    <a:pt x="18" y="2"/>
                    <a:pt x="18" y="2"/>
                    <a:pt x="19" y="2"/>
                  </a:cubicBezTo>
                  <a:cubicBezTo>
                    <a:pt x="19" y="1"/>
                    <a:pt x="19" y="1"/>
                    <a:pt x="19" y="0"/>
                  </a:cubicBez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0"/>
            <p:cNvSpPr>
              <a:spLocks noEditPoints="1"/>
            </p:cNvSpPr>
            <p:nvPr/>
          </p:nvSpPr>
          <p:spPr bwMode="auto">
            <a:xfrm>
              <a:off x="2508" y="2821"/>
              <a:ext cx="43" cy="52"/>
            </a:xfrm>
            <a:custGeom>
              <a:avLst/>
              <a:gdLst>
                <a:gd name="T0" fmla="*/ 18 w 18"/>
                <a:gd name="T1" fmla="*/ 10 h 22"/>
                <a:gd name="T2" fmla="*/ 6 w 18"/>
                <a:gd name="T3" fmla="*/ 10 h 22"/>
                <a:gd name="T4" fmla="*/ 8 w 18"/>
                <a:gd name="T5" fmla="*/ 17 h 22"/>
                <a:gd name="T6" fmla="*/ 12 w 18"/>
                <a:gd name="T7" fmla="*/ 19 h 22"/>
                <a:gd name="T8" fmla="*/ 15 w 18"/>
                <a:gd name="T9" fmla="*/ 18 h 22"/>
                <a:gd name="T10" fmla="*/ 17 w 18"/>
                <a:gd name="T11" fmla="*/ 15 h 22"/>
                <a:gd name="T12" fmla="*/ 18 w 18"/>
                <a:gd name="T13" fmla="*/ 16 h 22"/>
                <a:gd name="T14" fmla="*/ 14 w 18"/>
                <a:gd name="T15" fmla="*/ 21 h 22"/>
                <a:gd name="T16" fmla="*/ 9 w 18"/>
                <a:gd name="T17" fmla="*/ 22 h 22"/>
                <a:gd name="T18" fmla="*/ 2 w 18"/>
                <a:gd name="T19" fmla="*/ 19 h 22"/>
                <a:gd name="T20" fmla="*/ 0 w 18"/>
                <a:gd name="T21" fmla="*/ 11 h 22"/>
                <a:gd name="T22" fmla="*/ 3 w 18"/>
                <a:gd name="T23" fmla="*/ 3 h 22"/>
                <a:gd name="T24" fmla="*/ 10 w 18"/>
                <a:gd name="T25" fmla="*/ 0 h 22"/>
                <a:gd name="T26" fmla="*/ 15 w 18"/>
                <a:gd name="T27" fmla="*/ 2 h 22"/>
                <a:gd name="T28" fmla="*/ 18 w 18"/>
                <a:gd name="T29" fmla="*/ 10 h 22"/>
                <a:gd name="T30" fmla="*/ 12 w 18"/>
                <a:gd name="T31" fmla="*/ 9 h 22"/>
                <a:gd name="T32" fmla="*/ 12 w 18"/>
                <a:gd name="T33" fmla="*/ 4 h 22"/>
                <a:gd name="T34" fmla="*/ 10 w 18"/>
                <a:gd name="T35" fmla="*/ 1 h 22"/>
                <a:gd name="T36" fmla="*/ 9 w 18"/>
                <a:gd name="T37" fmla="*/ 1 h 22"/>
                <a:gd name="T38" fmla="*/ 7 w 18"/>
                <a:gd name="T39" fmla="*/ 2 h 22"/>
                <a:gd name="T40" fmla="*/ 6 w 18"/>
                <a:gd name="T41" fmla="*/ 8 h 22"/>
                <a:gd name="T42" fmla="*/ 6 w 18"/>
                <a:gd name="T43" fmla="*/ 9 h 22"/>
                <a:gd name="T44" fmla="*/ 12 w 18"/>
                <a:gd name="T4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2">
                  <a:moveTo>
                    <a:pt x="18" y="10"/>
                  </a:moveTo>
                  <a:cubicBezTo>
                    <a:pt x="6" y="10"/>
                    <a:pt x="6" y="10"/>
                    <a:pt x="6" y="10"/>
                  </a:cubicBezTo>
                  <a:cubicBezTo>
                    <a:pt x="6" y="13"/>
                    <a:pt x="7" y="15"/>
                    <a:pt x="8" y="17"/>
                  </a:cubicBezTo>
                  <a:cubicBezTo>
                    <a:pt x="9" y="18"/>
                    <a:pt x="11" y="19"/>
                    <a:pt x="12" y="19"/>
                  </a:cubicBezTo>
                  <a:cubicBezTo>
                    <a:pt x="13" y="19"/>
                    <a:pt x="14" y="19"/>
                    <a:pt x="15" y="18"/>
                  </a:cubicBezTo>
                  <a:cubicBezTo>
                    <a:pt x="15" y="18"/>
                    <a:pt x="16" y="17"/>
                    <a:pt x="17" y="15"/>
                  </a:cubicBezTo>
                  <a:cubicBezTo>
                    <a:pt x="18" y="16"/>
                    <a:pt x="18" y="16"/>
                    <a:pt x="18" y="16"/>
                  </a:cubicBezTo>
                  <a:cubicBezTo>
                    <a:pt x="17" y="18"/>
                    <a:pt x="15" y="20"/>
                    <a:pt x="14" y="21"/>
                  </a:cubicBezTo>
                  <a:cubicBezTo>
                    <a:pt x="13" y="22"/>
                    <a:pt x="11" y="22"/>
                    <a:pt x="9" y="22"/>
                  </a:cubicBezTo>
                  <a:cubicBezTo>
                    <a:pt x="6" y="22"/>
                    <a:pt x="3" y="21"/>
                    <a:pt x="2" y="19"/>
                  </a:cubicBezTo>
                  <a:cubicBezTo>
                    <a:pt x="0" y="17"/>
                    <a:pt x="0" y="14"/>
                    <a:pt x="0" y="11"/>
                  </a:cubicBezTo>
                  <a:cubicBezTo>
                    <a:pt x="0" y="8"/>
                    <a:pt x="1" y="5"/>
                    <a:pt x="3" y="3"/>
                  </a:cubicBezTo>
                  <a:cubicBezTo>
                    <a:pt x="5" y="1"/>
                    <a:pt x="7" y="0"/>
                    <a:pt x="10" y="0"/>
                  </a:cubicBezTo>
                  <a:cubicBezTo>
                    <a:pt x="12" y="0"/>
                    <a:pt x="14" y="0"/>
                    <a:pt x="15" y="2"/>
                  </a:cubicBezTo>
                  <a:cubicBezTo>
                    <a:pt x="17" y="4"/>
                    <a:pt x="18" y="7"/>
                    <a:pt x="18" y="10"/>
                  </a:cubicBezTo>
                  <a:close/>
                  <a:moveTo>
                    <a:pt x="12" y="9"/>
                  </a:moveTo>
                  <a:cubicBezTo>
                    <a:pt x="12" y="6"/>
                    <a:pt x="12" y="4"/>
                    <a:pt x="12" y="4"/>
                  </a:cubicBezTo>
                  <a:cubicBezTo>
                    <a:pt x="11" y="3"/>
                    <a:pt x="11" y="2"/>
                    <a:pt x="10" y="1"/>
                  </a:cubicBezTo>
                  <a:cubicBezTo>
                    <a:pt x="10" y="1"/>
                    <a:pt x="10" y="1"/>
                    <a:pt x="9" y="1"/>
                  </a:cubicBezTo>
                  <a:cubicBezTo>
                    <a:pt x="8" y="1"/>
                    <a:pt x="8" y="1"/>
                    <a:pt x="7" y="2"/>
                  </a:cubicBezTo>
                  <a:cubicBezTo>
                    <a:pt x="6" y="4"/>
                    <a:pt x="6" y="5"/>
                    <a:pt x="6" y="8"/>
                  </a:cubicBezTo>
                  <a:cubicBezTo>
                    <a:pt x="6" y="9"/>
                    <a:pt x="6" y="9"/>
                    <a:pt x="6" y="9"/>
                  </a:cubicBez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1"/>
            <p:cNvSpPr>
              <a:spLocks noEditPoints="1"/>
            </p:cNvSpPr>
            <p:nvPr/>
          </p:nvSpPr>
          <p:spPr bwMode="auto">
            <a:xfrm>
              <a:off x="2558" y="2821"/>
              <a:ext cx="42" cy="52"/>
            </a:xfrm>
            <a:custGeom>
              <a:avLst/>
              <a:gdLst>
                <a:gd name="T0" fmla="*/ 18 w 18"/>
                <a:gd name="T1" fmla="*/ 10 h 22"/>
                <a:gd name="T2" fmla="*/ 6 w 18"/>
                <a:gd name="T3" fmla="*/ 10 h 22"/>
                <a:gd name="T4" fmla="*/ 8 w 18"/>
                <a:gd name="T5" fmla="*/ 17 h 22"/>
                <a:gd name="T6" fmla="*/ 12 w 18"/>
                <a:gd name="T7" fmla="*/ 19 h 22"/>
                <a:gd name="T8" fmla="*/ 14 w 18"/>
                <a:gd name="T9" fmla="*/ 18 h 22"/>
                <a:gd name="T10" fmla="*/ 17 w 18"/>
                <a:gd name="T11" fmla="*/ 15 h 22"/>
                <a:gd name="T12" fmla="*/ 18 w 18"/>
                <a:gd name="T13" fmla="*/ 16 h 22"/>
                <a:gd name="T14" fmla="*/ 14 w 18"/>
                <a:gd name="T15" fmla="*/ 21 h 22"/>
                <a:gd name="T16" fmla="*/ 9 w 18"/>
                <a:gd name="T17" fmla="*/ 22 h 22"/>
                <a:gd name="T18" fmla="*/ 2 w 18"/>
                <a:gd name="T19" fmla="*/ 19 h 22"/>
                <a:gd name="T20" fmla="*/ 0 w 18"/>
                <a:gd name="T21" fmla="*/ 11 h 22"/>
                <a:gd name="T22" fmla="*/ 3 w 18"/>
                <a:gd name="T23" fmla="*/ 3 h 22"/>
                <a:gd name="T24" fmla="*/ 9 w 18"/>
                <a:gd name="T25" fmla="*/ 0 h 22"/>
                <a:gd name="T26" fmla="*/ 15 w 18"/>
                <a:gd name="T27" fmla="*/ 2 h 22"/>
                <a:gd name="T28" fmla="*/ 18 w 18"/>
                <a:gd name="T29" fmla="*/ 10 h 22"/>
                <a:gd name="T30" fmla="*/ 12 w 18"/>
                <a:gd name="T31" fmla="*/ 9 h 22"/>
                <a:gd name="T32" fmla="*/ 12 w 18"/>
                <a:gd name="T33" fmla="*/ 4 h 22"/>
                <a:gd name="T34" fmla="*/ 10 w 18"/>
                <a:gd name="T35" fmla="*/ 1 h 22"/>
                <a:gd name="T36" fmla="*/ 9 w 18"/>
                <a:gd name="T37" fmla="*/ 1 h 22"/>
                <a:gd name="T38" fmla="*/ 7 w 18"/>
                <a:gd name="T39" fmla="*/ 2 h 22"/>
                <a:gd name="T40" fmla="*/ 6 w 18"/>
                <a:gd name="T41" fmla="*/ 8 h 22"/>
                <a:gd name="T42" fmla="*/ 6 w 18"/>
                <a:gd name="T43" fmla="*/ 9 h 22"/>
                <a:gd name="T44" fmla="*/ 12 w 18"/>
                <a:gd name="T4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2">
                  <a:moveTo>
                    <a:pt x="18" y="10"/>
                  </a:moveTo>
                  <a:cubicBezTo>
                    <a:pt x="6" y="10"/>
                    <a:pt x="6" y="10"/>
                    <a:pt x="6" y="10"/>
                  </a:cubicBezTo>
                  <a:cubicBezTo>
                    <a:pt x="6" y="13"/>
                    <a:pt x="7" y="15"/>
                    <a:pt x="8" y="17"/>
                  </a:cubicBezTo>
                  <a:cubicBezTo>
                    <a:pt x="9" y="18"/>
                    <a:pt x="10" y="19"/>
                    <a:pt x="12" y="19"/>
                  </a:cubicBezTo>
                  <a:cubicBezTo>
                    <a:pt x="13" y="19"/>
                    <a:pt x="14" y="19"/>
                    <a:pt x="14" y="18"/>
                  </a:cubicBezTo>
                  <a:cubicBezTo>
                    <a:pt x="15" y="18"/>
                    <a:pt x="16" y="17"/>
                    <a:pt x="17" y="15"/>
                  </a:cubicBezTo>
                  <a:cubicBezTo>
                    <a:pt x="18" y="16"/>
                    <a:pt x="18" y="16"/>
                    <a:pt x="18" y="16"/>
                  </a:cubicBezTo>
                  <a:cubicBezTo>
                    <a:pt x="16" y="18"/>
                    <a:pt x="15" y="20"/>
                    <a:pt x="14" y="21"/>
                  </a:cubicBezTo>
                  <a:cubicBezTo>
                    <a:pt x="12" y="22"/>
                    <a:pt x="11" y="22"/>
                    <a:pt x="9" y="22"/>
                  </a:cubicBezTo>
                  <a:cubicBezTo>
                    <a:pt x="6" y="22"/>
                    <a:pt x="3" y="21"/>
                    <a:pt x="2" y="19"/>
                  </a:cubicBezTo>
                  <a:cubicBezTo>
                    <a:pt x="0" y="17"/>
                    <a:pt x="0" y="14"/>
                    <a:pt x="0" y="11"/>
                  </a:cubicBezTo>
                  <a:cubicBezTo>
                    <a:pt x="0" y="8"/>
                    <a:pt x="1" y="5"/>
                    <a:pt x="3" y="3"/>
                  </a:cubicBezTo>
                  <a:cubicBezTo>
                    <a:pt x="5" y="1"/>
                    <a:pt x="7" y="0"/>
                    <a:pt x="9" y="0"/>
                  </a:cubicBezTo>
                  <a:cubicBezTo>
                    <a:pt x="12" y="0"/>
                    <a:pt x="13" y="0"/>
                    <a:pt x="15" y="2"/>
                  </a:cubicBezTo>
                  <a:cubicBezTo>
                    <a:pt x="17" y="4"/>
                    <a:pt x="18" y="7"/>
                    <a:pt x="18" y="10"/>
                  </a:cubicBezTo>
                  <a:close/>
                  <a:moveTo>
                    <a:pt x="12" y="9"/>
                  </a:moveTo>
                  <a:cubicBezTo>
                    <a:pt x="12" y="6"/>
                    <a:pt x="12" y="4"/>
                    <a:pt x="12" y="4"/>
                  </a:cubicBezTo>
                  <a:cubicBezTo>
                    <a:pt x="11" y="3"/>
                    <a:pt x="11" y="2"/>
                    <a:pt x="10" y="1"/>
                  </a:cubicBezTo>
                  <a:cubicBezTo>
                    <a:pt x="10" y="1"/>
                    <a:pt x="10" y="1"/>
                    <a:pt x="9" y="1"/>
                  </a:cubicBezTo>
                  <a:cubicBezTo>
                    <a:pt x="8" y="1"/>
                    <a:pt x="8" y="1"/>
                    <a:pt x="7" y="2"/>
                  </a:cubicBezTo>
                  <a:cubicBezTo>
                    <a:pt x="6" y="4"/>
                    <a:pt x="6" y="5"/>
                    <a:pt x="6" y="8"/>
                  </a:cubicBezTo>
                  <a:cubicBezTo>
                    <a:pt x="6" y="9"/>
                    <a:pt x="6" y="9"/>
                    <a:pt x="6" y="9"/>
                  </a:cubicBez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nvSpPr>
          <p:spPr bwMode="auto">
            <a:xfrm>
              <a:off x="2605" y="2799"/>
              <a:ext cx="59" cy="74"/>
            </a:xfrm>
            <a:custGeom>
              <a:avLst/>
              <a:gdLst>
                <a:gd name="T0" fmla="*/ 9 w 25"/>
                <a:gd name="T1" fmla="*/ 0 h 31"/>
                <a:gd name="T2" fmla="*/ 9 w 25"/>
                <a:gd name="T3" fmla="*/ 20 h 31"/>
                <a:gd name="T4" fmla="*/ 14 w 25"/>
                <a:gd name="T5" fmla="*/ 15 h 31"/>
                <a:gd name="T6" fmla="*/ 16 w 25"/>
                <a:gd name="T7" fmla="*/ 13 h 31"/>
                <a:gd name="T8" fmla="*/ 16 w 25"/>
                <a:gd name="T9" fmla="*/ 12 h 31"/>
                <a:gd name="T10" fmla="*/ 16 w 25"/>
                <a:gd name="T11" fmla="*/ 11 h 31"/>
                <a:gd name="T12" fmla="*/ 14 w 25"/>
                <a:gd name="T13" fmla="*/ 10 h 31"/>
                <a:gd name="T14" fmla="*/ 14 w 25"/>
                <a:gd name="T15" fmla="*/ 9 h 31"/>
                <a:gd name="T16" fmla="*/ 23 w 25"/>
                <a:gd name="T17" fmla="*/ 9 h 31"/>
                <a:gd name="T18" fmla="*/ 23 w 25"/>
                <a:gd name="T19" fmla="*/ 10 h 31"/>
                <a:gd name="T20" fmla="*/ 21 w 25"/>
                <a:gd name="T21" fmla="*/ 11 h 31"/>
                <a:gd name="T22" fmla="*/ 17 w 25"/>
                <a:gd name="T23" fmla="*/ 14 h 31"/>
                <a:gd name="T24" fmla="*/ 15 w 25"/>
                <a:gd name="T25" fmla="*/ 17 h 31"/>
                <a:gd name="T26" fmla="*/ 20 w 25"/>
                <a:gd name="T27" fmla="*/ 24 h 31"/>
                <a:gd name="T28" fmla="*/ 23 w 25"/>
                <a:gd name="T29" fmla="*/ 29 h 31"/>
                <a:gd name="T30" fmla="*/ 25 w 25"/>
                <a:gd name="T31" fmla="*/ 30 h 31"/>
                <a:gd name="T32" fmla="*/ 25 w 25"/>
                <a:gd name="T33" fmla="*/ 31 h 31"/>
                <a:gd name="T34" fmla="*/ 14 w 25"/>
                <a:gd name="T35" fmla="*/ 31 h 31"/>
                <a:gd name="T36" fmla="*/ 14 w 25"/>
                <a:gd name="T37" fmla="*/ 30 h 31"/>
                <a:gd name="T38" fmla="*/ 15 w 25"/>
                <a:gd name="T39" fmla="*/ 30 h 31"/>
                <a:gd name="T40" fmla="*/ 16 w 25"/>
                <a:gd name="T41" fmla="*/ 29 h 31"/>
                <a:gd name="T42" fmla="*/ 15 w 25"/>
                <a:gd name="T43" fmla="*/ 27 h 31"/>
                <a:gd name="T44" fmla="*/ 10 w 25"/>
                <a:gd name="T45" fmla="*/ 21 h 31"/>
                <a:gd name="T46" fmla="*/ 9 w 25"/>
                <a:gd name="T47" fmla="*/ 22 h 31"/>
                <a:gd name="T48" fmla="*/ 9 w 25"/>
                <a:gd name="T49" fmla="*/ 26 h 31"/>
                <a:gd name="T50" fmla="*/ 9 w 25"/>
                <a:gd name="T51" fmla="*/ 29 h 31"/>
                <a:gd name="T52" fmla="*/ 11 w 25"/>
                <a:gd name="T53" fmla="*/ 30 h 31"/>
                <a:gd name="T54" fmla="*/ 11 w 25"/>
                <a:gd name="T55" fmla="*/ 31 h 31"/>
                <a:gd name="T56" fmla="*/ 0 w 25"/>
                <a:gd name="T57" fmla="*/ 31 h 31"/>
                <a:gd name="T58" fmla="*/ 0 w 25"/>
                <a:gd name="T59" fmla="*/ 30 h 31"/>
                <a:gd name="T60" fmla="*/ 2 w 25"/>
                <a:gd name="T61" fmla="*/ 29 h 31"/>
                <a:gd name="T62" fmla="*/ 3 w 25"/>
                <a:gd name="T63" fmla="*/ 26 h 31"/>
                <a:gd name="T64" fmla="*/ 3 w 25"/>
                <a:gd name="T65" fmla="*/ 4 h 31"/>
                <a:gd name="T66" fmla="*/ 2 w 25"/>
                <a:gd name="T67" fmla="*/ 1 h 31"/>
                <a:gd name="T68" fmla="*/ 0 w 25"/>
                <a:gd name="T69" fmla="*/ 0 h 31"/>
                <a:gd name="T70" fmla="*/ 0 w 25"/>
                <a:gd name="T71" fmla="*/ 0 h 31"/>
                <a:gd name="T72" fmla="*/ 9 w 25"/>
                <a:gd name="T7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31">
                  <a:moveTo>
                    <a:pt x="9" y="0"/>
                  </a:moveTo>
                  <a:cubicBezTo>
                    <a:pt x="9" y="20"/>
                    <a:pt x="9" y="20"/>
                    <a:pt x="9" y="20"/>
                  </a:cubicBezTo>
                  <a:cubicBezTo>
                    <a:pt x="14" y="15"/>
                    <a:pt x="14" y="15"/>
                    <a:pt x="14" y="15"/>
                  </a:cubicBezTo>
                  <a:cubicBezTo>
                    <a:pt x="15" y="14"/>
                    <a:pt x="16" y="13"/>
                    <a:pt x="16" y="13"/>
                  </a:cubicBezTo>
                  <a:cubicBezTo>
                    <a:pt x="16" y="13"/>
                    <a:pt x="16" y="12"/>
                    <a:pt x="16" y="12"/>
                  </a:cubicBezTo>
                  <a:cubicBezTo>
                    <a:pt x="16" y="11"/>
                    <a:pt x="16" y="11"/>
                    <a:pt x="16" y="11"/>
                  </a:cubicBezTo>
                  <a:cubicBezTo>
                    <a:pt x="15" y="10"/>
                    <a:pt x="15" y="10"/>
                    <a:pt x="14" y="10"/>
                  </a:cubicBezTo>
                  <a:cubicBezTo>
                    <a:pt x="14" y="9"/>
                    <a:pt x="14" y="9"/>
                    <a:pt x="14" y="9"/>
                  </a:cubicBezTo>
                  <a:cubicBezTo>
                    <a:pt x="23" y="9"/>
                    <a:pt x="23" y="9"/>
                    <a:pt x="23" y="9"/>
                  </a:cubicBezTo>
                  <a:cubicBezTo>
                    <a:pt x="23" y="10"/>
                    <a:pt x="23" y="10"/>
                    <a:pt x="23" y="10"/>
                  </a:cubicBezTo>
                  <a:cubicBezTo>
                    <a:pt x="22" y="10"/>
                    <a:pt x="22" y="10"/>
                    <a:pt x="21" y="11"/>
                  </a:cubicBezTo>
                  <a:cubicBezTo>
                    <a:pt x="20" y="11"/>
                    <a:pt x="19" y="12"/>
                    <a:pt x="17" y="14"/>
                  </a:cubicBezTo>
                  <a:cubicBezTo>
                    <a:pt x="15" y="17"/>
                    <a:pt x="15" y="17"/>
                    <a:pt x="15" y="17"/>
                  </a:cubicBezTo>
                  <a:cubicBezTo>
                    <a:pt x="20" y="24"/>
                    <a:pt x="20" y="24"/>
                    <a:pt x="20" y="24"/>
                  </a:cubicBezTo>
                  <a:cubicBezTo>
                    <a:pt x="22" y="27"/>
                    <a:pt x="23" y="29"/>
                    <a:pt x="23" y="29"/>
                  </a:cubicBezTo>
                  <a:cubicBezTo>
                    <a:pt x="24" y="30"/>
                    <a:pt x="24" y="30"/>
                    <a:pt x="25" y="30"/>
                  </a:cubicBezTo>
                  <a:cubicBezTo>
                    <a:pt x="25" y="31"/>
                    <a:pt x="25" y="31"/>
                    <a:pt x="25" y="31"/>
                  </a:cubicBezTo>
                  <a:cubicBezTo>
                    <a:pt x="14" y="31"/>
                    <a:pt x="14" y="31"/>
                    <a:pt x="14" y="31"/>
                  </a:cubicBezTo>
                  <a:cubicBezTo>
                    <a:pt x="14" y="30"/>
                    <a:pt x="14" y="30"/>
                    <a:pt x="14" y="30"/>
                  </a:cubicBezTo>
                  <a:cubicBezTo>
                    <a:pt x="15" y="30"/>
                    <a:pt x="15" y="30"/>
                    <a:pt x="15" y="30"/>
                  </a:cubicBezTo>
                  <a:cubicBezTo>
                    <a:pt x="15" y="29"/>
                    <a:pt x="16" y="29"/>
                    <a:pt x="16" y="29"/>
                  </a:cubicBezTo>
                  <a:cubicBezTo>
                    <a:pt x="16" y="29"/>
                    <a:pt x="15" y="28"/>
                    <a:pt x="15" y="27"/>
                  </a:cubicBezTo>
                  <a:cubicBezTo>
                    <a:pt x="10" y="21"/>
                    <a:pt x="10" y="21"/>
                    <a:pt x="10" y="21"/>
                  </a:cubicBezTo>
                  <a:cubicBezTo>
                    <a:pt x="9" y="22"/>
                    <a:pt x="9" y="22"/>
                    <a:pt x="9" y="22"/>
                  </a:cubicBezTo>
                  <a:cubicBezTo>
                    <a:pt x="9" y="26"/>
                    <a:pt x="9" y="26"/>
                    <a:pt x="9" y="26"/>
                  </a:cubicBezTo>
                  <a:cubicBezTo>
                    <a:pt x="9" y="28"/>
                    <a:pt x="9" y="29"/>
                    <a:pt x="9" y="29"/>
                  </a:cubicBezTo>
                  <a:cubicBezTo>
                    <a:pt x="10" y="30"/>
                    <a:pt x="10" y="30"/>
                    <a:pt x="11" y="30"/>
                  </a:cubicBezTo>
                  <a:cubicBezTo>
                    <a:pt x="11" y="31"/>
                    <a:pt x="11" y="31"/>
                    <a:pt x="11" y="31"/>
                  </a:cubicBezTo>
                  <a:cubicBezTo>
                    <a:pt x="0" y="31"/>
                    <a:pt x="0" y="31"/>
                    <a:pt x="0" y="31"/>
                  </a:cubicBezTo>
                  <a:cubicBezTo>
                    <a:pt x="0" y="30"/>
                    <a:pt x="0" y="30"/>
                    <a:pt x="0" y="30"/>
                  </a:cubicBezTo>
                  <a:cubicBezTo>
                    <a:pt x="1" y="30"/>
                    <a:pt x="2" y="29"/>
                    <a:pt x="2" y="29"/>
                  </a:cubicBezTo>
                  <a:cubicBezTo>
                    <a:pt x="2" y="29"/>
                    <a:pt x="3" y="28"/>
                    <a:pt x="3" y="26"/>
                  </a:cubicBezTo>
                  <a:cubicBezTo>
                    <a:pt x="3" y="4"/>
                    <a:pt x="3" y="4"/>
                    <a:pt x="3" y="4"/>
                  </a:cubicBezTo>
                  <a:cubicBezTo>
                    <a:pt x="3" y="3"/>
                    <a:pt x="2" y="2"/>
                    <a:pt x="2" y="1"/>
                  </a:cubicBezTo>
                  <a:cubicBezTo>
                    <a:pt x="2" y="1"/>
                    <a:pt x="1" y="0"/>
                    <a:pt x="0" y="0"/>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a:spLocks noEditPoints="1"/>
            </p:cNvSpPr>
            <p:nvPr/>
          </p:nvSpPr>
          <p:spPr bwMode="auto">
            <a:xfrm>
              <a:off x="2667" y="2797"/>
              <a:ext cx="26" cy="76"/>
            </a:xfrm>
            <a:custGeom>
              <a:avLst/>
              <a:gdLst>
                <a:gd name="T0" fmla="*/ 9 w 11"/>
                <a:gd name="T1" fmla="*/ 10 h 32"/>
                <a:gd name="T2" fmla="*/ 9 w 11"/>
                <a:gd name="T3" fmla="*/ 27 h 32"/>
                <a:gd name="T4" fmla="*/ 9 w 11"/>
                <a:gd name="T5" fmla="*/ 30 h 32"/>
                <a:gd name="T6" fmla="*/ 11 w 11"/>
                <a:gd name="T7" fmla="*/ 31 h 32"/>
                <a:gd name="T8" fmla="*/ 11 w 11"/>
                <a:gd name="T9" fmla="*/ 32 h 32"/>
                <a:gd name="T10" fmla="*/ 0 w 11"/>
                <a:gd name="T11" fmla="*/ 32 h 32"/>
                <a:gd name="T12" fmla="*/ 0 w 11"/>
                <a:gd name="T13" fmla="*/ 31 h 32"/>
                <a:gd name="T14" fmla="*/ 2 w 11"/>
                <a:gd name="T15" fmla="*/ 30 h 32"/>
                <a:gd name="T16" fmla="*/ 2 w 11"/>
                <a:gd name="T17" fmla="*/ 27 h 32"/>
                <a:gd name="T18" fmla="*/ 2 w 11"/>
                <a:gd name="T19" fmla="*/ 15 h 32"/>
                <a:gd name="T20" fmla="*/ 2 w 11"/>
                <a:gd name="T21" fmla="*/ 12 h 32"/>
                <a:gd name="T22" fmla="*/ 0 w 11"/>
                <a:gd name="T23" fmla="*/ 11 h 32"/>
                <a:gd name="T24" fmla="*/ 0 w 11"/>
                <a:gd name="T25" fmla="*/ 10 h 32"/>
                <a:gd name="T26" fmla="*/ 9 w 11"/>
                <a:gd name="T27" fmla="*/ 10 h 32"/>
                <a:gd name="T28" fmla="*/ 6 w 11"/>
                <a:gd name="T29" fmla="*/ 0 h 32"/>
                <a:gd name="T30" fmla="*/ 8 w 11"/>
                <a:gd name="T31" fmla="*/ 1 h 32"/>
                <a:gd name="T32" fmla="*/ 9 w 11"/>
                <a:gd name="T33" fmla="*/ 3 h 32"/>
                <a:gd name="T34" fmla="*/ 8 w 11"/>
                <a:gd name="T35" fmla="*/ 6 h 32"/>
                <a:gd name="T36" fmla="*/ 6 w 11"/>
                <a:gd name="T37" fmla="*/ 7 h 32"/>
                <a:gd name="T38" fmla="*/ 3 w 11"/>
                <a:gd name="T39" fmla="*/ 6 h 32"/>
                <a:gd name="T40" fmla="*/ 2 w 11"/>
                <a:gd name="T41" fmla="*/ 3 h 32"/>
                <a:gd name="T42" fmla="*/ 3 w 11"/>
                <a:gd name="T43" fmla="*/ 1 h 32"/>
                <a:gd name="T44" fmla="*/ 6 w 11"/>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32">
                  <a:moveTo>
                    <a:pt x="9" y="10"/>
                  </a:moveTo>
                  <a:cubicBezTo>
                    <a:pt x="9" y="27"/>
                    <a:pt x="9" y="27"/>
                    <a:pt x="9" y="27"/>
                  </a:cubicBezTo>
                  <a:cubicBezTo>
                    <a:pt x="9" y="29"/>
                    <a:pt x="9" y="30"/>
                    <a:pt x="9" y="30"/>
                  </a:cubicBezTo>
                  <a:cubicBezTo>
                    <a:pt x="10" y="31"/>
                    <a:pt x="10" y="31"/>
                    <a:pt x="11" y="31"/>
                  </a:cubicBezTo>
                  <a:cubicBezTo>
                    <a:pt x="11" y="32"/>
                    <a:pt x="11" y="32"/>
                    <a:pt x="11" y="32"/>
                  </a:cubicBezTo>
                  <a:cubicBezTo>
                    <a:pt x="0" y="32"/>
                    <a:pt x="0" y="32"/>
                    <a:pt x="0" y="32"/>
                  </a:cubicBezTo>
                  <a:cubicBezTo>
                    <a:pt x="0" y="31"/>
                    <a:pt x="0" y="31"/>
                    <a:pt x="0" y="31"/>
                  </a:cubicBezTo>
                  <a:cubicBezTo>
                    <a:pt x="1" y="31"/>
                    <a:pt x="1" y="31"/>
                    <a:pt x="2" y="30"/>
                  </a:cubicBezTo>
                  <a:cubicBezTo>
                    <a:pt x="2" y="30"/>
                    <a:pt x="2" y="29"/>
                    <a:pt x="2" y="27"/>
                  </a:cubicBezTo>
                  <a:cubicBezTo>
                    <a:pt x="2" y="15"/>
                    <a:pt x="2" y="15"/>
                    <a:pt x="2" y="15"/>
                  </a:cubicBezTo>
                  <a:cubicBezTo>
                    <a:pt x="2" y="13"/>
                    <a:pt x="2" y="12"/>
                    <a:pt x="2" y="12"/>
                  </a:cubicBezTo>
                  <a:cubicBezTo>
                    <a:pt x="1" y="11"/>
                    <a:pt x="1" y="11"/>
                    <a:pt x="0" y="11"/>
                  </a:cubicBezTo>
                  <a:cubicBezTo>
                    <a:pt x="0" y="10"/>
                    <a:pt x="0" y="10"/>
                    <a:pt x="0" y="10"/>
                  </a:cubicBezTo>
                  <a:lnTo>
                    <a:pt x="9" y="10"/>
                  </a:lnTo>
                  <a:close/>
                  <a:moveTo>
                    <a:pt x="6" y="0"/>
                  </a:moveTo>
                  <a:cubicBezTo>
                    <a:pt x="7" y="0"/>
                    <a:pt x="7" y="0"/>
                    <a:pt x="8" y="1"/>
                  </a:cubicBezTo>
                  <a:cubicBezTo>
                    <a:pt x="9" y="2"/>
                    <a:pt x="9" y="2"/>
                    <a:pt x="9" y="3"/>
                  </a:cubicBezTo>
                  <a:cubicBezTo>
                    <a:pt x="9" y="4"/>
                    <a:pt x="9" y="5"/>
                    <a:pt x="8" y="6"/>
                  </a:cubicBezTo>
                  <a:cubicBezTo>
                    <a:pt x="7" y="7"/>
                    <a:pt x="7" y="7"/>
                    <a:pt x="6" y="7"/>
                  </a:cubicBezTo>
                  <a:cubicBezTo>
                    <a:pt x="5" y="7"/>
                    <a:pt x="4" y="7"/>
                    <a:pt x="3" y="6"/>
                  </a:cubicBezTo>
                  <a:cubicBezTo>
                    <a:pt x="2" y="5"/>
                    <a:pt x="2" y="4"/>
                    <a:pt x="2" y="3"/>
                  </a:cubicBezTo>
                  <a:cubicBezTo>
                    <a:pt x="2" y="2"/>
                    <a:pt x="2" y="2"/>
                    <a:pt x="3" y="1"/>
                  </a:cubicBezTo>
                  <a:cubicBezTo>
                    <a:pt x="4" y="0"/>
                    <a:pt x="5"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34"/>
            <p:cNvSpPr/>
            <p:nvPr/>
          </p:nvSpPr>
          <p:spPr bwMode="auto">
            <a:xfrm>
              <a:off x="2697" y="2821"/>
              <a:ext cx="57" cy="52"/>
            </a:xfrm>
            <a:custGeom>
              <a:avLst/>
              <a:gdLst>
                <a:gd name="T0" fmla="*/ 9 w 24"/>
                <a:gd name="T1" fmla="*/ 0 h 22"/>
                <a:gd name="T2" fmla="*/ 9 w 24"/>
                <a:gd name="T3" fmla="*/ 3 h 22"/>
                <a:gd name="T4" fmla="*/ 12 w 24"/>
                <a:gd name="T5" fmla="*/ 0 h 22"/>
                <a:gd name="T6" fmla="*/ 16 w 24"/>
                <a:gd name="T7" fmla="*/ 0 h 22"/>
                <a:gd name="T8" fmla="*/ 19 w 24"/>
                <a:gd name="T9" fmla="*/ 1 h 22"/>
                <a:gd name="T10" fmla="*/ 21 w 24"/>
                <a:gd name="T11" fmla="*/ 4 h 22"/>
                <a:gd name="T12" fmla="*/ 21 w 24"/>
                <a:gd name="T13" fmla="*/ 9 h 22"/>
                <a:gd name="T14" fmla="*/ 21 w 24"/>
                <a:gd name="T15" fmla="*/ 17 h 22"/>
                <a:gd name="T16" fmla="*/ 22 w 24"/>
                <a:gd name="T17" fmla="*/ 20 h 22"/>
                <a:gd name="T18" fmla="*/ 24 w 24"/>
                <a:gd name="T19" fmla="*/ 21 h 22"/>
                <a:gd name="T20" fmla="*/ 24 w 24"/>
                <a:gd name="T21" fmla="*/ 22 h 22"/>
                <a:gd name="T22" fmla="*/ 13 w 24"/>
                <a:gd name="T23" fmla="*/ 22 h 22"/>
                <a:gd name="T24" fmla="*/ 13 w 24"/>
                <a:gd name="T25" fmla="*/ 21 h 22"/>
                <a:gd name="T26" fmla="*/ 15 w 24"/>
                <a:gd name="T27" fmla="*/ 20 h 22"/>
                <a:gd name="T28" fmla="*/ 15 w 24"/>
                <a:gd name="T29" fmla="*/ 17 h 22"/>
                <a:gd name="T30" fmla="*/ 15 w 24"/>
                <a:gd name="T31" fmla="*/ 7 h 22"/>
                <a:gd name="T32" fmla="*/ 15 w 24"/>
                <a:gd name="T33" fmla="*/ 4 h 22"/>
                <a:gd name="T34" fmla="*/ 14 w 24"/>
                <a:gd name="T35" fmla="*/ 3 h 22"/>
                <a:gd name="T36" fmla="*/ 13 w 24"/>
                <a:gd name="T37" fmla="*/ 3 h 22"/>
                <a:gd name="T38" fmla="*/ 9 w 24"/>
                <a:gd name="T39" fmla="*/ 6 h 22"/>
                <a:gd name="T40" fmla="*/ 9 w 24"/>
                <a:gd name="T41" fmla="*/ 17 h 22"/>
                <a:gd name="T42" fmla="*/ 10 w 24"/>
                <a:gd name="T43" fmla="*/ 20 h 22"/>
                <a:gd name="T44" fmla="*/ 11 w 24"/>
                <a:gd name="T45" fmla="*/ 21 h 22"/>
                <a:gd name="T46" fmla="*/ 11 w 24"/>
                <a:gd name="T47" fmla="*/ 22 h 22"/>
                <a:gd name="T48" fmla="*/ 0 w 24"/>
                <a:gd name="T49" fmla="*/ 22 h 22"/>
                <a:gd name="T50" fmla="*/ 0 w 24"/>
                <a:gd name="T51" fmla="*/ 21 h 22"/>
                <a:gd name="T52" fmla="*/ 2 w 24"/>
                <a:gd name="T53" fmla="*/ 20 h 22"/>
                <a:gd name="T54" fmla="*/ 3 w 24"/>
                <a:gd name="T55" fmla="*/ 17 h 22"/>
                <a:gd name="T56" fmla="*/ 3 w 24"/>
                <a:gd name="T57" fmla="*/ 5 h 22"/>
                <a:gd name="T58" fmla="*/ 2 w 24"/>
                <a:gd name="T59" fmla="*/ 2 h 22"/>
                <a:gd name="T60" fmla="*/ 0 w 24"/>
                <a:gd name="T61" fmla="*/ 1 h 22"/>
                <a:gd name="T62" fmla="*/ 0 w 24"/>
                <a:gd name="T63" fmla="*/ 0 h 22"/>
                <a:gd name="T64" fmla="*/ 9 w 24"/>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2">
                  <a:moveTo>
                    <a:pt x="9" y="0"/>
                  </a:moveTo>
                  <a:cubicBezTo>
                    <a:pt x="9" y="3"/>
                    <a:pt x="9" y="3"/>
                    <a:pt x="9" y="3"/>
                  </a:cubicBezTo>
                  <a:cubicBezTo>
                    <a:pt x="10" y="2"/>
                    <a:pt x="11" y="1"/>
                    <a:pt x="12" y="0"/>
                  </a:cubicBezTo>
                  <a:cubicBezTo>
                    <a:pt x="13" y="0"/>
                    <a:pt x="14" y="0"/>
                    <a:pt x="16" y="0"/>
                  </a:cubicBezTo>
                  <a:cubicBezTo>
                    <a:pt x="17" y="0"/>
                    <a:pt x="18" y="0"/>
                    <a:pt x="19" y="1"/>
                  </a:cubicBezTo>
                  <a:cubicBezTo>
                    <a:pt x="20" y="1"/>
                    <a:pt x="21" y="2"/>
                    <a:pt x="21" y="4"/>
                  </a:cubicBezTo>
                  <a:cubicBezTo>
                    <a:pt x="21" y="4"/>
                    <a:pt x="21" y="6"/>
                    <a:pt x="21" y="9"/>
                  </a:cubicBezTo>
                  <a:cubicBezTo>
                    <a:pt x="21" y="17"/>
                    <a:pt x="21" y="17"/>
                    <a:pt x="21" y="17"/>
                  </a:cubicBezTo>
                  <a:cubicBezTo>
                    <a:pt x="21" y="19"/>
                    <a:pt x="21" y="20"/>
                    <a:pt x="22" y="20"/>
                  </a:cubicBezTo>
                  <a:cubicBezTo>
                    <a:pt x="22" y="21"/>
                    <a:pt x="23" y="21"/>
                    <a:pt x="24" y="21"/>
                  </a:cubicBezTo>
                  <a:cubicBezTo>
                    <a:pt x="24" y="22"/>
                    <a:pt x="24" y="22"/>
                    <a:pt x="24" y="22"/>
                  </a:cubicBezTo>
                  <a:cubicBezTo>
                    <a:pt x="13" y="22"/>
                    <a:pt x="13" y="22"/>
                    <a:pt x="13" y="22"/>
                  </a:cubicBezTo>
                  <a:cubicBezTo>
                    <a:pt x="13" y="21"/>
                    <a:pt x="13" y="21"/>
                    <a:pt x="13" y="21"/>
                  </a:cubicBezTo>
                  <a:cubicBezTo>
                    <a:pt x="14" y="21"/>
                    <a:pt x="14" y="20"/>
                    <a:pt x="15" y="20"/>
                  </a:cubicBezTo>
                  <a:cubicBezTo>
                    <a:pt x="15" y="19"/>
                    <a:pt x="15" y="19"/>
                    <a:pt x="15" y="17"/>
                  </a:cubicBezTo>
                  <a:cubicBezTo>
                    <a:pt x="15" y="7"/>
                    <a:pt x="15" y="7"/>
                    <a:pt x="15" y="7"/>
                  </a:cubicBezTo>
                  <a:cubicBezTo>
                    <a:pt x="15" y="6"/>
                    <a:pt x="15" y="5"/>
                    <a:pt x="15" y="4"/>
                  </a:cubicBezTo>
                  <a:cubicBezTo>
                    <a:pt x="15" y="4"/>
                    <a:pt x="14" y="3"/>
                    <a:pt x="14" y="3"/>
                  </a:cubicBezTo>
                  <a:cubicBezTo>
                    <a:pt x="14" y="3"/>
                    <a:pt x="13" y="3"/>
                    <a:pt x="13" y="3"/>
                  </a:cubicBezTo>
                  <a:cubicBezTo>
                    <a:pt x="12" y="3"/>
                    <a:pt x="10" y="4"/>
                    <a:pt x="9" y="6"/>
                  </a:cubicBezTo>
                  <a:cubicBezTo>
                    <a:pt x="9" y="17"/>
                    <a:pt x="9" y="17"/>
                    <a:pt x="9" y="17"/>
                  </a:cubicBezTo>
                  <a:cubicBezTo>
                    <a:pt x="9" y="19"/>
                    <a:pt x="9" y="20"/>
                    <a:pt x="10" y="20"/>
                  </a:cubicBezTo>
                  <a:cubicBezTo>
                    <a:pt x="10" y="20"/>
                    <a:pt x="11" y="21"/>
                    <a:pt x="11" y="21"/>
                  </a:cubicBezTo>
                  <a:cubicBezTo>
                    <a:pt x="11" y="22"/>
                    <a:pt x="11" y="22"/>
                    <a:pt x="11" y="22"/>
                  </a:cubicBezTo>
                  <a:cubicBezTo>
                    <a:pt x="0" y="22"/>
                    <a:pt x="0" y="22"/>
                    <a:pt x="0" y="22"/>
                  </a:cubicBezTo>
                  <a:cubicBezTo>
                    <a:pt x="0" y="21"/>
                    <a:pt x="0" y="21"/>
                    <a:pt x="0" y="21"/>
                  </a:cubicBezTo>
                  <a:cubicBezTo>
                    <a:pt x="1" y="21"/>
                    <a:pt x="2" y="20"/>
                    <a:pt x="2" y="20"/>
                  </a:cubicBezTo>
                  <a:cubicBezTo>
                    <a:pt x="3" y="20"/>
                    <a:pt x="3" y="19"/>
                    <a:pt x="3" y="17"/>
                  </a:cubicBezTo>
                  <a:cubicBezTo>
                    <a:pt x="3" y="5"/>
                    <a:pt x="3" y="5"/>
                    <a:pt x="3" y="5"/>
                  </a:cubicBezTo>
                  <a:cubicBezTo>
                    <a:pt x="3" y="3"/>
                    <a:pt x="3" y="2"/>
                    <a:pt x="2" y="2"/>
                  </a:cubicBezTo>
                  <a:cubicBezTo>
                    <a:pt x="2"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5"/>
            <p:cNvSpPr>
              <a:spLocks noEditPoints="1"/>
            </p:cNvSpPr>
            <p:nvPr/>
          </p:nvSpPr>
          <p:spPr bwMode="auto">
            <a:xfrm>
              <a:off x="2761" y="2821"/>
              <a:ext cx="50" cy="76"/>
            </a:xfrm>
            <a:custGeom>
              <a:avLst/>
              <a:gdLst>
                <a:gd name="T0" fmla="*/ 13 w 21"/>
                <a:gd name="T1" fmla="*/ 0 h 32"/>
                <a:gd name="T2" fmla="*/ 21 w 21"/>
                <a:gd name="T3" fmla="*/ 0 h 32"/>
                <a:gd name="T4" fmla="*/ 21 w 21"/>
                <a:gd name="T5" fmla="*/ 3 h 32"/>
                <a:gd name="T6" fmla="*/ 16 w 21"/>
                <a:gd name="T7" fmla="*/ 3 h 32"/>
                <a:gd name="T8" fmla="*/ 18 w 21"/>
                <a:gd name="T9" fmla="*/ 5 h 32"/>
                <a:gd name="T10" fmla="*/ 19 w 21"/>
                <a:gd name="T11" fmla="*/ 8 h 32"/>
                <a:gd name="T12" fmla="*/ 17 w 21"/>
                <a:gd name="T13" fmla="*/ 12 h 32"/>
                <a:gd name="T14" fmla="*/ 14 w 21"/>
                <a:gd name="T15" fmla="*/ 14 h 32"/>
                <a:gd name="T16" fmla="*/ 10 w 21"/>
                <a:gd name="T17" fmla="*/ 15 h 32"/>
                <a:gd name="T18" fmla="*/ 7 w 21"/>
                <a:gd name="T19" fmla="*/ 15 h 32"/>
                <a:gd name="T20" fmla="*/ 5 w 21"/>
                <a:gd name="T21" fmla="*/ 16 h 32"/>
                <a:gd name="T22" fmla="*/ 5 w 21"/>
                <a:gd name="T23" fmla="*/ 17 h 32"/>
                <a:gd name="T24" fmla="*/ 5 w 21"/>
                <a:gd name="T25" fmla="*/ 19 h 32"/>
                <a:gd name="T26" fmla="*/ 7 w 21"/>
                <a:gd name="T27" fmla="*/ 19 h 32"/>
                <a:gd name="T28" fmla="*/ 11 w 21"/>
                <a:gd name="T29" fmla="*/ 19 h 32"/>
                <a:gd name="T30" fmla="*/ 18 w 21"/>
                <a:gd name="T31" fmla="*/ 20 h 32"/>
                <a:gd name="T32" fmla="*/ 21 w 21"/>
                <a:gd name="T33" fmla="*/ 25 h 32"/>
                <a:gd name="T34" fmla="*/ 19 w 21"/>
                <a:gd name="T35" fmla="*/ 28 h 32"/>
                <a:gd name="T36" fmla="*/ 16 w 21"/>
                <a:gd name="T37" fmla="*/ 31 h 32"/>
                <a:gd name="T38" fmla="*/ 9 w 21"/>
                <a:gd name="T39" fmla="*/ 32 h 32"/>
                <a:gd name="T40" fmla="*/ 4 w 21"/>
                <a:gd name="T41" fmla="*/ 31 h 32"/>
                <a:gd name="T42" fmla="*/ 1 w 21"/>
                <a:gd name="T43" fmla="*/ 30 h 32"/>
                <a:gd name="T44" fmla="*/ 0 w 21"/>
                <a:gd name="T45" fmla="*/ 28 h 32"/>
                <a:gd name="T46" fmla="*/ 1 w 21"/>
                <a:gd name="T47" fmla="*/ 26 h 32"/>
                <a:gd name="T48" fmla="*/ 3 w 21"/>
                <a:gd name="T49" fmla="*/ 24 h 32"/>
                <a:gd name="T50" fmla="*/ 1 w 21"/>
                <a:gd name="T51" fmla="*/ 20 h 32"/>
                <a:gd name="T52" fmla="*/ 2 w 21"/>
                <a:gd name="T53" fmla="*/ 17 h 32"/>
                <a:gd name="T54" fmla="*/ 6 w 21"/>
                <a:gd name="T55" fmla="*/ 15 h 32"/>
                <a:gd name="T56" fmla="*/ 1 w 21"/>
                <a:gd name="T57" fmla="*/ 12 h 32"/>
                <a:gd name="T58" fmla="*/ 0 w 21"/>
                <a:gd name="T59" fmla="*/ 7 h 32"/>
                <a:gd name="T60" fmla="*/ 2 w 21"/>
                <a:gd name="T61" fmla="*/ 2 h 32"/>
                <a:gd name="T62" fmla="*/ 9 w 21"/>
                <a:gd name="T63" fmla="*/ 0 h 32"/>
                <a:gd name="T64" fmla="*/ 13 w 21"/>
                <a:gd name="T65" fmla="*/ 0 h 32"/>
                <a:gd name="T66" fmla="*/ 8 w 21"/>
                <a:gd name="T67" fmla="*/ 25 h 32"/>
                <a:gd name="T68" fmla="*/ 5 w 21"/>
                <a:gd name="T69" fmla="*/ 25 h 32"/>
                <a:gd name="T70" fmla="*/ 4 w 21"/>
                <a:gd name="T71" fmla="*/ 27 h 32"/>
                <a:gd name="T72" fmla="*/ 5 w 21"/>
                <a:gd name="T73" fmla="*/ 29 h 32"/>
                <a:gd name="T74" fmla="*/ 10 w 21"/>
                <a:gd name="T75" fmla="*/ 30 h 32"/>
                <a:gd name="T76" fmla="*/ 15 w 21"/>
                <a:gd name="T77" fmla="*/ 29 h 32"/>
                <a:gd name="T78" fmla="*/ 17 w 21"/>
                <a:gd name="T79" fmla="*/ 27 h 32"/>
                <a:gd name="T80" fmla="*/ 17 w 21"/>
                <a:gd name="T81" fmla="*/ 26 h 32"/>
                <a:gd name="T82" fmla="*/ 15 w 21"/>
                <a:gd name="T83" fmla="*/ 25 h 32"/>
                <a:gd name="T84" fmla="*/ 8 w 21"/>
                <a:gd name="T85" fmla="*/ 25 h 32"/>
                <a:gd name="T86" fmla="*/ 9 w 21"/>
                <a:gd name="T87" fmla="*/ 1 h 32"/>
                <a:gd name="T88" fmla="*/ 7 w 21"/>
                <a:gd name="T89" fmla="*/ 2 h 32"/>
                <a:gd name="T90" fmla="*/ 6 w 21"/>
                <a:gd name="T91" fmla="*/ 8 h 32"/>
                <a:gd name="T92" fmla="*/ 7 w 21"/>
                <a:gd name="T93" fmla="*/ 13 h 32"/>
                <a:gd name="T94" fmla="*/ 9 w 21"/>
                <a:gd name="T95" fmla="*/ 14 h 32"/>
                <a:gd name="T96" fmla="*/ 12 w 21"/>
                <a:gd name="T97" fmla="*/ 13 h 32"/>
                <a:gd name="T98" fmla="*/ 12 w 21"/>
                <a:gd name="T99" fmla="*/ 8 h 32"/>
                <a:gd name="T100" fmla="*/ 11 w 21"/>
                <a:gd name="T101" fmla="*/ 2 h 32"/>
                <a:gd name="T102" fmla="*/ 9 w 21"/>
                <a:gd name="T10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32">
                  <a:moveTo>
                    <a:pt x="13" y="0"/>
                  </a:moveTo>
                  <a:cubicBezTo>
                    <a:pt x="21" y="0"/>
                    <a:pt x="21" y="0"/>
                    <a:pt x="21" y="0"/>
                  </a:cubicBezTo>
                  <a:cubicBezTo>
                    <a:pt x="21" y="3"/>
                    <a:pt x="21" y="3"/>
                    <a:pt x="21" y="3"/>
                  </a:cubicBezTo>
                  <a:cubicBezTo>
                    <a:pt x="16" y="3"/>
                    <a:pt x="16" y="3"/>
                    <a:pt x="16" y="3"/>
                  </a:cubicBezTo>
                  <a:cubicBezTo>
                    <a:pt x="17" y="4"/>
                    <a:pt x="18" y="4"/>
                    <a:pt x="18" y="5"/>
                  </a:cubicBezTo>
                  <a:cubicBezTo>
                    <a:pt x="18" y="6"/>
                    <a:pt x="19" y="7"/>
                    <a:pt x="19" y="8"/>
                  </a:cubicBezTo>
                  <a:cubicBezTo>
                    <a:pt x="19" y="9"/>
                    <a:pt x="18" y="10"/>
                    <a:pt x="17" y="12"/>
                  </a:cubicBezTo>
                  <a:cubicBezTo>
                    <a:pt x="16" y="13"/>
                    <a:pt x="15" y="14"/>
                    <a:pt x="14" y="14"/>
                  </a:cubicBezTo>
                  <a:cubicBezTo>
                    <a:pt x="12" y="15"/>
                    <a:pt x="11" y="15"/>
                    <a:pt x="10" y="15"/>
                  </a:cubicBezTo>
                  <a:cubicBezTo>
                    <a:pt x="10" y="15"/>
                    <a:pt x="9" y="15"/>
                    <a:pt x="7" y="15"/>
                  </a:cubicBezTo>
                  <a:cubicBezTo>
                    <a:pt x="7" y="15"/>
                    <a:pt x="6" y="15"/>
                    <a:pt x="5" y="16"/>
                  </a:cubicBezTo>
                  <a:cubicBezTo>
                    <a:pt x="5" y="16"/>
                    <a:pt x="5" y="17"/>
                    <a:pt x="5" y="17"/>
                  </a:cubicBezTo>
                  <a:cubicBezTo>
                    <a:pt x="5" y="18"/>
                    <a:pt x="5" y="18"/>
                    <a:pt x="5" y="19"/>
                  </a:cubicBezTo>
                  <a:cubicBezTo>
                    <a:pt x="6" y="19"/>
                    <a:pt x="6" y="19"/>
                    <a:pt x="7" y="19"/>
                  </a:cubicBezTo>
                  <a:cubicBezTo>
                    <a:pt x="11" y="19"/>
                    <a:pt x="11" y="19"/>
                    <a:pt x="11" y="19"/>
                  </a:cubicBezTo>
                  <a:cubicBezTo>
                    <a:pt x="15" y="19"/>
                    <a:pt x="17" y="20"/>
                    <a:pt x="18" y="20"/>
                  </a:cubicBezTo>
                  <a:cubicBezTo>
                    <a:pt x="20" y="21"/>
                    <a:pt x="21" y="23"/>
                    <a:pt x="21" y="25"/>
                  </a:cubicBezTo>
                  <a:cubicBezTo>
                    <a:pt x="21" y="26"/>
                    <a:pt x="20" y="27"/>
                    <a:pt x="19" y="28"/>
                  </a:cubicBezTo>
                  <a:cubicBezTo>
                    <a:pt x="19" y="29"/>
                    <a:pt x="18" y="30"/>
                    <a:pt x="16" y="31"/>
                  </a:cubicBezTo>
                  <a:cubicBezTo>
                    <a:pt x="14" y="31"/>
                    <a:pt x="12" y="32"/>
                    <a:pt x="9" y="32"/>
                  </a:cubicBezTo>
                  <a:cubicBezTo>
                    <a:pt x="8" y="32"/>
                    <a:pt x="6" y="32"/>
                    <a:pt x="4" y="31"/>
                  </a:cubicBezTo>
                  <a:cubicBezTo>
                    <a:pt x="3" y="31"/>
                    <a:pt x="1" y="30"/>
                    <a:pt x="1" y="30"/>
                  </a:cubicBezTo>
                  <a:cubicBezTo>
                    <a:pt x="0" y="29"/>
                    <a:pt x="0" y="28"/>
                    <a:pt x="0" y="28"/>
                  </a:cubicBezTo>
                  <a:cubicBezTo>
                    <a:pt x="0" y="27"/>
                    <a:pt x="0" y="26"/>
                    <a:pt x="1" y="26"/>
                  </a:cubicBezTo>
                  <a:cubicBezTo>
                    <a:pt x="1" y="25"/>
                    <a:pt x="2" y="25"/>
                    <a:pt x="3" y="24"/>
                  </a:cubicBezTo>
                  <a:cubicBezTo>
                    <a:pt x="1" y="23"/>
                    <a:pt x="1" y="22"/>
                    <a:pt x="1" y="20"/>
                  </a:cubicBezTo>
                  <a:cubicBezTo>
                    <a:pt x="1" y="19"/>
                    <a:pt x="1" y="18"/>
                    <a:pt x="2" y="17"/>
                  </a:cubicBezTo>
                  <a:cubicBezTo>
                    <a:pt x="3" y="16"/>
                    <a:pt x="4" y="15"/>
                    <a:pt x="6" y="15"/>
                  </a:cubicBezTo>
                  <a:cubicBezTo>
                    <a:pt x="4" y="14"/>
                    <a:pt x="2" y="13"/>
                    <a:pt x="1" y="12"/>
                  </a:cubicBezTo>
                  <a:cubicBezTo>
                    <a:pt x="0" y="10"/>
                    <a:pt x="0" y="9"/>
                    <a:pt x="0" y="7"/>
                  </a:cubicBezTo>
                  <a:cubicBezTo>
                    <a:pt x="0" y="5"/>
                    <a:pt x="1" y="3"/>
                    <a:pt x="2" y="2"/>
                  </a:cubicBezTo>
                  <a:cubicBezTo>
                    <a:pt x="4" y="0"/>
                    <a:pt x="6" y="0"/>
                    <a:pt x="9" y="0"/>
                  </a:cubicBezTo>
                  <a:cubicBezTo>
                    <a:pt x="10" y="0"/>
                    <a:pt x="12" y="0"/>
                    <a:pt x="13" y="0"/>
                  </a:cubicBezTo>
                  <a:close/>
                  <a:moveTo>
                    <a:pt x="8" y="25"/>
                  </a:moveTo>
                  <a:cubicBezTo>
                    <a:pt x="6" y="25"/>
                    <a:pt x="5" y="25"/>
                    <a:pt x="5" y="25"/>
                  </a:cubicBezTo>
                  <a:cubicBezTo>
                    <a:pt x="4" y="26"/>
                    <a:pt x="4" y="26"/>
                    <a:pt x="4" y="27"/>
                  </a:cubicBezTo>
                  <a:cubicBezTo>
                    <a:pt x="4" y="28"/>
                    <a:pt x="4" y="29"/>
                    <a:pt x="5" y="29"/>
                  </a:cubicBezTo>
                  <a:cubicBezTo>
                    <a:pt x="6" y="30"/>
                    <a:pt x="8" y="30"/>
                    <a:pt x="10" y="30"/>
                  </a:cubicBezTo>
                  <a:cubicBezTo>
                    <a:pt x="12" y="30"/>
                    <a:pt x="14" y="30"/>
                    <a:pt x="15" y="29"/>
                  </a:cubicBezTo>
                  <a:cubicBezTo>
                    <a:pt x="16" y="29"/>
                    <a:pt x="17" y="28"/>
                    <a:pt x="17" y="27"/>
                  </a:cubicBezTo>
                  <a:cubicBezTo>
                    <a:pt x="17" y="27"/>
                    <a:pt x="17" y="26"/>
                    <a:pt x="17" y="26"/>
                  </a:cubicBezTo>
                  <a:cubicBezTo>
                    <a:pt x="16" y="26"/>
                    <a:pt x="16" y="25"/>
                    <a:pt x="15" y="25"/>
                  </a:cubicBezTo>
                  <a:cubicBezTo>
                    <a:pt x="14" y="25"/>
                    <a:pt x="12" y="25"/>
                    <a:pt x="8" y="25"/>
                  </a:cubicBezTo>
                  <a:close/>
                  <a:moveTo>
                    <a:pt x="9" y="1"/>
                  </a:moveTo>
                  <a:cubicBezTo>
                    <a:pt x="8" y="1"/>
                    <a:pt x="8" y="1"/>
                    <a:pt x="7" y="2"/>
                  </a:cubicBezTo>
                  <a:cubicBezTo>
                    <a:pt x="7" y="3"/>
                    <a:pt x="6" y="5"/>
                    <a:pt x="6" y="8"/>
                  </a:cubicBezTo>
                  <a:cubicBezTo>
                    <a:pt x="6" y="10"/>
                    <a:pt x="7" y="12"/>
                    <a:pt x="7" y="13"/>
                  </a:cubicBezTo>
                  <a:cubicBezTo>
                    <a:pt x="8" y="13"/>
                    <a:pt x="8" y="14"/>
                    <a:pt x="9" y="14"/>
                  </a:cubicBezTo>
                  <a:cubicBezTo>
                    <a:pt x="10" y="14"/>
                    <a:pt x="11" y="13"/>
                    <a:pt x="12" y="13"/>
                  </a:cubicBezTo>
                  <a:cubicBezTo>
                    <a:pt x="12" y="12"/>
                    <a:pt x="12" y="10"/>
                    <a:pt x="12" y="8"/>
                  </a:cubicBezTo>
                  <a:cubicBezTo>
                    <a:pt x="12" y="5"/>
                    <a:pt x="12" y="3"/>
                    <a:pt x="11" y="2"/>
                  </a:cubicBezTo>
                  <a:cubicBezTo>
                    <a:pt x="11" y="1"/>
                    <a:pt x="10"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6"/>
            <p:cNvSpPr>
              <a:spLocks noEditPoints="1"/>
            </p:cNvSpPr>
            <p:nvPr/>
          </p:nvSpPr>
          <p:spPr bwMode="auto">
            <a:xfrm>
              <a:off x="2844" y="2821"/>
              <a:ext cx="50" cy="52"/>
            </a:xfrm>
            <a:custGeom>
              <a:avLst/>
              <a:gdLst>
                <a:gd name="T0" fmla="*/ 12 w 21"/>
                <a:gd name="T1" fmla="*/ 19 h 22"/>
                <a:gd name="T2" fmla="*/ 5 w 21"/>
                <a:gd name="T3" fmla="*/ 22 h 22"/>
                <a:gd name="T4" fmla="*/ 2 w 21"/>
                <a:gd name="T5" fmla="*/ 21 h 22"/>
                <a:gd name="T6" fmla="*/ 0 w 21"/>
                <a:gd name="T7" fmla="*/ 18 h 22"/>
                <a:gd name="T8" fmla="*/ 2 w 21"/>
                <a:gd name="T9" fmla="*/ 13 h 22"/>
                <a:gd name="T10" fmla="*/ 12 w 21"/>
                <a:gd name="T11" fmla="*/ 8 h 22"/>
                <a:gd name="T12" fmla="*/ 12 w 21"/>
                <a:gd name="T13" fmla="*/ 6 h 22"/>
                <a:gd name="T14" fmla="*/ 11 w 21"/>
                <a:gd name="T15" fmla="*/ 3 h 22"/>
                <a:gd name="T16" fmla="*/ 10 w 21"/>
                <a:gd name="T17" fmla="*/ 2 h 22"/>
                <a:gd name="T18" fmla="*/ 9 w 21"/>
                <a:gd name="T19" fmla="*/ 1 h 22"/>
                <a:gd name="T20" fmla="*/ 6 w 21"/>
                <a:gd name="T21" fmla="*/ 2 h 22"/>
                <a:gd name="T22" fmla="*/ 6 w 21"/>
                <a:gd name="T23" fmla="*/ 3 h 22"/>
                <a:gd name="T24" fmla="*/ 6 w 21"/>
                <a:gd name="T25" fmla="*/ 4 h 22"/>
                <a:gd name="T26" fmla="*/ 7 w 21"/>
                <a:gd name="T27" fmla="*/ 6 h 22"/>
                <a:gd name="T28" fmla="*/ 6 w 21"/>
                <a:gd name="T29" fmla="*/ 8 h 22"/>
                <a:gd name="T30" fmla="*/ 4 w 21"/>
                <a:gd name="T31" fmla="*/ 9 h 22"/>
                <a:gd name="T32" fmla="*/ 2 w 21"/>
                <a:gd name="T33" fmla="*/ 8 h 22"/>
                <a:gd name="T34" fmla="*/ 1 w 21"/>
                <a:gd name="T35" fmla="*/ 6 h 22"/>
                <a:gd name="T36" fmla="*/ 2 w 21"/>
                <a:gd name="T37" fmla="*/ 3 h 22"/>
                <a:gd name="T38" fmla="*/ 6 w 21"/>
                <a:gd name="T39" fmla="*/ 0 h 22"/>
                <a:gd name="T40" fmla="*/ 11 w 21"/>
                <a:gd name="T41" fmla="*/ 0 h 22"/>
                <a:gd name="T42" fmla="*/ 15 w 21"/>
                <a:gd name="T43" fmla="*/ 1 h 22"/>
                <a:gd name="T44" fmla="*/ 18 w 21"/>
                <a:gd name="T45" fmla="*/ 4 h 22"/>
                <a:gd name="T46" fmla="*/ 18 w 21"/>
                <a:gd name="T47" fmla="*/ 8 h 22"/>
                <a:gd name="T48" fmla="*/ 18 w 21"/>
                <a:gd name="T49" fmla="*/ 16 h 22"/>
                <a:gd name="T50" fmla="*/ 18 w 21"/>
                <a:gd name="T51" fmla="*/ 18 h 22"/>
                <a:gd name="T52" fmla="*/ 18 w 21"/>
                <a:gd name="T53" fmla="*/ 19 h 22"/>
                <a:gd name="T54" fmla="*/ 19 w 21"/>
                <a:gd name="T55" fmla="*/ 19 h 22"/>
                <a:gd name="T56" fmla="*/ 20 w 21"/>
                <a:gd name="T57" fmla="*/ 18 h 22"/>
                <a:gd name="T58" fmla="*/ 21 w 21"/>
                <a:gd name="T59" fmla="*/ 19 h 22"/>
                <a:gd name="T60" fmla="*/ 19 w 21"/>
                <a:gd name="T61" fmla="*/ 21 h 22"/>
                <a:gd name="T62" fmla="*/ 16 w 21"/>
                <a:gd name="T63" fmla="*/ 22 h 22"/>
                <a:gd name="T64" fmla="*/ 13 w 21"/>
                <a:gd name="T65" fmla="*/ 21 h 22"/>
                <a:gd name="T66" fmla="*/ 12 w 21"/>
                <a:gd name="T67" fmla="*/ 19 h 22"/>
                <a:gd name="T68" fmla="*/ 12 w 21"/>
                <a:gd name="T69" fmla="*/ 17 h 22"/>
                <a:gd name="T70" fmla="*/ 12 w 21"/>
                <a:gd name="T71" fmla="*/ 10 h 22"/>
                <a:gd name="T72" fmla="*/ 7 w 21"/>
                <a:gd name="T73" fmla="*/ 13 h 22"/>
                <a:gd name="T74" fmla="*/ 7 w 21"/>
                <a:gd name="T75" fmla="*/ 16 h 22"/>
                <a:gd name="T76" fmla="*/ 7 w 21"/>
                <a:gd name="T77" fmla="*/ 18 h 22"/>
                <a:gd name="T78" fmla="*/ 9 w 21"/>
                <a:gd name="T79" fmla="*/ 18 h 22"/>
                <a:gd name="T80" fmla="*/ 12 w 21"/>
                <a:gd name="T8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2">
                  <a:moveTo>
                    <a:pt x="12" y="19"/>
                  </a:moveTo>
                  <a:cubicBezTo>
                    <a:pt x="9" y="21"/>
                    <a:pt x="7" y="22"/>
                    <a:pt x="5" y="22"/>
                  </a:cubicBezTo>
                  <a:cubicBezTo>
                    <a:pt x="3" y="22"/>
                    <a:pt x="2" y="22"/>
                    <a:pt x="2" y="21"/>
                  </a:cubicBezTo>
                  <a:cubicBezTo>
                    <a:pt x="1" y="20"/>
                    <a:pt x="0" y="19"/>
                    <a:pt x="0" y="18"/>
                  </a:cubicBezTo>
                  <a:cubicBezTo>
                    <a:pt x="0" y="16"/>
                    <a:pt x="1" y="15"/>
                    <a:pt x="2" y="13"/>
                  </a:cubicBezTo>
                  <a:cubicBezTo>
                    <a:pt x="4" y="12"/>
                    <a:pt x="7" y="10"/>
                    <a:pt x="12" y="8"/>
                  </a:cubicBezTo>
                  <a:cubicBezTo>
                    <a:pt x="12" y="6"/>
                    <a:pt x="12" y="6"/>
                    <a:pt x="12" y="6"/>
                  </a:cubicBezTo>
                  <a:cubicBezTo>
                    <a:pt x="12" y="4"/>
                    <a:pt x="12" y="3"/>
                    <a:pt x="11" y="3"/>
                  </a:cubicBezTo>
                  <a:cubicBezTo>
                    <a:pt x="11" y="2"/>
                    <a:pt x="11" y="2"/>
                    <a:pt x="10" y="2"/>
                  </a:cubicBezTo>
                  <a:cubicBezTo>
                    <a:pt x="10" y="1"/>
                    <a:pt x="9" y="1"/>
                    <a:pt x="9" y="1"/>
                  </a:cubicBezTo>
                  <a:cubicBezTo>
                    <a:pt x="8" y="1"/>
                    <a:pt x="7" y="2"/>
                    <a:pt x="6" y="2"/>
                  </a:cubicBezTo>
                  <a:cubicBezTo>
                    <a:pt x="6" y="2"/>
                    <a:pt x="6" y="3"/>
                    <a:pt x="6" y="3"/>
                  </a:cubicBezTo>
                  <a:cubicBezTo>
                    <a:pt x="6" y="3"/>
                    <a:pt x="6" y="4"/>
                    <a:pt x="6" y="4"/>
                  </a:cubicBezTo>
                  <a:cubicBezTo>
                    <a:pt x="7" y="5"/>
                    <a:pt x="7" y="5"/>
                    <a:pt x="7" y="6"/>
                  </a:cubicBezTo>
                  <a:cubicBezTo>
                    <a:pt x="7" y="7"/>
                    <a:pt x="7" y="7"/>
                    <a:pt x="6" y="8"/>
                  </a:cubicBezTo>
                  <a:cubicBezTo>
                    <a:pt x="6" y="8"/>
                    <a:pt x="5" y="9"/>
                    <a:pt x="4" y="9"/>
                  </a:cubicBezTo>
                  <a:cubicBezTo>
                    <a:pt x="3" y="9"/>
                    <a:pt x="2" y="8"/>
                    <a:pt x="2" y="8"/>
                  </a:cubicBezTo>
                  <a:cubicBezTo>
                    <a:pt x="1" y="7"/>
                    <a:pt x="1" y="7"/>
                    <a:pt x="1" y="6"/>
                  </a:cubicBezTo>
                  <a:cubicBezTo>
                    <a:pt x="1" y="5"/>
                    <a:pt x="1" y="4"/>
                    <a:pt x="2" y="3"/>
                  </a:cubicBezTo>
                  <a:cubicBezTo>
                    <a:pt x="3" y="2"/>
                    <a:pt x="4" y="1"/>
                    <a:pt x="6" y="0"/>
                  </a:cubicBezTo>
                  <a:cubicBezTo>
                    <a:pt x="7" y="0"/>
                    <a:pt x="9" y="0"/>
                    <a:pt x="11" y="0"/>
                  </a:cubicBezTo>
                  <a:cubicBezTo>
                    <a:pt x="13" y="0"/>
                    <a:pt x="14" y="0"/>
                    <a:pt x="15" y="1"/>
                  </a:cubicBezTo>
                  <a:cubicBezTo>
                    <a:pt x="17" y="2"/>
                    <a:pt x="17" y="3"/>
                    <a:pt x="18" y="4"/>
                  </a:cubicBezTo>
                  <a:cubicBezTo>
                    <a:pt x="18" y="4"/>
                    <a:pt x="18" y="6"/>
                    <a:pt x="18" y="8"/>
                  </a:cubicBezTo>
                  <a:cubicBezTo>
                    <a:pt x="18" y="16"/>
                    <a:pt x="18" y="16"/>
                    <a:pt x="18" y="16"/>
                  </a:cubicBezTo>
                  <a:cubicBezTo>
                    <a:pt x="18" y="17"/>
                    <a:pt x="18" y="18"/>
                    <a:pt x="18" y="18"/>
                  </a:cubicBezTo>
                  <a:cubicBezTo>
                    <a:pt x="18" y="19"/>
                    <a:pt x="18" y="19"/>
                    <a:pt x="18" y="19"/>
                  </a:cubicBezTo>
                  <a:cubicBezTo>
                    <a:pt x="19" y="19"/>
                    <a:pt x="19" y="19"/>
                    <a:pt x="19" y="19"/>
                  </a:cubicBezTo>
                  <a:cubicBezTo>
                    <a:pt x="19" y="19"/>
                    <a:pt x="20" y="19"/>
                    <a:pt x="20" y="18"/>
                  </a:cubicBezTo>
                  <a:cubicBezTo>
                    <a:pt x="21" y="19"/>
                    <a:pt x="21" y="19"/>
                    <a:pt x="21" y="19"/>
                  </a:cubicBezTo>
                  <a:cubicBezTo>
                    <a:pt x="20" y="20"/>
                    <a:pt x="19" y="21"/>
                    <a:pt x="19" y="21"/>
                  </a:cubicBezTo>
                  <a:cubicBezTo>
                    <a:pt x="18" y="22"/>
                    <a:pt x="17" y="22"/>
                    <a:pt x="16" y="22"/>
                  </a:cubicBezTo>
                  <a:cubicBezTo>
                    <a:pt x="15" y="22"/>
                    <a:pt x="14" y="22"/>
                    <a:pt x="13" y="21"/>
                  </a:cubicBezTo>
                  <a:cubicBezTo>
                    <a:pt x="12" y="21"/>
                    <a:pt x="12" y="20"/>
                    <a:pt x="12" y="19"/>
                  </a:cubicBezTo>
                  <a:close/>
                  <a:moveTo>
                    <a:pt x="12" y="17"/>
                  </a:moveTo>
                  <a:cubicBezTo>
                    <a:pt x="12" y="10"/>
                    <a:pt x="12" y="10"/>
                    <a:pt x="12" y="10"/>
                  </a:cubicBezTo>
                  <a:cubicBezTo>
                    <a:pt x="10" y="11"/>
                    <a:pt x="8" y="12"/>
                    <a:pt x="7" y="13"/>
                  </a:cubicBezTo>
                  <a:cubicBezTo>
                    <a:pt x="7" y="14"/>
                    <a:pt x="7" y="15"/>
                    <a:pt x="7" y="16"/>
                  </a:cubicBezTo>
                  <a:cubicBezTo>
                    <a:pt x="7" y="16"/>
                    <a:pt x="7" y="17"/>
                    <a:pt x="7" y="18"/>
                  </a:cubicBezTo>
                  <a:cubicBezTo>
                    <a:pt x="8" y="18"/>
                    <a:pt x="8" y="18"/>
                    <a:pt x="9" y="18"/>
                  </a:cubicBezTo>
                  <a:cubicBezTo>
                    <a:pt x="10" y="18"/>
                    <a:pt x="11" y="18"/>
                    <a:pt x="12"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7"/>
            <p:cNvSpPr/>
            <p:nvPr/>
          </p:nvSpPr>
          <p:spPr bwMode="auto">
            <a:xfrm>
              <a:off x="2899" y="2821"/>
              <a:ext cx="54" cy="52"/>
            </a:xfrm>
            <a:custGeom>
              <a:avLst/>
              <a:gdLst>
                <a:gd name="T0" fmla="*/ 9 w 23"/>
                <a:gd name="T1" fmla="*/ 0 h 22"/>
                <a:gd name="T2" fmla="*/ 9 w 23"/>
                <a:gd name="T3" fmla="*/ 3 h 22"/>
                <a:gd name="T4" fmla="*/ 12 w 23"/>
                <a:gd name="T5" fmla="*/ 0 h 22"/>
                <a:gd name="T6" fmla="*/ 15 w 23"/>
                <a:gd name="T7" fmla="*/ 0 h 22"/>
                <a:gd name="T8" fmla="*/ 19 w 23"/>
                <a:gd name="T9" fmla="*/ 1 h 22"/>
                <a:gd name="T10" fmla="*/ 21 w 23"/>
                <a:gd name="T11" fmla="*/ 4 h 22"/>
                <a:gd name="T12" fmla="*/ 21 w 23"/>
                <a:gd name="T13" fmla="*/ 9 h 22"/>
                <a:gd name="T14" fmla="*/ 21 w 23"/>
                <a:gd name="T15" fmla="*/ 17 h 22"/>
                <a:gd name="T16" fmla="*/ 22 w 23"/>
                <a:gd name="T17" fmla="*/ 20 h 22"/>
                <a:gd name="T18" fmla="*/ 23 w 23"/>
                <a:gd name="T19" fmla="*/ 21 h 22"/>
                <a:gd name="T20" fmla="*/ 23 w 23"/>
                <a:gd name="T21" fmla="*/ 22 h 22"/>
                <a:gd name="T22" fmla="*/ 13 w 23"/>
                <a:gd name="T23" fmla="*/ 22 h 22"/>
                <a:gd name="T24" fmla="*/ 13 w 23"/>
                <a:gd name="T25" fmla="*/ 21 h 22"/>
                <a:gd name="T26" fmla="*/ 14 w 23"/>
                <a:gd name="T27" fmla="*/ 20 h 22"/>
                <a:gd name="T28" fmla="*/ 15 w 23"/>
                <a:gd name="T29" fmla="*/ 17 h 22"/>
                <a:gd name="T30" fmla="*/ 15 w 23"/>
                <a:gd name="T31" fmla="*/ 7 h 22"/>
                <a:gd name="T32" fmla="*/ 14 w 23"/>
                <a:gd name="T33" fmla="*/ 4 h 22"/>
                <a:gd name="T34" fmla="*/ 14 w 23"/>
                <a:gd name="T35" fmla="*/ 3 h 22"/>
                <a:gd name="T36" fmla="*/ 13 w 23"/>
                <a:gd name="T37" fmla="*/ 3 h 22"/>
                <a:gd name="T38" fmla="*/ 9 w 23"/>
                <a:gd name="T39" fmla="*/ 6 h 22"/>
                <a:gd name="T40" fmla="*/ 9 w 23"/>
                <a:gd name="T41" fmla="*/ 17 h 22"/>
                <a:gd name="T42" fmla="*/ 9 w 23"/>
                <a:gd name="T43" fmla="*/ 20 h 22"/>
                <a:gd name="T44" fmla="*/ 11 w 23"/>
                <a:gd name="T45" fmla="*/ 21 h 22"/>
                <a:gd name="T46" fmla="*/ 11 w 23"/>
                <a:gd name="T47" fmla="*/ 22 h 22"/>
                <a:gd name="T48" fmla="*/ 0 w 23"/>
                <a:gd name="T49" fmla="*/ 22 h 22"/>
                <a:gd name="T50" fmla="*/ 0 w 23"/>
                <a:gd name="T51" fmla="*/ 21 h 22"/>
                <a:gd name="T52" fmla="*/ 2 w 23"/>
                <a:gd name="T53" fmla="*/ 20 h 22"/>
                <a:gd name="T54" fmla="*/ 3 w 23"/>
                <a:gd name="T55" fmla="*/ 17 h 22"/>
                <a:gd name="T56" fmla="*/ 3 w 23"/>
                <a:gd name="T57" fmla="*/ 5 h 22"/>
                <a:gd name="T58" fmla="*/ 2 w 23"/>
                <a:gd name="T59" fmla="*/ 2 h 22"/>
                <a:gd name="T60" fmla="*/ 0 w 23"/>
                <a:gd name="T61" fmla="*/ 1 h 22"/>
                <a:gd name="T62" fmla="*/ 0 w 23"/>
                <a:gd name="T63" fmla="*/ 0 h 22"/>
                <a:gd name="T64" fmla="*/ 9 w 23"/>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2">
                  <a:moveTo>
                    <a:pt x="9" y="0"/>
                  </a:moveTo>
                  <a:cubicBezTo>
                    <a:pt x="9" y="3"/>
                    <a:pt x="9" y="3"/>
                    <a:pt x="9" y="3"/>
                  </a:cubicBezTo>
                  <a:cubicBezTo>
                    <a:pt x="10" y="2"/>
                    <a:pt x="11" y="1"/>
                    <a:pt x="12" y="0"/>
                  </a:cubicBezTo>
                  <a:cubicBezTo>
                    <a:pt x="13" y="0"/>
                    <a:pt x="14" y="0"/>
                    <a:pt x="15" y="0"/>
                  </a:cubicBezTo>
                  <a:cubicBezTo>
                    <a:pt x="17" y="0"/>
                    <a:pt x="18" y="0"/>
                    <a:pt x="19" y="1"/>
                  </a:cubicBezTo>
                  <a:cubicBezTo>
                    <a:pt x="20" y="1"/>
                    <a:pt x="20" y="2"/>
                    <a:pt x="21" y="4"/>
                  </a:cubicBezTo>
                  <a:cubicBezTo>
                    <a:pt x="21" y="4"/>
                    <a:pt x="21" y="6"/>
                    <a:pt x="21" y="9"/>
                  </a:cubicBezTo>
                  <a:cubicBezTo>
                    <a:pt x="21" y="17"/>
                    <a:pt x="21" y="17"/>
                    <a:pt x="21" y="17"/>
                  </a:cubicBezTo>
                  <a:cubicBezTo>
                    <a:pt x="21" y="19"/>
                    <a:pt x="21" y="20"/>
                    <a:pt x="22" y="20"/>
                  </a:cubicBezTo>
                  <a:cubicBezTo>
                    <a:pt x="22" y="21"/>
                    <a:pt x="22" y="21"/>
                    <a:pt x="23" y="21"/>
                  </a:cubicBezTo>
                  <a:cubicBezTo>
                    <a:pt x="23" y="22"/>
                    <a:pt x="23" y="22"/>
                    <a:pt x="23" y="22"/>
                  </a:cubicBezTo>
                  <a:cubicBezTo>
                    <a:pt x="13" y="22"/>
                    <a:pt x="13" y="22"/>
                    <a:pt x="13" y="22"/>
                  </a:cubicBezTo>
                  <a:cubicBezTo>
                    <a:pt x="13" y="21"/>
                    <a:pt x="13" y="21"/>
                    <a:pt x="13" y="21"/>
                  </a:cubicBezTo>
                  <a:cubicBezTo>
                    <a:pt x="13" y="21"/>
                    <a:pt x="14" y="20"/>
                    <a:pt x="14" y="20"/>
                  </a:cubicBezTo>
                  <a:cubicBezTo>
                    <a:pt x="15" y="19"/>
                    <a:pt x="15" y="19"/>
                    <a:pt x="15" y="17"/>
                  </a:cubicBezTo>
                  <a:cubicBezTo>
                    <a:pt x="15" y="7"/>
                    <a:pt x="15" y="7"/>
                    <a:pt x="15" y="7"/>
                  </a:cubicBezTo>
                  <a:cubicBezTo>
                    <a:pt x="15" y="6"/>
                    <a:pt x="15" y="5"/>
                    <a:pt x="14" y="4"/>
                  </a:cubicBezTo>
                  <a:cubicBezTo>
                    <a:pt x="14" y="4"/>
                    <a:pt x="14" y="3"/>
                    <a:pt x="14" y="3"/>
                  </a:cubicBezTo>
                  <a:cubicBezTo>
                    <a:pt x="13" y="3"/>
                    <a:pt x="13" y="3"/>
                    <a:pt x="13" y="3"/>
                  </a:cubicBezTo>
                  <a:cubicBezTo>
                    <a:pt x="11" y="3"/>
                    <a:pt x="10" y="4"/>
                    <a:pt x="9" y="6"/>
                  </a:cubicBezTo>
                  <a:cubicBezTo>
                    <a:pt x="9" y="17"/>
                    <a:pt x="9" y="17"/>
                    <a:pt x="9" y="17"/>
                  </a:cubicBezTo>
                  <a:cubicBezTo>
                    <a:pt x="9" y="19"/>
                    <a:pt x="9" y="20"/>
                    <a:pt x="9" y="20"/>
                  </a:cubicBezTo>
                  <a:cubicBezTo>
                    <a:pt x="10" y="20"/>
                    <a:pt x="10" y="21"/>
                    <a:pt x="11" y="21"/>
                  </a:cubicBezTo>
                  <a:cubicBezTo>
                    <a:pt x="11" y="22"/>
                    <a:pt x="11" y="22"/>
                    <a:pt x="11" y="22"/>
                  </a:cubicBezTo>
                  <a:cubicBezTo>
                    <a:pt x="0" y="22"/>
                    <a:pt x="0" y="22"/>
                    <a:pt x="0" y="22"/>
                  </a:cubicBezTo>
                  <a:cubicBezTo>
                    <a:pt x="0" y="21"/>
                    <a:pt x="0" y="21"/>
                    <a:pt x="0" y="21"/>
                  </a:cubicBezTo>
                  <a:cubicBezTo>
                    <a:pt x="1" y="21"/>
                    <a:pt x="2" y="20"/>
                    <a:pt x="2" y="20"/>
                  </a:cubicBezTo>
                  <a:cubicBezTo>
                    <a:pt x="2" y="20"/>
                    <a:pt x="3" y="19"/>
                    <a:pt x="3" y="17"/>
                  </a:cubicBezTo>
                  <a:cubicBezTo>
                    <a:pt x="3" y="5"/>
                    <a:pt x="3" y="5"/>
                    <a:pt x="3" y="5"/>
                  </a:cubicBezTo>
                  <a:cubicBezTo>
                    <a:pt x="3" y="3"/>
                    <a:pt x="2" y="2"/>
                    <a:pt x="2" y="2"/>
                  </a:cubicBezTo>
                  <a:cubicBezTo>
                    <a:pt x="2"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8"/>
            <p:cNvSpPr>
              <a:spLocks noEditPoints="1"/>
            </p:cNvSpPr>
            <p:nvPr/>
          </p:nvSpPr>
          <p:spPr bwMode="auto">
            <a:xfrm>
              <a:off x="2962" y="2799"/>
              <a:ext cx="55" cy="74"/>
            </a:xfrm>
            <a:custGeom>
              <a:avLst/>
              <a:gdLst>
                <a:gd name="T0" fmla="*/ 20 w 23"/>
                <a:gd name="T1" fmla="*/ 0 h 31"/>
                <a:gd name="T2" fmla="*/ 20 w 23"/>
                <a:gd name="T3" fmla="*/ 24 h 31"/>
                <a:gd name="T4" fmla="*/ 20 w 23"/>
                <a:gd name="T5" fmla="*/ 27 h 31"/>
                <a:gd name="T6" fmla="*/ 21 w 23"/>
                <a:gd name="T7" fmla="*/ 28 h 31"/>
                <a:gd name="T8" fmla="*/ 23 w 23"/>
                <a:gd name="T9" fmla="*/ 29 h 31"/>
                <a:gd name="T10" fmla="*/ 23 w 23"/>
                <a:gd name="T11" fmla="*/ 30 h 31"/>
                <a:gd name="T12" fmla="*/ 14 w 23"/>
                <a:gd name="T13" fmla="*/ 31 h 31"/>
                <a:gd name="T14" fmla="*/ 14 w 23"/>
                <a:gd name="T15" fmla="*/ 28 h 31"/>
                <a:gd name="T16" fmla="*/ 11 w 23"/>
                <a:gd name="T17" fmla="*/ 31 h 31"/>
                <a:gd name="T18" fmla="*/ 8 w 23"/>
                <a:gd name="T19" fmla="*/ 31 h 31"/>
                <a:gd name="T20" fmla="*/ 2 w 23"/>
                <a:gd name="T21" fmla="*/ 28 h 31"/>
                <a:gd name="T22" fmla="*/ 0 w 23"/>
                <a:gd name="T23" fmla="*/ 20 h 31"/>
                <a:gd name="T24" fmla="*/ 1 w 23"/>
                <a:gd name="T25" fmla="*/ 14 h 31"/>
                <a:gd name="T26" fmla="*/ 4 w 23"/>
                <a:gd name="T27" fmla="*/ 10 h 31"/>
                <a:gd name="T28" fmla="*/ 9 w 23"/>
                <a:gd name="T29" fmla="*/ 9 h 31"/>
                <a:gd name="T30" fmla="*/ 11 w 23"/>
                <a:gd name="T31" fmla="*/ 9 h 31"/>
                <a:gd name="T32" fmla="*/ 14 w 23"/>
                <a:gd name="T33" fmla="*/ 11 h 31"/>
                <a:gd name="T34" fmla="*/ 14 w 23"/>
                <a:gd name="T35" fmla="*/ 5 h 31"/>
                <a:gd name="T36" fmla="*/ 14 w 23"/>
                <a:gd name="T37" fmla="*/ 2 h 31"/>
                <a:gd name="T38" fmla="*/ 13 w 23"/>
                <a:gd name="T39" fmla="*/ 1 h 31"/>
                <a:gd name="T40" fmla="*/ 11 w 23"/>
                <a:gd name="T41" fmla="*/ 0 h 31"/>
                <a:gd name="T42" fmla="*/ 11 w 23"/>
                <a:gd name="T43" fmla="*/ 0 h 31"/>
                <a:gd name="T44" fmla="*/ 20 w 23"/>
                <a:gd name="T45" fmla="*/ 0 h 31"/>
                <a:gd name="T46" fmla="*/ 14 w 23"/>
                <a:gd name="T47" fmla="*/ 14 h 31"/>
                <a:gd name="T48" fmla="*/ 10 w 23"/>
                <a:gd name="T49" fmla="*/ 11 h 31"/>
                <a:gd name="T50" fmla="*/ 8 w 23"/>
                <a:gd name="T51" fmla="*/ 11 h 31"/>
                <a:gd name="T52" fmla="*/ 7 w 23"/>
                <a:gd name="T53" fmla="*/ 14 h 31"/>
                <a:gd name="T54" fmla="*/ 6 w 23"/>
                <a:gd name="T55" fmla="*/ 19 h 31"/>
                <a:gd name="T56" fmla="*/ 7 w 23"/>
                <a:gd name="T57" fmla="*/ 25 h 31"/>
                <a:gd name="T58" fmla="*/ 9 w 23"/>
                <a:gd name="T59" fmla="*/ 28 h 31"/>
                <a:gd name="T60" fmla="*/ 10 w 23"/>
                <a:gd name="T61" fmla="*/ 29 h 31"/>
                <a:gd name="T62" fmla="*/ 14 w 23"/>
                <a:gd name="T63" fmla="*/ 25 h 31"/>
                <a:gd name="T64" fmla="*/ 14 w 23"/>
                <a:gd name="T6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31">
                  <a:moveTo>
                    <a:pt x="20" y="0"/>
                  </a:moveTo>
                  <a:cubicBezTo>
                    <a:pt x="20" y="24"/>
                    <a:pt x="20" y="24"/>
                    <a:pt x="20" y="24"/>
                  </a:cubicBezTo>
                  <a:cubicBezTo>
                    <a:pt x="20" y="26"/>
                    <a:pt x="20" y="27"/>
                    <a:pt x="20" y="27"/>
                  </a:cubicBezTo>
                  <a:cubicBezTo>
                    <a:pt x="20" y="28"/>
                    <a:pt x="21" y="28"/>
                    <a:pt x="21" y="28"/>
                  </a:cubicBezTo>
                  <a:cubicBezTo>
                    <a:pt x="21" y="29"/>
                    <a:pt x="22" y="29"/>
                    <a:pt x="23" y="29"/>
                  </a:cubicBezTo>
                  <a:cubicBezTo>
                    <a:pt x="23" y="30"/>
                    <a:pt x="23" y="30"/>
                    <a:pt x="23" y="30"/>
                  </a:cubicBezTo>
                  <a:cubicBezTo>
                    <a:pt x="14" y="31"/>
                    <a:pt x="14" y="31"/>
                    <a:pt x="14" y="31"/>
                  </a:cubicBezTo>
                  <a:cubicBezTo>
                    <a:pt x="14" y="28"/>
                    <a:pt x="14" y="28"/>
                    <a:pt x="14" y="28"/>
                  </a:cubicBezTo>
                  <a:cubicBezTo>
                    <a:pt x="13" y="29"/>
                    <a:pt x="12" y="30"/>
                    <a:pt x="11" y="31"/>
                  </a:cubicBezTo>
                  <a:cubicBezTo>
                    <a:pt x="10" y="31"/>
                    <a:pt x="9" y="31"/>
                    <a:pt x="8" y="31"/>
                  </a:cubicBezTo>
                  <a:cubicBezTo>
                    <a:pt x="5" y="31"/>
                    <a:pt x="3" y="30"/>
                    <a:pt x="2" y="28"/>
                  </a:cubicBezTo>
                  <a:cubicBezTo>
                    <a:pt x="0" y="26"/>
                    <a:pt x="0" y="23"/>
                    <a:pt x="0" y="20"/>
                  </a:cubicBezTo>
                  <a:cubicBezTo>
                    <a:pt x="0" y="18"/>
                    <a:pt x="0" y="16"/>
                    <a:pt x="1" y="14"/>
                  </a:cubicBezTo>
                  <a:cubicBezTo>
                    <a:pt x="2" y="12"/>
                    <a:pt x="3" y="11"/>
                    <a:pt x="4" y="10"/>
                  </a:cubicBezTo>
                  <a:cubicBezTo>
                    <a:pt x="5" y="9"/>
                    <a:pt x="7" y="9"/>
                    <a:pt x="9" y="9"/>
                  </a:cubicBezTo>
                  <a:cubicBezTo>
                    <a:pt x="10" y="9"/>
                    <a:pt x="10" y="9"/>
                    <a:pt x="11" y="9"/>
                  </a:cubicBezTo>
                  <a:cubicBezTo>
                    <a:pt x="12" y="10"/>
                    <a:pt x="13" y="10"/>
                    <a:pt x="14" y="11"/>
                  </a:cubicBezTo>
                  <a:cubicBezTo>
                    <a:pt x="14" y="5"/>
                    <a:pt x="14" y="5"/>
                    <a:pt x="14" y="5"/>
                  </a:cubicBezTo>
                  <a:cubicBezTo>
                    <a:pt x="14" y="3"/>
                    <a:pt x="14" y="2"/>
                    <a:pt x="14" y="2"/>
                  </a:cubicBezTo>
                  <a:cubicBezTo>
                    <a:pt x="13" y="1"/>
                    <a:pt x="13" y="1"/>
                    <a:pt x="13" y="1"/>
                  </a:cubicBezTo>
                  <a:cubicBezTo>
                    <a:pt x="12" y="1"/>
                    <a:pt x="12" y="0"/>
                    <a:pt x="11" y="0"/>
                  </a:cubicBezTo>
                  <a:cubicBezTo>
                    <a:pt x="11" y="0"/>
                    <a:pt x="11" y="0"/>
                    <a:pt x="11" y="0"/>
                  </a:cubicBezTo>
                  <a:lnTo>
                    <a:pt x="20" y="0"/>
                  </a:lnTo>
                  <a:close/>
                  <a:moveTo>
                    <a:pt x="14" y="14"/>
                  </a:moveTo>
                  <a:cubicBezTo>
                    <a:pt x="13" y="12"/>
                    <a:pt x="11" y="11"/>
                    <a:pt x="10" y="11"/>
                  </a:cubicBezTo>
                  <a:cubicBezTo>
                    <a:pt x="9" y="11"/>
                    <a:pt x="9" y="11"/>
                    <a:pt x="8" y="11"/>
                  </a:cubicBezTo>
                  <a:cubicBezTo>
                    <a:pt x="8" y="12"/>
                    <a:pt x="7" y="13"/>
                    <a:pt x="7" y="14"/>
                  </a:cubicBezTo>
                  <a:cubicBezTo>
                    <a:pt x="7" y="15"/>
                    <a:pt x="6" y="17"/>
                    <a:pt x="6" y="19"/>
                  </a:cubicBezTo>
                  <a:cubicBezTo>
                    <a:pt x="6" y="22"/>
                    <a:pt x="7" y="24"/>
                    <a:pt x="7" y="25"/>
                  </a:cubicBezTo>
                  <a:cubicBezTo>
                    <a:pt x="7" y="27"/>
                    <a:pt x="8" y="28"/>
                    <a:pt x="9" y="28"/>
                  </a:cubicBezTo>
                  <a:cubicBezTo>
                    <a:pt x="9" y="28"/>
                    <a:pt x="9" y="29"/>
                    <a:pt x="10" y="29"/>
                  </a:cubicBezTo>
                  <a:cubicBezTo>
                    <a:pt x="11" y="29"/>
                    <a:pt x="13" y="28"/>
                    <a:pt x="14" y="25"/>
                  </a:cubicBezTo>
                  <a:lnTo>
                    <a:pt x="14"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9"/>
            <p:cNvSpPr>
              <a:spLocks noEditPoints="1"/>
            </p:cNvSpPr>
            <p:nvPr/>
          </p:nvSpPr>
          <p:spPr bwMode="auto">
            <a:xfrm>
              <a:off x="3041" y="2797"/>
              <a:ext cx="78" cy="76"/>
            </a:xfrm>
            <a:custGeom>
              <a:avLst/>
              <a:gdLst>
                <a:gd name="T0" fmla="*/ 20 w 33"/>
                <a:gd name="T1" fmla="*/ 23 h 32"/>
                <a:gd name="T2" fmla="*/ 9 w 33"/>
                <a:gd name="T3" fmla="*/ 23 h 32"/>
                <a:gd name="T4" fmla="*/ 7 w 33"/>
                <a:gd name="T5" fmla="*/ 26 h 32"/>
                <a:gd name="T6" fmla="*/ 7 w 33"/>
                <a:gd name="T7" fmla="*/ 28 h 32"/>
                <a:gd name="T8" fmla="*/ 8 w 33"/>
                <a:gd name="T9" fmla="*/ 30 h 32"/>
                <a:gd name="T10" fmla="*/ 11 w 33"/>
                <a:gd name="T11" fmla="*/ 31 h 32"/>
                <a:gd name="T12" fmla="*/ 11 w 33"/>
                <a:gd name="T13" fmla="*/ 32 h 32"/>
                <a:gd name="T14" fmla="*/ 0 w 33"/>
                <a:gd name="T15" fmla="*/ 32 h 32"/>
                <a:gd name="T16" fmla="*/ 0 w 33"/>
                <a:gd name="T17" fmla="*/ 31 h 32"/>
                <a:gd name="T18" fmla="*/ 3 w 33"/>
                <a:gd name="T19" fmla="*/ 29 h 32"/>
                <a:gd name="T20" fmla="*/ 6 w 33"/>
                <a:gd name="T21" fmla="*/ 25 h 32"/>
                <a:gd name="T22" fmla="*/ 17 w 33"/>
                <a:gd name="T23" fmla="*/ 0 h 32"/>
                <a:gd name="T24" fmla="*/ 17 w 33"/>
                <a:gd name="T25" fmla="*/ 0 h 32"/>
                <a:gd name="T26" fmla="*/ 29 w 33"/>
                <a:gd name="T27" fmla="*/ 25 h 32"/>
                <a:gd name="T28" fmla="*/ 31 w 33"/>
                <a:gd name="T29" fmla="*/ 30 h 32"/>
                <a:gd name="T30" fmla="*/ 33 w 33"/>
                <a:gd name="T31" fmla="*/ 31 h 32"/>
                <a:gd name="T32" fmla="*/ 33 w 33"/>
                <a:gd name="T33" fmla="*/ 32 h 32"/>
                <a:gd name="T34" fmla="*/ 18 w 33"/>
                <a:gd name="T35" fmla="*/ 32 h 32"/>
                <a:gd name="T36" fmla="*/ 18 w 33"/>
                <a:gd name="T37" fmla="*/ 31 h 32"/>
                <a:gd name="T38" fmla="*/ 19 w 33"/>
                <a:gd name="T39" fmla="*/ 31 h 32"/>
                <a:gd name="T40" fmla="*/ 22 w 33"/>
                <a:gd name="T41" fmla="*/ 30 h 32"/>
                <a:gd name="T42" fmla="*/ 22 w 33"/>
                <a:gd name="T43" fmla="*/ 29 h 32"/>
                <a:gd name="T44" fmla="*/ 22 w 33"/>
                <a:gd name="T45" fmla="*/ 28 h 32"/>
                <a:gd name="T46" fmla="*/ 21 w 33"/>
                <a:gd name="T47" fmla="*/ 27 h 32"/>
                <a:gd name="T48" fmla="*/ 20 w 33"/>
                <a:gd name="T49" fmla="*/ 23 h 32"/>
                <a:gd name="T50" fmla="*/ 19 w 33"/>
                <a:gd name="T51" fmla="*/ 21 h 32"/>
                <a:gd name="T52" fmla="*/ 14 w 33"/>
                <a:gd name="T53" fmla="*/ 10 h 32"/>
                <a:gd name="T54" fmla="*/ 9 w 33"/>
                <a:gd name="T55" fmla="*/ 21 h 32"/>
                <a:gd name="T56" fmla="*/ 19 w 33"/>
                <a:gd name="T5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32">
                  <a:moveTo>
                    <a:pt x="20" y="23"/>
                  </a:moveTo>
                  <a:cubicBezTo>
                    <a:pt x="9" y="23"/>
                    <a:pt x="9" y="23"/>
                    <a:pt x="9" y="23"/>
                  </a:cubicBezTo>
                  <a:cubicBezTo>
                    <a:pt x="7" y="26"/>
                    <a:pt x="7" y="26"/>
                    <a:pt x="7" y="26"/>
                  </a:cubicBezTo>
                  <a:cubicBezTo>
                    <a:pt x="7" y="27"/>
                    <a:pt x="7" y="28"/>
                    <a:pt x="7" y="28"/>
                  </a:cubicBezTo>
                  <a:cubicBezTo>
                    <a:pt x="7" y="29"/>
                    <a:pt x="7" y="30"/>
                    <a:pt x="8" y="30"/>
                  </a:cubicBezTo>
                  <a:cubicBezTo>
                    <a:pt x="8" y="31"/>
                    <a:pt x="9" y="31"/>
                    <a:pt x="11" y="31"/>
                  </a:cubicBezTo>
                  <a:cubicBezTo>
                    <a:pt x="11" y="32"/>
                    <a:pt x="11" y="32"/>
                    <a:pt x="11" y="32"/>
                  </a:cubicBezTo>
                  <a:cubicBezTo>
                    <a:pt x="0" y="32"/>
                    <a:pt x="0" y="32"/>
                    <a:pt x="0" y="32"/>
                  </a:cubicBezTo>
                  <a:cubicBezTo>
                    <a:pt x="0" y="31"/>
                    <a:pt x="0" y="31"/>
                    <a:pt x="0" y="31"/>
                  </a:cubicBezTo>
                  <a:cubicBezTo>
                    <a:pt x="2" y="31"/>
                    <a:pt x="2" y="30"/>
                    <a:pt x="3" y="29"/>
                  </a:cubicBezTo>
                  <a:cubicBezTo>
                    <a:pt x="4" y="29"/>
                    <a:pt x="5" y="27"/>
                    <a:pt x="6" y="25"/>
                  </a:cubicBezTo>
                  <a:cubicBezTo>
                    <a:pt x="17" y="0"/>
                    <a:pt x="17" y="0"/>
                    <a:pt x="17" y="0"/>
                  </a:cubicBezTo>
                  <a:cubicBezTo>
                    <a:pt x="17" y="0"/>
                    <a:pt x="17" y="0"/>
                    <a:pt x="17" y="0"/>
                  </a:cubicBezTo>
                  <a:cubicBezTo>
                    <a:pt x="29" y="25"/>
                    <a:pt x="29" y="25"/>
                    <a:pt x="29" y="25"/>
                  </a:cubicBezTo>
                  <a:cubicBezTo>
                    <a:pt x="30" y="28"/>
                    <a:pt x="31" y="29"/>
                    <a:pt x="31" y="30"/>
                  </a:cubicBezTo>
                  <a:cubicBezTo>
                    <a:pt x="32" y="30"/>
                    <a:pt x="33" y="31"/>
                    <a:pt x="33" y="31"/>
                  </a:cubicBezTo>
                  <a:cubicBezTo>
                    <a:pt x="33" y="32"/>
                    <a:pt x="33" y="32"/>
                    <a:pt x="33" y="32"/>
                  </a:cubicBezTo>
                  <a:cubicBezTo>
                    <a:pt x="18" y="32"/>
                    <a:pt x="18" y="32"/>
                    <a:pt x="18" y="32"/>
                  </a:cubicBezTo>
                  <a:cubicBezTo>
                    <a:pt x="18" y="31"/>
                    <a:pt x="18" y="31"/>
                    <a:pt x="18" y="31"/>
                  </a:cubicBezTo>
                  <a:cubicBezTo>
                    <a:pt x="19" y="31"/>
                    <a:pt x="19" y="31"/>
                    <a:pt x="19" y="31"/>
                  </a:cubicBezTo>
                  <a:cubicBezTo>
                    <a:pt x="20" y="31"/>
                    <a:pt x="21" y="31"/>
                    <a:pt x="22" y="30"/>
                  </a:cubicBezTo>
                  <a:cubicBezTo>
                    <a:pt x="22" y="30"/>
                    <a:pt x="22" y="30"/>
                    <a:pt x="22" y="29"/>
                  </a:cubicBezTo>
                  <a:cubicBezTo>
                    <a:pt x="22" y="29"/>
                    <a:pt x="22" y="29"/>
                    <a:pt x="22" y="28"/>
                  </a:cubicBezTo>
                  <a:cubicBezTo>
                    <a:pt x="22" y="28"/>
                    <a:pt x="22" y="28"/>
                    <a:pt x="21" y="27"/>
                  </a:cubicBezTo>
                  <a:lnTo>
                    <a:pt x="20" y="23"/>
                  </a:lnTo>
                  <a:close/>
                  <a:moveTo>
                    <a:pt x="19" y="21"/>
                  </a:moveTo>
                  <a:cubicBezTo>
                    <a:pt x="14" y="10"/>
                    <a:pt x="14" y="10"/>
                    <a:pt x="14" y="10"/>
                  </a:cubicBezTo>
                  <a:cubicBezTo>
                    <a:pt x="9" y="21"/>
                    <a:pt x="9" y="21"/>
                    <a:pt x="9" y="21"/>
                  </a:cubicBezTo>
                  <a:lnTo>
                    <a:pt x="19"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40"/>
            <p:cNvSpPr/>
            <p:nvPr/>
          </p:nvSpPr>
          <p:spPr bwMode="auto">
            <a:xfrm>
              <a:off x="3126" y="2821"/>
              <a:ext cx="42" cy="52"/>
            </a:xfrm>
            <a:custGeom>
              <a:avLst/>
              <a:gdLst>
                <a:gd name="T0" fmla="*/ 17 w 18"/>
                <a:gd name="T1" fmla="*/ 16 h 22"/>
                <a:gd name="T2" fmla="*/ 18 w 18"/>
                <a:gd name="T3" fmla="*/ 17 h 22"/>
                <a:gd name="T4" fmla="*/ 14 w 18"/>
                <a:gd name="T5" fmla="*/ 21 h 22"/>
                <a:gd name="T6" fmla="*/ 9 w 18"/>
                <a:gd name="T7" fmla="*/ 22 h 22"/>
                <a:gd name="T8" fmla="*/ 2 w 18"/>
                <a:gd name="T9" fmla="*/ 19 h 22"/>
                <a:gd name="T10" fmla="*/ 0 w 18"/>
                <a:gd name="T11" fmla="*/ 11 h 22"/>
                <a:gd name="T12" fmla="*/ 2 w 18"/>
                <a:gd name="T13" fmla="*/ 4 h 22"/>
                <a:gd name="T14" fmla="*/ 10 w 18"/>
                <a:gd name="T15" fmla="*/ 0 h 22"/>
                <a:gd name="T16" fmla="*/ 15 w 18"/>
                <a:gd name="T17" fmla="*/ 1 h 22"/>
                <a:gd name="T18" fmla="*/ 17 w 18"/>
                <a:gd name="T19" fmla="*/ 5 h 22"/>
                <a:gd name="T20" fmla="*/ 16 w 18"/>
                <a:gd name="T21" fmla="*/ 7 h 22"/>
                <a:gd name="T22" fmla="*/ 14 w 18"/>
                <a:gd name="T23" fmla="*/ 8 h 22"/>
                <a:gd name="T24" fmla="*/ 12 w 18"/>
                <a:gd name="T25" fmla="*/ 7 h 22"/>
                <a:gd name="T26" fmla="*/ 11 w 18"/>
                <a:gd name="T27" fmla="*/ 4 h 22"/>
                <a:gd name="T28" fmla="*/ 10 w 18"/>
                <a:gd name="T29" fmla="*/ 2 h 22"/>
                <a:gd name="T30" fmla="*/ 9 w 18"/>
                <a:gd name="T31" fmla="*/ 1 h 22"/>
                <a:gd name="T32" fmla="*/ 7 w 18"/>
                <a:gd name="T33" fmla="*/ 2 h 22"/>
                <a:gd name="T34" fmla="*/ 6 w 18"/>
                <a:gd name="T35" fmla="*/ 8 h 22"/>
                <a:gd name="T36" fmla="*/ 7 w 18"/>
                <a:gd name="T37" fmla="*/ 14 h 22"/>
                <a:gd name="T38" fmla="*/ 10 w 18"/>
                <a:gd name="T39" fmla="*/ 18 h 22"/>
                <a:gd name="T40" fmla="*/ 13 w 18"/>
                <a:gd name="T41" fmla="*/ 19 h 22"/>
                <a:gd name="T42" fmla="*/ 15 w 18"/>
                <a:gd name="T43" fmla="*/ 18 h 22"/>
                <a:gd name="T44" fmla="*/ 17 w 18"/>
                <a:gd name="T4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2">
                  <a:moveTo>
                    <a:pt x="17" y="16"/>
                  </a:moveTo>
                  <a:cubicBezTo>
                    <a:pt x="18" y="17"/>
                    <a:pt x="18" y="17"/>
                    <a:pt x="18" y="17"/>
                  </a:cubicBezTo>
                  <a:cubicBezTo>
                    <a:pt x="17" y="19"/>
                    <a:pt x="16" y="20"/>
                    <a:pt x="14" y="21"/>
                  </a:cubicBezTo>
                  <a:cubicBezTo>
                    <a:pt x="13" y="22"/>
                    <a:pt x="11" y="22"/>
                    <a:pt x="9" y="22"/>
                  </a:cubicBezTo>
                  <a:cubicBezTo>
                    <a:pt x="6" y="22"/>
                    <a:pt x="4" y="21"/>
                    <a:pt x="2" y="19"/>
                  </a:cubicBezTo>
                  <a:cubicBezTo>
                    <a:pt x="1" y="17"/>
                    <a:pt x="0" y="14"/>
                    <a:pt x="0" y="11"/>
                  </a:cubicBezTo>
                  <a:cubicBezTo>
                    <a:pt x="0" y="8"/>
                    <a:pt x="1" y="6"/>
                    <a:pt x="2" y="4"/>
                  </a:cubicBezTo>
                  <a:cubicBezTo>
                    <a:pt x="4" y="1"/>
                    <a:pt x="7" y="0"/>
                    <a:pt x="10" y="0"/>
                  </a:cubicBezTo>
                  <a:cubicBezTo>
                    <a:pt x="12" y="0"/>
                    <a:pt x="14" y="0"/>
                    <a:pt x="15" y="1"/>
                  </a:cubicBezTo>
                  <a:cubicBezTo>
                    <a:pt x="17" y="2"/>
                    <a:pt x="17" y="4"/>
                    <a:pt x="17" y="5"/>
                  </a:cubicBezTo>
                  <a:cubicBezTo>
                    <a:pt x="17" y="6"/>
                    <a:pt x="17" y="7"/>
                    <a:pt x="16" y="7"/>
                  </a:cubicBezTo>
                  <a:cubicBezTo>
                    <a:pt x="16" y="8"/>
                    <a:pt x="15" y="8"/>
                    <a:pt x="14" y="8"/>
                  </a:cubicBezTo>
                  <a:cubicBezTo>
                    <a:pt x="13" y="8"/>
                    <a:pt x="13" y="8"/>
                    <a:pt x="12" y="7"/>
                  </a:cubicBezTo>
                  <a:cubicBezTo>
                    <a:pt x="11" y="6"/>
                    <a:pt x="11" y="5"/>
                    <a:pt x="11" y="4"/>
                  </a:cubicBezTo>
                  <a:cubicBezTo>
                    <a:pt x="11" y="3"/>
                    <a:pt x="11" y="2"/>
                    <a:pt x="10" y="2"/>
                  </a:cubicBezTo>
                  <a:cubicBezTo>
                    <a:pt x="10" y="1"/>
                    <a:pt x="10" y="1"/>
                    <a:pt x="9" y="1"/>
                  </a:cubicBezTo>
                  <a:cubicBezTo>
                    <a:pt x="8" y="1"/>
                    <a:pt x="8" y="2"/>
                    <a:pt x="7" y="2"/>
                  </a:cubicBezTo>
                  <a:cubicBezTo>
                    <a:pt x="6" y="4"/>
                    <a:pt x="6" y="5"/>
                    <a:pt x="6" y="8"/>
                  </a:cubicBezTo>
                  <a:cubicBezTo>
                    <a:pt x="6" y="10"/>
                    <a:pt x="6" y="12"/>
                    <a:pt x="7" y="14"/>
                  </a:cubicBezTo>
                  <a:cubicBezTo>
                    <a:pt x="8" y="15"/>
                    <a:pt x="8" y="17"/>
                    <a:pt x="10" y="18"/>
                  </a:cubicBezTo>
                  <a:cubicBezTo>
                    <a:pt x="10" y="18"/>
                    <a:pt x="11" y="19"/>
                    <a:pt x="13" y="19"/>
                  </a:cubicBezTo>
                  <a:cubicBezTo>
                    <a:pt x="13" y="19"/>
                    <a:pt x="14" y="19"/>
                    <a:pt x="15" y="18"/>
                  </a:cubicBezTo>
                  <a:cubicBezTo>
                    <a:pt x="15" y="18"/>
                    <a:pt x="16" y="17"/>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41"/>
            <p:cNvSpPr/>
            <p:nvPr/>
          </p:nvSpPr>
          <p:spPr bwMode="auto">
            <a:xfrm>
              <a:off x="3173" y="2802"/>
              <a:ext cx="33" cy="71"/>
            </a:xfrm>
            <a:custGeom>
              <a:avLst/>
              <a:gdLst>
                <a:gd name="T0" fmla="*/ 9 w 14"/>
                <a:gd name="T1" fmla="*/ 0 h 30"/>
                <a:gd name="T2" fmla="*/ 9 w 14"/>
                <a:gd name="T3" fmla="*/ 8 h 30"/>
                <a:gd name="T4" fmla="*/ 14 w 14"/>
                <a:gd name="T5" fmla="*/ 8 h 30"/>
                <a:gd name="T6" fmla="*/ 14 w 14"/>
                <a:gd name="T7" fmla="*/ 10 h 30"/>
                <a:gd name="T8" fmla="*/ 9 w 14"/>
                <a:gd name="T9" fmla="*/ 10 h 30"/>
                <a:gd name="T10" fmla="*/ 9 w 14"/>
                <a:gd name="T11" fmla="*/ 24 h 30"/>
                <a:gd name="T12" fmla="*/ 9 w 14"/>
                <a:gd name="T13" fmla="*/ 26 h 30"/>
                <a:gd name="T14" fmla="*/ 10 w 14"/>
                <a:gd name="T15" fmla="*/ 27 h 30"/>
                <a:gd name="T16" fmla="*/ 11 w 14"/>
                <a:gd name="T17" fmla="*/ 27 h 30"/>
                <a:gd name="T18" fmla="*/ 13 w 14"/>
                <a:gd name="T19" fmla="*/ 25 h 30"/>
                <a:gd name="T20" fmla="*/ 14 w 14"/>
                <a:gd name="T21" fmla="*/ 26 h 30"/>
                <a:gd name="T22" fmla="*/ 8 w 14"/>
                <a:gd name="T23" fmla="*/ 30 h 30"/>
                <a:gd name="T24" fmla="*/ 5 w 14"/>
                <a:gd name="T25" fmla="*/ 29 h 30"/>
                <a:gd name="T26" fmla="*/ 3 w 14"/>
                <a:gd name="T27" fmla="*/ 26 h 30"/>
                <a:gd name="T28" fmla="*/ 3 w 14"/>
                <a:gd name="T29" fmla="*/ 22 h 30"/>
                <a:gd name="T30" fmla="*/ 3 w 14"/>
                <a:gd name="T31" fmla="*/ 10 h 30"/>
                <a:gd name="T32" fmla="*/ 0 w 14"/>
                <a:gd name="T33" fmla="*/ 10 h 30"/>
                <a:gd name="T34" fmla="*/ 0 w 14"/>
                <a:gd name="T35" fmla="*/ 10 h 30"/>
                <a:gd name="T36" fmla="*/ 5 w 14"/>
                <a:gd name="T37" fmla="*/ 5 h 30"/>
                <a:gd name="T38" fmla="*/ 8 w 14"/>
                <a:gd name="T39" fmla="*/ 0 h 30"/>
                <a:gd name="T40" fmla="*/ 9 w 14"/>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30">
                  <a:moveTo>
                    <a:pt x="9" y="0"/>
                  </a:moveTo>
                  <a:cubicBezTo>
                    <a:pt x="9" y="8"/>
                    <a:pt x="9" y="8"/>
                    <a:pt x="9" y="8"/>
                  </a:cubicBezTo>
                  <a:cubicBezTo>
                    <a:pt x="14" y="8"/>
                    <a:pt x="14" y="8"/>
                    <a:pt x="14" y="8"/>
                  </a:cubicBezTo>
                  <a:cubicBezTo>
                    <a:pt x="14" y="10"/>
                    <a:pt x="14" y="10"/>
                    <a:pt x="14" y="10"/>
                  </a:cubicBezTo>
                  <a:cubicBezTo>
                    <a:pt x="9" y="10"/>
                    <a:pt x="9" y="10"/>
                    <a:pt x="9" y="10"/>
                  </a:cubicBezTo>
                  <a:cubicBezTo>
                    <a:pt x="9" y="24"/>
                    <a:pt x="9" y="24"/>
                    <a:pt x="9" y="24"/>
                  </a:cubicBezTo>
                  <a:cubicBezTo>
                    <a:pt x="9" y="25"/>
                    <a:pt x="9" y="26"/>
                    <a:pt x="9" y="26"/>
                  </a:cubicBezTo>
                  <a:cubicBezTo>
                    <a:pt x="9" y="27"/>
                    <a:pt x="9" y="27"/>
                    <a:pt x="10" y="27"/>
                  </a:cubicBezTo>
                  <a:cubicBezTo>
                    <a:pt x="10" y="27"/>
                    <a:pt x="10" y="27"/>
                    <a:pt x="11" y="27"/>
                  </a:cubicBezTo>
                  <a:cubicBezTo>
                    <a:pt x="12" y="27"/>
                    <a:pt x="12" y="27"/>
                    <a:pt x="13" y="25"/>
                  </a:cubicBezTo>
                  <a:cubicBezTo>
                    <a:pt x="14" y="26"/>
                    <a:pt x="14" y="26"/>
                    <a:pt x="14" y="26"/>
                  </a:cubicBezTo>
                  <a:cubicBezTo>
                    <a:pt x="13" y="29"/>
                    <a:pt x="11" y="30"/>
                    <a:pt x="8" y="30"/>
                  </a:cubicBezTo>
                  <a:cubicBezTo>
                    <a:pt x="7" y="30"/>
                    <a:pt x="5" y="30"/>
                    <a:pt x="5" y="29"/>
                  </a:cubicBezTo>
                  <a:cubicBezTo>
                    <a:pt x="4" y="28"/>
                    <a:pt x="3" y="27"/>
                    <a:pt x="3" y="26"/>
                  </a:cubicBezTo>
                  <a:cubicBezTo>
                    <a:pt x="3" y="26"/>
                    <a:pt x="3" y="24"/>
                    <a:pt x="3" y="22"/>
                  </a:cubicBezTo>
                  <a:cubicBezTo>
                    <a:pt x="3" y="10"/>
                    <a:pt x="3" y="10"/>
                    <a:pt x="3" y="10"/>
                  </a:cubicBezTo>
                  <a:cubicBezTo>
                    <a:pt x="0" y="10"/>
                    <a:pt x="0" y="10"/>
                    <a:pt x="0" y="10"/>
                  </a:cubicBezTo>
                  <a:cubicBezTo>
                    <a:pt x="0" y="10"/>
                    <a:pt x="0" y="10"/>
                    <a:pt x="0" y="10"/>
                  </a:cubicBezTo>
                  <a:cubicBezTo>
                    <a:pt x="2" y="8"/>
                    <a:pt x="3" y="7"/>
                    <a:pt x="5" y="5"/>
                  </a:cubicBezTo>
                  <a:cubicBezTo>
                    <a:pt x="6" y="4"/>
                    <a:pt x="7" y="2"/>
                    <a:pt x="8"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2"/>
            <p:cNvSpPr>
              <a:spLocks noEditPoints="1"/>
            </p:cNvSpPr>
            <p:nvPr/>
          </p:nvSpPr>
          <p:spPr bwMode="auto">
            <a:xfrm>
              <a:off x="3209" y="2797"/>
              <a:ext cx="28" cy="76"/>
            </a:xfrm>
            <a:custGeom>
              <a:avLst/>
              <a:gdLst>
                <a:gd name="T0" fmla="*/ 9 w 12"/>
                <a:gd name="T1" fmla="*/ 10 h 32"/>
                <a:gd name="T2" fmla="*/ 9 w 12"/>
                <a:gd name="T3" fmla="*/ 27 h 32"/>
                <a:gd name="T4" fmla="*/ 10 w 12"/>
                <a:gd name="T5" fmla="*/ 30 h 32"/>
                <a:gd name="T6" fmla="*/ 12 w 12"/>
                <a:gd name="T7" fmla="*/ 31 h 32"/>
                <a:gd name="T8" fmla="*/ 12 w 12"/>
                <a:gd name="T9" fmla="*/ 32 h 32"/>
                <a:gd name="T10" fmla="*/ 0 w 12"/>
                <a:gd name="T11" fmla="*/ 32 h 32"/>
                <a:gd name="T12" fmla="*/ 0 w 12"/>
                <a:gd name="T13" fmla="*/ 31 h 32"/>
                <a:gd name="T14" fmla="*/ 3 w 12"/>
                <a:gd name="T15" fmla="*/ 30 h 32"/>
                <a:gd name="T16" fmla="*/ 3 w 12"/>
                <a:gd name="T17" fmla="*/ 27 h 32"/>
                <a:gd name="T18" fmla="*/ 3 w 12"/>
                <a:gd name="T19" fmla="*/ 15 h 32"/>
                <a:gd name="T20" fmla="*/ 2 w 12"/>
                <a:gd name="T21" fmla="*/ 12 h 32"/>
                <a:gd name="T22" fmla="*/ 0 w 12"/>
                <a:gd name="T23" fmla="*/ 11 h 32"/>
                <a:gd name="T24" fmla="*/ 0 w 12"/>
                <a:gd name="T25" fmla="*/ 10 h 32"/>
                <a:gd name="T26" fmla="*/ 9 w 12"/>
                <a:gd name="T27" fmla="*/ 10 h 32"/>
                <a:gd name="T28" fmla="*/ 6 w 12"/>
                <a:gd name="T29" fmla="*/ 0 h 32"/>
                <a:gd name="T30" fmla="*/ 9 w 12"/>
                <a:gd name="T31" fmla="*/ 1 h 32"/>
                <a:gd name="T32" fmla="*/ 10 w 12"/>
                <a:gd name="T33" fmla="*/ 3 h 32"/>
                <a:gd name="T34" fmla="*/ 9 w 12"/>
                <a:gd name="T35" fmla="*/ 6 h 32"/>
                <a:gd name="T36" fmla="*/ 6 w 12"/>
                <a:gd name="T37" fmla="*/ 7 h 32"/>
                <a:gd name="T38" fmla="*/ 4 w 12"/>
                <a:gd name="T39" fmla="*/ 6 h 32"/>
                <a:gd name="T40" fmla="*/ 3 w 12"/>
                <a:gd name="T41" fmla="*/ 3 h 32"/>
                <a:gd name="T42" fmla="*/ 4 w 12"/>
                <a:gd name="T43" fmla="*/ 1 h 32"/>
                <a:gd name="T44" fmla="*/ 6 w 12"/>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9" y="10"/>
                  </a:moveTo>
                  <a:cubicBezTo>
                    <a:pt x="9" y="27"/>
                    <a:pt x="9" y="27"/>
                    <a:pt x="9" y="27"/>
                  </a:cubicBezTo>
                  <a:cubicBezTo>
                    <a:pt x="9" y="29"/>
                    <a:pt x="10" y="30"/>
                    <a:pt x="10" y="30"/>
                  </a:cubicBezTo>
                  <a:cubicBezTo>
                    <a:pt x="10" y="31"/>
                    <a:pt x="11" y="31"/>
                    <a:pt x="12" y="31"/>
                  </a:cubicBezTo>
                  <a:cubicBezTo>
                    <a:pt x="12" y="32"/>
                    <a:pt x="12" y="32"/>
                    <a:pt x="12" y="32"/>
                  </a:cubicBezTo>
                  <a:cubicBezTo>
                    <a:pt x="0" y="32"/>
                    <a:pt x="0" y="32"/>
                    <a:pt x="0" y="32"/>
                  </a:cubicBezTo>
                  <a:cubicBezTo>
                    <a:pt x="0" y="31"/>
                    <a:pt x="0" y="31"/>
                    <a:pt x="0" y="31"/>
                  </a:cubicBezTo>
                  <a:cubicBezTo>
                    <a:pt x="1" y="31"/>
                    <a:pt x="2" y="31"/>
                    <a:pt x="3" y="30"/>
                  </a:cubicBezTo>
                  <a:cubicBezTo>
                    <a:pt x="3" y="30"/>
                    <a:pt x="3" y="29"/>
                    <a:pt x="3" y="27"/>
                  </a:cubicBezTo>
                  <a:cubicBezTo>
                    <a:pt x="3" y="15"/>
                    <a:pt x="3" y="15"/>
                    <a:pt x="3" y="15"/>
                  </a:cubicBezTo>
                  <a:cubicBezTo>
                    <a:pt x="3" y="13"/>
                    <a:pt x="3" y="12"/>
                    <a:pt x="2" y="12"/>
                  </a:cubicBezTo>
                  <a:cubicBezTo>
                    <a:pt x="2" y="11"/>
                    <a:pt x="1" y="11"/>
                    <a:pt x="0" y="11"/>
                  </a:cubicBezTo>
                  <a:cubicBezTo>
                    <a:pt x="0" y="10"/>
                    <a:pt x="0" y="10"/>
                    <a:pt x="0" y="10"/>
                  </a:cubicBezTo>
                  <a:lnTo>
                    <a:pt x="9" y="10"/>
                  </a:lnTo>
                  <a:close/>
                  <a:moveTo>
                    <a:pt x="6" y="0"/>
                  </a:moveTo>
                  <a:cubicBezTo>
                    <a:pt x="7" y="0"/>
                    <a:pt x="8" y="0"/>
                    <a:pt x="9" y="1"/>
                  </a:cubicBezTo>
                  <a:cubicBezTo>
                    <a:pt x="9" y="2"/>
                    <a:pt x="10" y="2"/>
                    <a:pt x="10" y="3"/>
                  </a:cubicBezTo>
                  <a:cubicBezTo>
                    <a:pt x="10" y="4"/>
                    <a:pt x="9" y="5"/>
                    <a:pt x="9" y="6"/>
                  </a:cubicBezTo>
                  <a:cubicBezTo>
                    <a:pt x="8" y="7"/>
                    <a:pt x="7" y="7"/>
                    <a:pt x="6" y="7"/>
                  </a:cubicBezTo>
                  <a:cubicBezTo>
                    <a:pt x="5" y="7"/>
                    <a:pt x="4" y="7"/>
                    <a:pt x="4" y="6"/>
                  </a:cubicBezTo>
                  <a:cubicBezTo>
                    <a:pt x="3" y="5"/>
                    <a:pt x="3" y="4"/>
                    <a:pt x="3" y="3"/>
                  </a:cubicBezTo>
                  <a:cubicBezTo>
                    <a:pt x="3" y="2"/>
                    <a:pt x="3" y="2"/>
                    <a:pt x="4" y="1"/>
                  </a:cubicBezTo>
                  <a:cubicBezTo>
                    <a:pt x="4" y="0"/>
                    <a:pt x="5"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43"/>
            <p:cNvSpPr/>
            <p:nvPr/>
          </p:nvSpPr>
          <p:spPr bwMode="auto">
            <a:xfrm>
              <a:off x="3242" y="2821"/>
              <a:ext cx="54" cy="52"/>
            </a:xfrm>
            <a:custGeom>
              <a:avLst/>
              <a:gdLst>
                <a:gd name="T0" fmla="*/ 9 w 23"/>
                <a:gd name="T1" fmla="*/ 0 h 22"/>
                <a:gd name="T2" fmla="*/ 9 w 23"/>
                <a:gd name="T3" fmla="*/ 3 h 22"/>
                <a:gd name="T4" fmla="*/ 12 w 23"/>
                <a:gd name="T5" fmla="*/ 0 h 22"/>
                <a:gd name="T6" fmla="*/ 15 w 23"/>
                <a:gd name="T7" fmla="*/ 0 h 22"/>
                <a:gd name="T8" fmla="*/ 19 w 23"/>
                <a:gd name="T9" fmla="*/ 1 h 22"/>
                <a:gd name="T10" fmla="*/ 21 w 23"/>
                <a:gd name="T11" fmla="*/ 4 h 22"/>
                <a:gd name="T12" fmla="*/ 21 w 23"/>
                <a:gd name="T13" fmla="*/ 9 h 22"/>
                <a:gd name="T14" fmla="*/ 21 w 23"/>
                <a:gd name="T15" fmla="*/ 17 h 22"/>
                <a:gd name="T16" fmla="*/ 21 w 23"/>
                <a:gd name="T17" fmla="*/ 20 h 22"/>
                <a:gd name="T18" fmla="*/ 23 w 23"/>
                <a:gd name="T19" fmla="*/ 21 h 22"/>
                <a:gd name="T20" fmla="*/ 23 w 23"/>
                <a:gd name="T21" fmla="*/ 22 h 22"/>
                <a:gd name="T22" fmla="*/ 12 w 23"/>
                <a:gd name="T23" fmla="*/ 22 h 22"/>
                <a:gd name="T24" fmla="*/ 12 w 23"/>
                <a:gd name="T25" fmla="*/ 21 h 22"/>
                <a:gd name="T26" fmla="*/ 14 w 23"/>
                <a:gd name="T27" fmla="*/ 20 h 22"/>
                <a:gd name="T28" fmla="*/ 15 w 23"/>
                <a:gd name="T29" fmla="*/ 17 h 22"/>
                <a:gd name="T30" fmla="*/ 15 w 23"/>
                <a:gd name="T31" fmla="*/ 7 h 22"/>
                <a:gd name="T32" fmla="*/ 14 w 23"/>
                <a:gd name="T33" fmla="*/ 4 h 22"/>
                <a:gd name="T34" fmla="*/ 14 w 23"/>
                <a:gd name="T35" fmla="*/ 3 h 22"/>
                <a:gd name="T36" fmla="*/ 13 w 23"/>
                <a:gd name="T37" fmla="*/ 3 h 22"/>
                <a:gd name="T38" fmla="*/ 9 w 23"/>
                <a:gd name="T39" fmla="*/ 6 h 22"/>
                <a:gd name="T40" fmla="*/ 9 w 23"/>
                <a:gd name="T41" fmla="*/ 17 h 22"/>
                <a:gd name="T42" fmla="*/ 9 w 23"/>
                <a:gd name="T43" fmla="*/ 20 h 22"/>
                <a:gd name="T44" fmla="*/ 11 w 23"/>
                <a:gd name="T45" fmla="*/ 21 h 22"/>
                <a:gd name="T46" fmla="*/ 11 w 23"/>
                <a:gd name="T47" fmla="*/ 22 h 22"/>
                <a:gd name="T48" fmla="*/ 0 w 23"/>
                <a:gd name="T49" fmla="*/ 22 h 22"/>
                <a:gd name="T50" fmla="*/ 0 w 23"/>
                <a:gd name="T51" fmla="*/ 21 h 22"/>
                <a:gd name="T52" fmla="*/ 2 w 23"/>
                <a:gd name="T53" fmla="*/ 20 h 22"/>
                <a:gd name="T54" fmla="*/ 2 w 23"/>
                <a:gd name="T55" fmla="*/ 17 h 22"/>
                <a:gd name="T56" fmla="*/ 2 w 23"/>
                <a:gd name="T57" fmla="*/ 5 h 22"/>
                <a:gd name="T58" fmla="*/ 2 w 23"/>
                <a:gd name="T59" fmla="*/ 2 h 22"/>
                <a:gd name="T60" fmla="*/ 0 w 23"/>
                <a:gd name="T61" fmla="*/ 1 h 22"/>
                <a:gd name="T62" fmla="*/ 0 w 23"/>
                <a:gd name="T63" fmla="*/ 0 h 22"/>
                <a:gd name="T64" fmla="*/ 9 w 23"/>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2">
                  <a:moveTo>
                    <a:pt x="9" y="0"/>
                  </a:moveTo>
                  <a:cubicBezTo>
                    <a:pt x="9" y="3"/>
                    <a:pt x="9" y="3"/>
                    <a:pt x="9" y="3"/>
                  </a:cubicBezTo>
                  <a:cubicBezTo>
                    <a:pt x="10" y="2"/>
                    <a:pt x="11" y="1"/>
                    <a:pt x="12" y="0"/>
                  </a:cubicBezTo>
                  <a:cubicBezTo>
                    <a:pt x="13" y="0"/>
                    <a:pt x="14" y="0"/>
                    <a:pt x="15" y="0"/>
                  </a:cubicBezTo>
                  <a:cubicBezTo>
                    <a:pt x="17" y="0"/>
                    <a:pt x="18" y="0"/>
                    <a:pt x="19" y="1"/>
                  </a:cubicBezTo>
                  <a:cubicBezTo>
                    <a:pt x="20" y="1"/>
                    <a:pt x="20" y="2"/>
                    <a:pt x="21" y="4"/>
                  </a:cubicBezTo>
                  <a:cubicBezTo>
                    <a:pt x="21" y="4"/>
                    <a:pt x="21" y="6"/>
                    <a:pt x="21" y="9"/>
                  </a:cubicBezTo>
                  <a:cubicBezTo>
                    <a:pt x="21" y="17"/>
                    <a:pt x="21" y="17"/>
                    <a:pt x="21" y="17"/>
                  </a:cubicBezTo>
                  <a:cubicBezTo>
                    <a:pt x="21" y="19"/>
                    <a:pt x="21" y="20"/>
                    <a:pt x="21" y="20"/>
                  </a:cubicBezTo>
                  <a:cubicBezTo>
                    <a:pt x="22" y="21"/>
                    <a:pt x="22" y="21"/>
                    <a:pt x="23" y="21"/>
                  </a:cubicBezTo>
                  <a:cubicBezTo>
                    <a:pt x="23" y="22"/>
                    <a:pt x="23" y="22"/>
                    <a:pt x="23" y="22"/>
                  </a:cubicBezTo>
                  <a:cubicBezTo>
                    <a:pt x="12" y="22"/>
                    <a:pt x="12" y="22"/>
                    <a:pt x="12" y="22"/>
                  </a:cubicBezTo>
                  <a:cubicBezTo>
                    <a:pt x="12" y="21"/>
                    <a:pt x="12" y="21"/>
                    <a:pt x="12" y="21"/>
                  </a:cubicBezTo>
                  <a:cubicBezTo>
                    <a:pt x="13" y="21"/>
                    <a:pt x="14" y="20"/>
                    <a:pt x="14" y="20"/>
                  </a:cubicBezTo>
                  <a:cubicBezTo>
                    <a:pt x="14" y="19"/>
                    <a:pt x="15" y="19"/>
                    <a:pt x="15" y="17"/>
                  </a:cubicBezTo>
                  <a:cubicBezTo>
                    <a:pt x="15" y="7"/>
                    <a:pt x="15" y="7"/>
                    <a:pt x="15" y="7"/>
                  </a:cubicBezTo>
                  <a:cubicBezTo>
                    <a:pt x="15" y="6"/>
                    <a:pt x="14" y="5"/>
                    <a:pt x="14" y="4"/>
                  </a:cubicBezTo>
                  <a:cubicBezTo>
                    <a:pt x="14" y="4"/>
                    <a:pt x="14" y="3"/>
                    <a:pt x="14" y="3"/>
                  </a:cubicBezTo>
                  <a:cubicBezTo>
                    <a:pt x="13" y="3"/>
                    <a:pt x="13" y="3"/>
                    <a:pt x="13" y="3"/>
                  </a:cubicBezTo>
                  <a:cubicBezTo>
                    <a:pt x="11" y="3"/>
                    <a:pt x="10" y="4"/>
                    <a:pt x="9" y="6"/>
                  </a:cubicBezTo>
                  <a:cubicBezTo>
                    <a:pt x="9" y="17"/>
                    <a:pt x="9" y="17"/>
                    <a:pt x="9" y="17"/>
                  </a:cubicBezTo>
                  <a:cubicBezTo>
                    <a:pt x="9" y="19"/>
                    <a:pt x="9" y="20"/>
                    <a:pt x="9" y="20"/>
                  </a:cubicBezTo>
                  <a:cubicBezTo>
                    <a:pt x="10" y="20"/>
                    <a:pt x="10" y="21"/>
                    <a:pt x="11" y="21"/>
                  </a:cubicBezTo>
                  <a:cubicBezTo>
                    <a:pt x="11" y="22"/>
                    <a:pt x="11" y="22"/>
                    <a:pt x="11" y="22"/>
                  </a:cubicBezTo>
                  <a:cubicBezTo>
                    <a:pt x="0" y="22"/>
                    <a:pt x="0" y="22"/>
                    <a:pt x="0" y="22"/>
                  </a:cubicBezTo>
                  <a:cubicBezTo>
                    <a:pt x="0" y="21"/>
                    <a:pt x="0" y="21"/>
                    <a:pt x="0" y="21"/>
                  </a:cubicBezTo>
                  <a:cubicBezTo>
                    <a:pt x="1" y="21"/>
                    <a:pt x="2" y="20"/>
                    <a:pt x="2" y="20"/>
                  </a:cubicBezTo>
                  <a:cubicBezTo>
                    <a:pt x="2" y="20"/>
                    <a:pt x="2" y="19"/>
                    <a:pt x="2" y="17"/>
                  </a:cubicBezTo>
                  <a:cubicBezTo>
                    <a:pt x="2" y="5"/>
                    <a:pt x="2" y="5"/>
                    <a:pt x="2" y="5"/>
                  </a:cubicBezTo>
                  <a:cubicBezTo>
                    <a:pt x="2" y="3"/>
                    <a:pt x="2" y="2"/>
                    <a:pt x="2" y="2"/>
                  </a:cubicBezTo>
                  <a:cubicBezTo>
                    <a:pt x="2"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44"/>
            <p:cNvSpPr>
              <a:spLocks noEditPoints="1"/>
            </p:cNvSpPr>
            <p:nvPr/>
          </p:nvSpPr>
          <p:spPr bwMode="auto">
            <a:xfrm>
              <a:off x="3303" y="2821"/>
              <a:ext cx="50" cy="76"/>
            </a:xfrm>
            <a:custGeom>
              <a:avLst/>
              <a:gdLst>
                <a:gd name="T0" fmla="*/ 14 w 21"/>
                <a:gd name="T1" fmla="*/ 0 h 32"/>
                <a:gd name="T2" fmla="*/ 21 w 21"/>
                <a:gd name="T3" fmla="*/ 0 h 32"/>
                <a:gd name="T4" fmla="*/ 21 w 21"/>
                <a:gd name="T5" fmla="*/ 3 h 32"/>
                <a:gd name="T6" fmla="*/ 17 w 21"/>
                <a:gd name="T7" fmla="*/ 3 h 32"/>
                <a:gd name="T8" fmla="*/ 19 w 21"/>
                <a:gd name="T9" fmla="*/ 5 h 32"/>
                <a:gd name="T10" fmla="*/ 19 w 21"/>
                <a:gd name="T11" fmla="*/ 8 h 32"/>
                <a:gd name="T12" fmla="*/ 18 w 21"/>
                <a:gd name="T13" fmla="*/ 12 h 32"/>
                <a:gd name="T14" fmla="*/ 15 w 21"/>
                <a:gd name="T15" fmla="*/ 14 h 32"/>
                <a:gd name="T16" fmla="*/ 11 w 21"/>
                <a:gd name="T17" fmla="*/ 15 h 32"/>
                <a:gd name="T18" fmla="*/ 8 w 21"/>
                <a:gd name="T19" fmla="*/ 15 h 32"/>
                <a:gd name="T20" fmla="*/ 6 w 21"/>
                <a:gd name="T21" fmla="*/ 16 h 32"/>
                <a:gd name="T22" fmla="*/ 5 w 21"/>
                <a:gd name="T23" fmla="*/ 17 h 32"/>
                <a:gd name="T24" fmla="*/ 6 w 21"/>
                <a:gd name="T25" fmla="*/ 19 h 32"/>
                <a:gd name="T26" fmla="*/ 8 w 21"/>
                <a:gd name="T27" fmla="*/ 19 h 32"/>
                <a:gd name="T28" fmla="*/ 12 w 21"/>
                <a:gd name="T29" fmla="*/ 19 h 32"/>
                <a:gd name="T30" fmla="*/ 19 w 21"/>
                <a:gd name="T31" fmla="*/ 20 h 32"/>
                <a:gd name="T32" fmla="*/ 21 w 21"/>
                <a:gd name="T33" fmla="*/ 25 h 32"/>
                <a:gd name="T34" fmla="*/ 20 w 21"/>
                <a:gd name="T35" fmla="*/ 28 h 32"/>
                <a:gd name="T36" fmla="*/ 17 w 21"/>
                <a:gd name="T37" fmla="*/ 31 h 32"/>
                <a:gd name="T38" fmla="*/ 10 w 21"/>
                <a:gd name="T39" fmla="*/ 32 h 32"/>
                <a:gd name="T40" fmla="*/ 5 w 21"/>
                <a:gd name="T41" fmla="*/ 31 h 32"/>
                <a:gd name="T42" fmla="*/ 1 w 21"/>
                <a:gd name="T43" fmla="*/ 30 h 32"/>
                <a:gd name="T44" fmla="*/ 0 w 21"/>
                <a:gd name="T45" fmla="*/ 28 h 32"/>
                <a:gd name="T46" fmla="*/ 1 w 21"/>
                <a:gd name="T47" fmla="*/ 26 h 32"/>
                <a:gd name="T48" fmla="*/ 4 w 21"/>
                <a:gd name="T49" fmla="*/ 24 h 32"/>
                <a:gd name="T50" fmla="*/ 1 w 21"/>
                <a:gd name="T51" fmla="*/ 20 h 32"/>
                <a:gd name="T52" fmla="*/ 2 w 21"/>
                <a:gd name="T53" fmla="*/ 17 h 32"/>
                <a:gd name="T54" fmla="*/ 6 w 21"/>
                <a:gd name="T55" fmla="*/ 15 h 32"/>
                <a:gd name="T56" fmla="*/ 2 w 21"/>
                <a:gd name="T57" fmla="*/ 12 h 32"/>
                <a:gd name="T58" fmla="*/ 0 w 21"/>
                <a:gd name="T59" fmla="*/ 7 h 32"/>
                <a:gd name="T60" fmla="*/ 3 w 21"/>
                <a:gd name="T61" fmla="*/ 2 h 32"/>
                <a:gd name="T62" fmla="*/ 10 w 21"/>
                <a:gd name="T63" fmla="*/ 0 h 32"/>
                <a:gd name="T64" fmla="*/ 14 w 21"/>
                <a:gd name="T65" fmla="*/ 0 h 32"/>
                <a:gd name="T66" fmla="*/ 9 w 21"/>
                <a:gd name="T67" fmla="*/ 25 h 32"/>
                <a:gd name="T68" fmla="*/ 6 w 21"/>
                <a:gd name="T69" fmla="*/ 25 h 32"/>
                <a:gd name="T70" fmla="*/ 4 w 21"/>
                <a:gd name="T71" fmla="*/ 27 h 32"/>
                <a:gd name="T72" fmla="*/ 6 w 21"/>
                <a:gd name="T73" fmla="*/ 29 h 32"/>
                <a:gd name="T74" fmla="*/ 11 w 21"/>
                <a:gd name="T75" fmla="*/ 30 h 32"/>
                <a:gd name="T76" fmla="*/ 16 w 21"/>
                <a:gd name="T77" fmla="*/ 29 h 32"/>
                <a:gd name="T78" fmla="*/ 18 w 21"/>
                <a:gd name="T79" fmla="*/ 27 h 32"/>
                <a:gd name="T80" fmla="*/ 17 w 21"/>
                <a:gd name="T81" fmla="*/ 26 h 32"/>
                <a:gd name="T82" fmla="*/ 15 w 21"/>
                <a:gd name="T83" fmla="*/ 25 h 32"/>
                <a:gd name="T84" fmla="*/ 9 w 21"/>
                <a:gd name="T85" fmla="*/ 25 h 32"/>
                <a:gd name="T86" fmla="*/ 10 w 21"/>
                <a:gd name="T87" fmla="*/ 1 h 32"/>
                <a:gd name="T88" fmla="*/ 8 w 21"/>
                <a:gd name="T89" fmla="*/ 2 h 32"/>
                <a:gd name="T90" fmla="*/ 7 w 21"/>
                <a:gd name="T91" fmla="*/ 8 h 32"/>
                <a:gd name="T92" fmla="*/ 8 w 21"/>
                <a:gd name="T93" fmla="*/ 13 h 32"/>
                <a:gd name="T94" fmla="*/ 10 w 21"/>
                <a:gd name="T95" fmla="*/ 14 h 32"/>
                <a:gd name="T96" fmla="*/ 12 w 21"/>
                <a:gd name="T97" fmla="*/ 13 h 32"/>
                <a:gd name="T98" fmla="*/ 13 w 21"/>
                <a:gd name="T99" fmla="*/ 8 h 32"/>
                <a:gd name="T100" fmla="*/ 12 w 21"/>
                <a:gd name="T101" fmla="*/ 2 h 32"/>
                <a:gd name="T102" fmla="*/ 10 w 21"/>
                <a:gd name="T10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32">
                  <a:moveTo>
                    <a:pt x="14" y="0"/>
                  </a:moveTo>
                  <a:cubicBezTo>
                    <a:pt x="21" y="0"/>
                    <a:pt x="21" y="0"/>
                    <a:pt x="21" y="0"/>
                  </a:cubicBezTo>
                  <a:cubicBezTo>
                    <a:pt x="21" y="3"/>
                    <a:pt x="21" y="3"/>
                    <a:pt x="21" y="3"/>
                  </a:cubicBezTo>
                  <a:cubicBezTo>
                    <a:pt x="17" y="3"/>
                    <a:pt x="17" y="3"/>
                    <a:pt x="17" y="3"/>
                  </a:cubicBezTo>
                  <a:cubicBezTo>
                    <a:pt x="18" y="4"/>
                    <a:pt x="18" y="4"/>
                    <a:pt x="19" y="5"/>
                  </a:cubicBezTo>
                  <a:cubicBezTo>
                    <a:pt x="19" y="6"/>
                    <a:pt x="19" y="7"/>
                    <a:pt x="19" y="8"/>
                  </a:cubicBezTo>
                  <a:cubicBezTo>
                    <a:pt x="19" y="9"/>
                    <a:pt x="19" y="10"/>
                    <a:pt x="18" y="12"/>
                  </a:cubicBezTo>
                  <a:cubicBezTo>
                    <a:pt x="17" y="13"/>
                    <a:pt x="16" y="14"/>
                    <a:pt x="15" y="14"/>
                  </a:cubicBezTo>
                  <a:cubicBezTo>
                    <a:pt x="13" y="15"/>
                    <a:pt x="12" y="15"/>
                    <a:pt x="11" y="15"/>
                  </a:cubicBezTo>
                  <a:cubicBezTo>
                    <a:pt x="11" y="15"/>
                    <a:pt x="10" y="15"/>
                    <a:pt x="8" y="15"/>
                  </a:cubicBezTo>
                  <a:cubicBezTo>
                    <a:pt x="7" y="15"/>
                    <a:pt x="7" y="15"/>
                    <a:pt x="6" y="16"/>
                  </a:cubicBezTo>
                  <a:cubicBezTo>
                    <a:pt x="6" y="16"/>
                    <a:pt x="5" y="17"/>
                    <a:pt x="5" y="17"/>
                  </a:cubicBezTo>
                  <a:cubicBezTo>
                    <a:pt x="5" y="18"/>
                    <a:pt x="6" y="18"/>
                    <a:pt x="6" y="19"/>
                  </a:cubicBezTo>
                  <a:cubicBezTo>
                    <a:pt x="6" y="19"/>
                    <a:pt x="7" y="19"/>
                    <a:pt x="8" y="19"/>
                  </a:cubicBezTo>
                  <a:cubicBezTo>
                    <a:pt x="12" y="19"/>
                    <a:pt x="12" y="19"/>
                    <a:pt x="12" y="19"/>
                  </a:cubicBezTo>
                  <a:cubicBezTo>
                    <a:pt x="15" y="19"/>
                    <a:pt x="17" y="20"/>
                    <a:pt x="19" y="20"/>
                  </a:cubicBezTo>
                  <a:cubicBezTo>
                    <a:pt x="20" y="21"/>
                    <a:pt x="21" y="23"/>
                    <a:pt x="21" y="25"/>
                  </a:cubicBezTo>
                  <a:cubicBezTo>
                    <a:pt x="21" y="26"/>
                    <a:pt x="21" y="27"/>
                    <a:pt x="20" y="28"/>
                  </a:cubicBezTo>
                  <a:cubicBezTo>
                    <a:pt x="19" y="29"/>
                    <a:pt x="18" y="30"/>
                    <a:pt x="17" y="31"/>
                  </a:cubicBezTo>
                  <a:cubicBezTo>
                    <a:pt x="15" y="31"/>
                    <a:pt x="13" y="32"/>
                    <a:pt x="10" y="32"/>
                  </a:cubicBezTo>
                  <a:cubicBezTo>
                    <a:pt x="8" y="32"/>
                    <a:pt x="6" y="32"/>
                    <a:pt x="5" y="31"/>
                  </a:cubicBezTo>
                  <a:cubicBezTo>
                    <a:pt x="3" y="31"/>
                    <a:pt x="2" y="30"/>
                    <a:pt x="1" y="30"/>
                  </a:cubicBezTo>
                  <a:cubicBezTo>
                    <a:pt x="1" y="29"/>
                    <a:pt x="0" y="28"/>
                    <a:pt x="0" y="28"/>
                  </a:cubicBezTo>
                  <a:cubicBezTo>
                    <a:pt x="0" y="27"/>
                    <a:pt x="1" y="26"/>
                    <a:pt x="1" y="26"/>
                  </a:cubicBezTo>
                  <a:cubicBezTo>
                    <a:pt x="2" y="25"/>
                    <a:pt x="3" y="25"/>
                    <a:pt x="4" y="24"/>
                  </a:cubicBezTo>
                  <a:cubicBezTo>
                    <a:pt x="2" y="23"/>
                    <a:pt x="1" y="22"/>
                    <a:pt x="1" y="20"/>
                  </a:cubicBezTo>
                  <a:cubicBezTo>
                    <a:pt x="1" y="19"/>
                    <a:pt x="2" y="18"/>
                    <a:pt x="2" y="17"/>
                  </a:cubicBezTo>
                  <a:cubicBezTo>
                    <a:pt x="3" y="16"/>
                    <a:pt x="4" y="15"/>
                    <a:pt x="6" y="15"/>
                  </a:cubicBezTo>
                  <a:cubicBezTo>
                    <a:pt x="4" y="14"/>
                    <a:pt x="3" y="13"/>
                    <a:pt x="2" y="12"/>
                  </a:cubicBezTo>
                  <a:cubicBezTo>
                    <a:pt x="1" y="10"/>
                    <a:pt x="0" y="9"/>
                    <a:pt x="0" y="7"/>
                  </a:cubicBezTo>
                  <a:cubicBezTo>
                    <a:pt x="0" y="5"/>
                    <a:pt x="1" y="3"/>
                    <a:pt x="3" y="2"/>
                  </a:cubicBezTo>
                  <a:cubicBezTo>
                    <a:pt x="5" y="0"/>
                    <a:pt x="7" y="0"/>
                    <a:pt x="10" y="0"/>
                  </a:cubicBezTo>
                  <a:cubicBezTo>
                    <a:pt x="11" y="0"/>
                    <a:pt x="12" y="0"/>
                    <a:pt x="14" y="0"/>
                  </a:cubicBezTo>
                  <a:close/>
                  <a:moveTo>
                    <a:pt x="9" y="25"/>
                  </a:moveTo>
                  <a:cubicBezTo>
                    <a:pt x="7" y="25"/>
                    <a:pt x="6" y="25"/>
                    <a:pt x="6" y="25"/>
                  </a:cubicBezTo>
                  <a:cubicBezTo>
                    <a:pt x="5" y="26"/>
                    <a:pt x="4" y="26"/>
                    <a:pt x="4" y="27"/>
                  </a:cubicBezTo>
                  <a:cubicBezTo>
                    <a:pt x="4" y="28"/>
                    <a:pt x="5" y="29"/>
                    <a:pt x="6" y="29"/>
                  </a:cubicBezTo>
                  <a:cubicBezTo>
                    <a:pt x="7" y="30"/>
                    <a:pt x="8" y="30"/>
                    <a:pt x="11" y="30"/>
                  </a:cubicBezTo>
                  <a:cubicBezTo>
                    <a:pt x="13" y="30"/>
                    <a:pt x="15" y="30"/>
                    <a:pt x="16" y="29"/>
                  </a:cubicBezTo>
                  <a:cubicBezTo>
                    <a:pt x="17" y="29"/>
                    <a:pt x="18" y="28"/>
                    <a:pt x="18" y="27"/>
                  </a:cubicBezTo>
                  <a:cubicBezTo>
                    <a:pt x="18" y="27"/>
                    <a:pt x="17" y="26"/>
                    <a:pt x="17" y="26"/>
                  </a:cubicBezTo>
                  <a:cubicBezTo>
                    <a:pt x="17" y="26"/>
                    <a:pt x="16" y="25"/>
                    <a:pt x="15" y="25"/>
                  </a:cubicBezTo>
                  <a:cubicBezTo>
                    <a:pt x="15" y="25"/>
                    <a:pt x="12" y="25"/>
                    <a:pt x="9" y="25"/>
                  </a:cubicBezTo>
                  <a:close/>
                  <a:moveTo>
                    <a:pt x="10" y="1"/>
                  </a:moveTo>
                  <a:cubicBezTo>
                    <a:pt x="9" y="1"/>
                    <a:pt x="8" y="1"/>
                    <a:pt x="8" y="2"/>
                  </a:cubicBezTo>
                  <a:cubicBezTo>
                    <a:pt x="7" y="3"/>
                    <a:pt x="7" y="5"/>
                    <a:pt x="7" y="8"/>
                  </a:cubicBezTo>
                  <a:cubicBezTo>
                    <a:pt x="7" y="10"/>
                    <a:pt x="7" y="12"/>
                    <a:pt x="8" y="13"/>
                  </a:cubicBezTo>
                  <a:cubicBezTo>
                    <a:pt x="8" y="13"/>
                    <a:pt x="9" y="14"/>
                    <a:pt x="10" y="14"/>
                  </a:cubicBezTo>
                  <a:cubicBezTo>
                    <a:pt x="11" y="14"/>
                    <a:pt x="12" y="13"/>
                    <a:pt x="12" y="13"/>
                  </a:cubicBezTo>
                  <a:cubicBezTo>
                    <a:pt x="13" y="12"/>
                    <a:pt x="13" y="10"/>
                    <a:pt x="13" y="8"/>
                  </a:cubicBezTo>
                  <a:cubicBezTo>
                    <a:pt x="13" y="5"/>
                    <a:pt x="13" y="3"/>
                    <a:pt x="12" y="2"/>
                  </a:cubicBezTo>
                  <a:cubicBezTo>
                    <a:pt x="12" y="1"/>
                    <a:pt x="11"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45"/>
            <p:cNvSpPr/>
            <p:nvPr/>
          </p:nvSpPr>
          <p:spPr bwMode="auto">
            <a:xfrm>
              <a:off x="3386" y="2797"/>
              <a:ext cx="43" cy="76"/>
            </a:xfrm>
            <a:custGeom>
              <a:avLst/>
              <a:gdLst>
                <a:gd name="T0" fmla="*/ 10 w 18"/>
                <a:gd name="T1" fmla="*/ 12 h 32"/>
                <a:gd name="T2" fmla="*/ 10 w 18"/>
                <a:gd name="T3" fmla="*/ 27 h 32"/>
                <a:gd name="T4" fmla="*/ 10 w 18"/>
                <a:gd name="T5" fmla="*/ 30 h 32"/>
                <a:gd name="T6" fmla="*/ 13 w 18"/>
                <a:gd name="T7" fmla="*/ 31 h 32"/>
                <a:gd name="T8" fmla="*/ 13 w 18"/>
                <a:gd name="T9" fmla="*/ 32 h 32"/>
                <a:gd name="T10" fmla="*/ 0 w 18"/>
                <a:gd name="T11" fmla="*/ 32 h 32"/>
                <a:gd name="T12" fmla="*/ 0 w 18"/>
                <a:gd name="T13" fmla="*/ 31 h 32"/>
                <a:gd name="T14" fmla="*/ 2 w 18"/>
                <a:gd name="T15" fmla="*/ 31 h 32"/>
                <a:gd name="T16" fmla="*/ 3 w 18"/>
                <a:gd name="T17" fmla="*/ 30 h 32"/>
                <a:gd name="T18" fmla="*/ 4 w 18"/>
                <a:gd name="T19" fmla="*/ 27 h 32"/>
                <a:gd name="T20" fmla="*/ 4 w 18"/>
                <a:gd name="T21" fmla="*/ 12 h 32"/>
                <a:gd name="T22" fmla="*/ 0 w 18"/>
                <a:gd name="T23" fmla="*/ 12 h 32"/>
                <a:gd name="T24" fmla="*/ 0 w 18"/>
                <a:gd name="T25" fmla="*/ 10 h 32"/>
                <a:gd name="T26" fmla="*/ 4 w 18"/>
                <a:gd name="T27" fmla="*/ 10 h 32"/>
                <a:gd name="T28" fmla="*/ 4 w 18"/>
                <a:gd name="T29" fmla="*/ 9 h 32"/>
                <a:gd name="T30" fmla="*/ 4 w 18"/>
                <a:gd name="T31" fmla="*/ 8 h 32"/>
                <a:gd name="T32" fmla="*/ 6 w 18"/>
                <a:gd name="T33" fmla="*/ 2 h 32"/>
                <a:gd name="T34" fmla="*/ 12 w 18"/>
                <a:gd name="T35" fmla="*/ 0 h 32"/>
                <a:gd name="T36" fmla="*/ 17 w 18"/>
                <a:gd name="T37" fmla="*/ 1 h 32"/>
                <a:gd name="T38" fmla="*/ 18 w 18"/>
                <a:gd name="T39" fmla="*/ 3 h 32"/>
                <a:gd name="T40" fmla="*/ 17 w 18"/>
                <a:gd name="T41" fmla="*/ 5 h 32"/>
                <a:gd name="T42" fmla="*/ 15 w 18"/>
                <a:gd name="T43" fmla="*/ 6 h 32"/>
                <a:gd name="T44" fmla="*/ 13 w 18"/>
                <a:gd name="T45" fmla="*/ 5 h 32"/>
                <a:gd name="T46" fmla="*/ 12 w 18"/>
                <a:gd name="T47" fmla="*/ 4 h 32"/>
                <a:gd name="T48" fmla="*/ 12 w 18"/>
                <a:gd name="T49" fmla="*/ 3 h 32"/>
                <a:gd name="T50" fmla="*/ 13 w 18"/>
                <a:gd name="T51" fmla="*/ 2 h 32"/>
                <a:gd name="T52" fmla="*/ 12 w 18"/>
                <a:gd name="T53" fmla="*/ 1 h 32"/>
                <a:gd name="T54" fmla="*/ 11 w 18"/>
                <a:gd name="T55" fmla="*/ 1 h 32"/>
                <a:gd name="T56" fmla="*/ 10 w 18"/>
                <a:gd name="T57" fmla="*/ 2 h 32"/>
                <a:gd name="T58" fmla="*/ 10 w 18"/>
                <a:gd name="T59" fmla="*/ 3 h 32"/>
                <a:gd name="T60" fmla="*/ 10 w 18"/>
                <a:gd name="T61" fmla="*/ 7 h 32"/>
                <a:gd name="T62" fmla="*/ 10 w 18"/>
                <a:gd name="T63" fmla="*/ 10 h 32"/>
                <a:gd name="T64" fmla="*/ 13 w 18"/>
                <a:gd name="T65" fmla="*/ 10 h 32"/>
                <a:gd name="T66" fmla="*/ 13 w 18"/>
                <a:gd name="T67" fmla="*/ 12 h 32"/>
                <a:gd name="T68" fmla="*/ 10 w 18"/>
                <a:gd name="T69"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32">
                  <a:moveTo>
                    <a:pt x="10" y="12"/>
                  </a:moveTo>
                  <a:cubicBezTo>
                    <a:pt x="10" y="27"/>
                    <a:pt x="10" y="27"/>
                    <a:pt x="10" y="27"/>
                  </a:cubicBezTo>
                  <a:cubicBezTo>
                    <a:pt x="10" y="29"/>
                    <a:pt x="10" y="30"/>
                    <a:pt x="10" y="30"/>
                  </a:cubicBezTo>
                  <a:cubicBezTo>
                    <a:pt x="11" y="31"/>
                    <a:pt x="12" y="31"/>
                    <a:pt x="13" y="31"/>
                  </a:cubicBezTo>
                  <a:cubicBezTo>
                    <a:pt x="13" y="32"/>
                    <a:pt x="13" y="32"/>
                    <a:pt x="13" y="32"/>
                  </a:cubicBezTo>
                  <a:cubicBezTo>
                    <a:pt x="0" y="32"/>
                    <a:pt x="0" y="32"/>
                    <a:pt x="0" y="32"/>
                  </a:cubicBezTo>
                  <a:cubicBezTo>
                    <a:pt x="0" y="31"/>
                    <a:pt x="0" y="31"/>
                    <a:pt x="0" y="31"/>
                  </a:cubicBezTo>
                  <a:cubicBezTo>
                    <a:pt x="1" y="31"/>
                    <a:pt x="2" y="31"/>
                    <a:pt x="2" y="31"/>
                  </a:cubicBezTo>
                  <a:cubicBezTo>
                    <a:pt x="3" y="30"/>
                    <a:pt x="3" y="30"/>
                    <a:pt x="3" y="30"/>
                  </a:cubicBezTo>
                  <a:cubicBezTo>
                    <a:pt x="3" y="29"/>
                    <a:pt x="4" y="29"/>
                    <a:pt x="4" y="27"/>
                  </a:cubicBezTo>
                  <a:cubicBezTo>
                    <a:pt x="4" y="12"/>
                    <a:pt x="4" y="12"/>
                    <a:pt x="4" y="12"/>
                  </a:cubicBezTo>
                  <a:cubicBezTo>
                    <a:pt x="0" y="12"/>
                    <a:pt x="0" y="12"/>
                    <a:pt x="0" y="12"/>
                  </a:cubicBezTo>
                  <a:cubicBezTo>
                    <a:pt x="0" y="10"/>
                    <a:pt x="0" y="10"/>
                    <a:pt x="0" y="10"/>
                  </a:cubicBezTo>
                  <a:cubicBezTo>
                    <a:pt x="4" y="10"/>
                    <a:pt x="4" y="10"/>
                    <a:pt x="4" y="10"/>
                  </a:cubicBezTo>
                  <a:cubicBezTo>
                    <a:pt x="4" y="9"/>
                    <a:pt x="4" y="9"/>
                    <a:pt x="4" y="9"/>
                  </a:cubicBezTo>
                  <a:cubicBezTo>
                    <a:pt x="4" y="8"/>
                    <a:pt x="4" y="8"/>
                    <a:pt x="4" y="8"/>
                  </a:cubicBezTo>
                  <a:cubicBezTo>
                    <a:pt x="4" y="5"/>
                    <a:pt x="4" y="3"/>
                    <a:pt x="6" y="2"/>
                  </a:cubicBezTo>
                  <a:cubicBezTo>
                    <a:pt x="8" y="1"/>
                    <a:pt x="10" y="0"/>
                    <a:pt x="12" y="0"/>
                  </a:cubicBezTo>
                  <a:cubicBezTo>
                    <a:pt x="14" y="0"/>
                    <a:pt x="16" y="0"/>
                    <a:pt x="17" y="1"/>
                  </a:cubicBezTo>
                  <a:cubicBezTo>
                    <a:pt x="18" y="2"/>
                    <a:pt x="18" y="2"/>
                    <a:pt x="18" y="3"/>
                  </a:cubicBezTo>
                  <a:cubicBezTo>
                    <a:pt x="18" y="4"/>
                    <a:pt x="18" y="5"/>
                    <a:pt x="17" y="5"/>
                  </a:cubicBezTo>
                  <a:cubicBezTo>
                    <a:pt x="17" y="6"/>
                    <a:pt x="16" y="6"/>
                    <a:pt x="15" y="6"/>
                  </a:cubicBezTo>
                  <a:cubicBezTo>
                    <a:pt x="14" y="6"/>
                    <a:pt x="13" y="6"/>
                    <a:pt x="13" y="5"/>
                  </a:cubicBezTo>
                  <a:cubicBezTo>
                    <a:pt x="13" y="5"/>
                    <a:pt x="12" y="4"/>
                    <a:pt x="12" y="4"/>
                  </a:cubicBezTo>
                  <a:cubicBezTo>
                    <a:pt x="12" y="4"/>
                    <a:pt x="12" y="3"/>
                    <a:pt x="12" y="3"/>
                  </a:cubicBezTo>
                  <a:cubicBezTo>
                    <a:pt x="13" y="3"/>
                    <a:pt x="13" y="2"/>
                    <a:pt x="13" y="2"/>
                  </a:cubicBezTo>
                  <a:cubicBezTo>
                    <a:pt x="13" y="2"/>
                    <a:pt x="12" y="2"/>
                    <a:pt x="12" y="1"/>
                  </a:cubicBezTo>
                  <a:cubicBezTo>
                    <a:pt x="12" y="1"/>
                    <a:pt x="12" y="1"/>
                    <a:pt x="11" y="1"/>
                  </a:cubicBezTo>
                  <a:cubicBezTo>
                    <a:pt x="11" y="1"/>
                    <a:pt x="11" y="1"/>
                    <a:pt x="10" y="2"/>
                  </a:cubicBezTo>
                  <a:cubicBezTo>
                    <a:pt x="10" y="2"/>
                    <a:pt x="10" y="3"/>
                    <a:pt x="10" y="3"/>
                  </a:cubicBezTo>
                  <a:cubicBezTo>
                    <a:pt x="10" y="7"/>
                    <a:pt x="10" y="7"/>
                    <a:pt x="10" y="7"/>
                  </a:cubicBezTo>
                  <a:cubicBezTo>
                    <a:pt x="10" y="10"/>
                    <a:pt x="10" y="10"/>
                    <a:pt x="10" y="10"/>
                  </a:cubicBezTo>
                  <a:cubicBezTo>
                    <a:pt x="13" y="10"/>
                    <a:pt x="13" y="10"/>
                    <a:pt x="13" y="10"/>
                  </a:cubicBezTo>
                  <a:cubicBezTo>
                    <a:pt x="13" y="12"/>
                    <a:pt x="13" y="12"/>
                    <a:pt x="13" y="12"/>
                  </a:cubicBezTo>
                  <a:lnTo>
                    <a:pt x="10" y="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6"/>
            <p:cNvSpPr>
              <a:spLocks noEditPoints="1"/>
            </p:cNvSpPr>
            <p:nvPr/>
          </p:nvSpPr>
          <p:spPr bwMode="auto">
            <a:xfrm>
              <a:off x="3424" y="2821"/>
              <a:ext cx="47" cy="52"/>
            </a:xfrm>
            <a:custGeom>
              <a:avLst/>
              <a:gdLst>
                <a:gd name="T0" fmla="*/ 10 w 20"/>
                <a:gd name="T1" fmla="*/ 0 h 22"/>
                <a:gd name="T2" fmla="*/ 15 w 20"/>
                <a:gd name="T3" fmla="*/ 1 h 22"/>
                <a:gd name="T4" fmla="*/ 19 w 20"/>
                <a:gd name="T5" fmla="*/ 5 h 22"/>
                <a:gd name="T6" fmla="*/ 20 w 20"/>
                <a:gd name="T7" fmla="*/ 11 h 22"/>
                <a:gd name="T8" fmla="*/ 18 w 20"/>
                <a:gd name="T9" fmla="*/ 19 h 22"/>
                <a:gd name="T10" fmla="*/ 10 w 20"/>
                <a:gd name="T11" fmla="*/ 22 h 22"/>
                <a:gd name="T12" fmla="*/ 3 w 20"/>
                <a:gd name="T13" fmla="*/ 19 h 22"/>
                <a:gd name="T14" fmla="*/ 0 w 20"/>
                <a:gd name="T15" fmla="*/ 11 h 22"/>
                <a:gd name="T16" fmla="*/ 3 w 20"/>
                <a:gd name="T17" fmla="*/ 3 h 22"/>
                <a:gd name="T18" fmla="*/ 10 w 20"/>
                <a:gd name="T19" fmla="*/ 0 h 22"/>
                <a:gd name="T20" fmla="*/ 10 w 20"/>
                <a:gd name="T21" fmla="*/ 1 h 22"/>
                <a:gd name="T22" fmla="*/ 8 w 20"/>
                <a:gd name="T23" fmla="*/ 2 h 22"/>
                <a:gd name="T24" fmla="*/ 7 w 20"/>
                <a:gd name="T25" fmla="*/ 6 h 22"/>
                <a:gd name="T26" fmla="*/ 7 w 20"/>
                <a:gd name="T27" fmla="*/ 13 h 22"/>
                <a:gd name="T28" fmla="*/ 7 w 20"/>
                <a:gd name="T29" fmla="*/ 17 h 22"/>
                <a:gd name="T30" fmla="*/ 8 w 20"/>
                <a:gd name="T31" fmla="*/ 20 h 22"/>
                <a:gd name="T32" fmla="*/ 10 w 20"/>
                <a:gd name="T33" fmla="*/ 21 h 22"/>
                <a:gd name="T34" fmla="*/ 12 w 20"/>
                <a:gd name="T35" fmla="*/ 20 h 22"/>
                <a:gd name="T36" fmla="*/ 13 w 20"/>
                <a:gd name="T37" fmla="*/ 18 h 22"/>
                <a:gd name="T38" fmla="*/ 14 w 20"/>
                <a:gd name="T39" fmla="*/ 9 h 22"/>
                <a:gd name="T40" fmla="*/ 13 w 20"/>
                <a:gd name="T41" fmla="*/ 4 h 22"/>
                <a:gd name="T42" fmla="*/ 12 w 20"/>
                <a:gd name="T43" fmla="*/ 2 h 22"/>
                <a:gd name="T44" fmla="*/ 10 w 20"/>
                <a:gd name="T45"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2">
                  <a:moveTo>
                    <a:pt x="10" y="0"/>
                  </a:moveTo>
                  <a:cubicBezTo>
                    <a:pt x="12" y="0"/>
                    <a:pt x="14" y="0"/>
                    <a:pt x="15" y="1"/>
                  </a:cubicBezTo>
                  <a:cubicBezTo>
                    <a:pt x="17" y="2"/>
                    <a:pt x="18" y="3"/>
                    <a:pt x="19" y="5"/>
                  </a:cubicBezTo>
                  <a:cubicBezTo>
                    <a:pt x="20" y="7"/>
                    <a:pt x="20" y="9"/>
                    <a:pt x="20" y="11"/>
                  </a:cubicBezTo>
                  <a:cubicBezTo>
                    <a:pt x="20" y="14"/>
                    <a:pt x="20" y="17"/>
                    <a:pt x="18" y="19"/>
                  </a:cubicBezTo>
                  <a:cubicBezTo>
                    <a:pt x="16" y="21"/>
                    <a:pt x="14" y="22"/>
                    <a:pt x="10" y="22"/>
                  </a:cubicBezTo>
                  <a:cubicBezTo>
                    <a:pt x="7" y="22"/>
                    <a:pt x="5" y="21"/>
                    <a:pt x="3" y="19"/>
                  </a:cubicBezTo>
                  <a:cubicBezTo>
                    <a:pt x="1" y="17"/>
                    <a:pt x="0" y="14"/>
                    <a:pt x="0" y="11"/>
                  </a:cubicBezTo>
                  <a:cubicBezTo>
                    <a:pt x="0" y="8"/>
                    <a:pt x="1" y="5"/>
                    <a:pt x="3" y="3"/>
                  </a:cubicBezTo>
                  <a:cubicBezTo>
                    <a:pt x="5" y="1"/>
                    <a:pt x="7" y="0"/>
                    <a:pt x="10" y="0"/>
                  </a:cubicBezTo>
                  <a:close/>
                  <a:moveTo>
                    <a:pt x="10" y="1"/>
                  </a:moveTo>
                  <a:cubicBezTo>
                    <a:pt x="10" y="1"/>
                    <a:pt x="9" y="1"/>
                    <a:pt x="8" y="2"/>
                  </a:cubicBezTo>
                  <a:cubicBezTo>
                    <a:pt x="8" y="3"/>
                    <a:pt x="7" y="4"/>
                    <a:pt x="7" y="6"/>
                  </a:cubicBezTo>
                  <a:cubicBezTo>
                    <a:pt x="7" y="7"/>
                    <a:pt x="7" y="10"/>
                    <a:pt x="7" y="13"/>
                  </a:cubicBezTo>
                  <a:cubicBezTo>
                    <a:pt x="7" y="14"/>
                    <a:pt x="7" y="16"/>
                    <a:pt x="7" y="17"/>
                  </a:cubicBezTo>
                  <a:cubicBezTo>
                    <a:pt x="7" y="19"/>
                    <a:pt x="8" y="19"/>
                    <a:pt x="8" y="20"/>
                  </a:cubicBezTo>
                  <a:cubicBezTo>
                    <a:pt x="9" y="20"/>
                    <a:pt x="10" y="21"/>
                    <a:pt x="10" y="21"/>
                  </a:cubicBezTo>
                  <a:cubicBezTo>
                    <a:pt x="11" y="21"/>
                    <a:pt x="11" y="21"/>
                    <a:pt x="12" y="20"/>
                  </a:cubicBezTo>
                  <a:cubicBezTo>
                    <a:pt x="13" y="20"/>
                    <a:pt x="13" y="19"/>
                    <a:pt x="13" y="18"/>
                  </a:cubicBezTo>
                  <a:cubicBezTo>
                    <a:pt x="13" y="17"/>
                    <a:pt x="14" y="14"/>
                    <a:pt x="14" y="9"/>
                  </a:cubicBezTo>
                  <a:cubicBezTo>
                    <a:pt x="14" y="7"/>
                    <a:pt x="13" y="5"/>
                    <a:pt x="13" y="4"/>
                  </a:cubicBezTo>
                  <a:cubicBezTo>
                    <a:pt x="13" y="3"/>
                    <a:pt x="12" y="2"/>
                    <a:pt x="12" y="2"/>
                  </a:cubicBezTo>
                  <a:cubicBezTo>
                    <a:pt x="11" y="1"/>
                    <a:pt x="11"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47"/>
            <p:cNvSpPr/>
            <p:nvPr/>
          </p:nvSpPr>
          <p:spPr bwMode="auto">
            <a:xfrm>
              <a:off x="3481" y="2821"/>
              <a:ext cx="42" cy="52"/>
            </a:xfrm>
            <a:custGeom>
              <a:avLst/>
              <a:gdLst>
                <a:gd name="T0" fmla="*/ 8 w 18"/>
                <a:gd name="T1" fmla="*/ 0 h 22"/>
                <a:gd name="T2" fmla="*/ 8 w 18"/>
                <a:gd name="T3" fmla="*/ 5 h 22"/>
                <a:gd name="T4" fmla="*/ 12 w 18"/>
                <a:gd name="T5" fmla="*/ 1 h 22"/>
                <a:gd name="T6" fmla="*/ 15 w 18"/>
                <a:gd name="T7" fmla="*/ 0 h 22"/>
                <a:gd name="T8" fmla="*/ 17 w 18"/>
                <a:gd name="T9" fmla="*/ 0 h 22"/>
                <a:gd name="T10" fmla="*/ 18 w 18"/>
                <a:gd name="T11" fmla="*/ 3 h 22"/>
                <a:gd name="T12" fmla="*/ 17 w 18"/>
                <a:gd name="T13" fmla="*/ 5 h 22"/>
                <a:gd name="T14" fmla="*/ 16 w 18"/>
                <a:gd name="T15" fmla="*/ 6 h 22"/>
                <a:gd name="T16" fmla="*/ 13 w 18"/>
                <a:gd name="T17" fmla="*/ 5 h 22"/>
                <a:gd name="T18" fmla="*/ 12 w 18"/>
                <a:gd name="T19" fmla="*/ 4 h 22"/>
                <a:gd name="T20" fmla="*/ 12 w 18"/>
                <a:gd name="T21" fmla="*/ 4 h 22"/>
                <a:gd name="T22" fmla="*/ 11 w 18"/>
                <a:gd name="T23" fmla="*/ 5 h 22"/>
                <a:gd name="T24" fmla="*/ 9 w 18"/>
                <a:gd name="T25" fmla="*/ 7 h 22"/>
                <a:gd name="T26" fmla="*/ 8 w 18"/>
                <a:gd name="T27" fmla="*/ 12 h 22"/>
                <a:gd name="T28" fmla="*/ 8 w 18"/>
                <a:gd name="T29" fmla="*/ 17 h 22"/>
                <a:gd name="T30" fmla="*/ 9 w 18"/>
                <a:gd name="T31" fmla="*/ 18 h 22"/>
                <a:gd name="T32" fmla="*/ 9 w 18"/>
                <a:gd name="T33" fmla="*/ 20 h 22"/>
                <a:gd name="T34" fmla="*/ 9 w 18"/>
                <a:gd name="T35" fmla="*/ 21 h 22"/>
                <a:gd name="T36" fmla="*/ 11 w 18"/>
                <a:gd name="T37" fmla="*/ 21 h 22"/>
                <a:gd name="T38" fmla="*/ 11 w 18"/>
                <a:gd name="T39" fmla="*/ 22 h 22"/>
                <a:gd name="T40" fmla="*/ 0 w 18"/>
                <a:gd name="T41" fmla="*/ 22 h 22"/>
                <a:gd name="T42" fmla="*/ 0 w 18"/>
                <a:gd name="T43" fmla="*/ 21 h 22"/>
                <a:gd name="T44" fmla="*/ 2 w 18"/>
                <a:gd name="T45" fmla="*/ 20 h 22"/>
                <a:gd name="T46" fmla="*/ 2 w 18"/>
                <a:gd name="T47" fmla="*/ 17 h 22"/>
                <a:gd name="T48" fmla="*/ 2 w 18"/>
                <a:gd name="T49" fmla="*/ 5 h 22"/>
                <a:gd name="T50" fmla="*/ 2 w 18"/>
                <a:gd name="T51" fmla="*/ 2 h 22"/>
                <a:gd name="T52" fmla="*/ 1 w 18"/>
                <a:gd name="T53" fmla="*/ 1 h 22"/>
                <a:gd name="T54" fmla="*/ 0 w 18"/>
                <a:gd name="T55" fmla="*/ 1 h 22"/>
                <a:gd name="T56" fmla="*/ 0 w 18"/>
                <a:gd name="T57" fmla="*/ 0 h 22"/>
                <a:gd name="T58" fmla="*/ 8 w 18"/>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22">
                  <a:moveTo>
                    <a:pt x="8" y="0"/>
                  </a:moveTo>
                  <a:cubicBezTo>
                    <a:pt x="8" y="5"/>
                    <a:pt x="8" y="5"/>
                    <a:pt x="8" y="5"/>
                  </a:cubicBezTo>
                  <a:cubicBezTo>
                    <a:pt x="10" y="3"/>
                    <a:pt x="11" y="1"/>
                    <a:pt x="12" y="1"/>
                  </a:cubicBezTo>
                  <a:cubicBezTo>
                    <a:pt x="13" y="0"/>
                    <a:pt x="14" y="0"/>
                    <a:pt x="15" y="0"/>
                  </a:cubicBezTo>
                  <a:cubicBezTo>
                    <a:pt x="16" y="0"/>
                    <a:pt x="17" y="0"/>
                    <a:pt x="17" y="0"/>
                  </a:cubicBezTo>
                  <a:cubicBezTo>
                    <a:pt x="18" y="1"/>
                    <a:pt x="18" y="2"/>
                    <a:pt x="18" y="3"/>
                  </a:cubicBezTo>
                  <a:cubicBezTo>
                    <a:pt x="18" y="4"/>
                    <a:pt x="18" y="4"/>
                    <a:pt x="17" y="5"/>
                  </a:cubicBezTo>
                  <a:cubicBezTo>
                    <a:pt x="17" y="6"/>
                    <a:pt x="16" y="6"/>
                    <a:pt x="16" y="6"/>
                  </a:cubicBezTo>
                  <a:cubicBezTo>
                    <a:pt x="15" y="6"/>
                    <a:pt x="14" y="6"/>
                    <a:pt x="13" y="5"/>
                  </a:cubicBezTo>
                  <a:cubicBezTo>
                    <a:pt x="13" y="5"/>
                    <a:pt x="13" y="4"/>
                    <a:pt x="12" y="4"/>
                  </a:cubicBezTo>
                  <a:cubicBezTo>
                    <a:pt x="12" y="4"/>
                    <a:pt x="12" y="4"/>
                    <a:pt x="12" y="4"/>
                  </a:cubicBezTo>
                  <a:cubicBezTo>
                    <a:pt x="11" y="4"/>
                    <a:pt x="11" y="4"/>
                    <a:pt x="11" y="5"/>
                  </a:cubicBezTo>
                  <a:cubicBezTo>
                    <a:pt x="10" y="5"/>
                    <a:pt x="10" y="6"/>
                    <a:pt x="9" y="7"/>
                  </a:cubicBezTo>
                  <a:cubicBezTo>
                    <a:pt x="9" y="8"/>
                    <a:pt x="8" y="10"/>
                    <a:pt x="8" y="12"/>
                  </a:cubicBezTo>
                  <a:cubicBezTo>
                    <a:pt x="8" y="17"/>
                    <a:pt x="8" y="17"/>
                    <a:pt x="8" y="17"/>
                  </a:cubicBezTo>
                  <a:cubicBezTo>
                    <a:pt x="9" y="18"/>
                    <a:pt x="9" y="18"/>
                    <a:pt x="9" y="18"/>
                  </a:cubicBezTo>
                  <a:cubicBezTo>
                    <a:pt x="9" y="19"/>
                    <a:pt x="9" y="19"/>
                    <a:pt x="9" y="20"/>
                  </a:cubicBezTo>
                  <a:cubicBezTo>
                    <a:pt x="9" y="20"/>
                    <a:pt x="9" y="20"/>
                    <a:pt x="9" y="21"/>
                  </a:cubicBezTo>
                  <a:cubicBezTo>
                    <a:pt x="10" y="21"/>
                    <a:pt x="10" y="21"/>
                    <a:pt x="11" y="21"/>
                  </a:cubicBezTo>
                  <a:cubicBezTo>
                    <a:pt x="11" y="22"/>
                    <a:pt x="11" y="22"/>
                    <a:pt x="11" y="22"/>
                  </a:cubicBezTo>
                  <a:cubicBezTo>
                    <a:pt x="0" y="22"/>
                    <a:pt x="0" y="22"/>
                    <a:pt x="0" y="22"/>
                  </a:cubicBezTo>
                  <a:cubicBezTo>
                    <a:pt x="0" y="21"/>
                    <a:pt x="0" y="21"/>
                    <a:pt x="0" y="21"/>
                  </a:cubicBezTo>
                  <a:cubicBezTo>
                    <a:pt x="1" y="21"/>
                    <a:pt x="1" y="21"/>
                    <a:pt x="2" y="20"/>
                  </a:cubicBezTo>
                  <a:cubicBezTo>
                    <a:pt x="2" y="20"/>
                    <a:pt x="2" y="19"/>
                    <a:pt x="2" y="17"/>
                  </a:cubicBezTo>
                  <a:cubicBezTo>
                    <a:pt x="2" y="5"/>
                    <a:pt x="2" y="5"/>
                    <a:pt x="2" y="5"/>
                  </a:cubicBezTo>
                  <a:cubicBezTo>
                    <a:pt x="2" y="4"/>
                    <a:pt x="2" y="3"/>
                    <a:pt x="2" y="2"/>
                  </a:cubicBezTo>
                  <a:cubicBezTo>
                    <a:pt x="2" y="2"/>
                    <a:pt x="2" y="2"/>
                    <a:pt x="1" y="1"/>
                  </a:cubicBezTo>
                  <a:cubicBezTo>
                    <a:pt x="1" y="1"/>
                    <a:pt x="0" y="1"/>
                    <a:pt x="0" y="1"/>
                  </a:cubicBezTo>
                  <a:cubicBezTo>
                    <a:pt x="0" y="0"/>
                    <a:pt x="0" y="0"/>
                    <a:pt x="0" y="0"/>
                  </a:cubicBez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8"/>
            <p:cNvSpPr/>
            <p:nvPr/>
          </p:nvSpPr>
          <p:spPr bwMode="auto">
            <a:xfrm>
              <a:off x="3554" y="2799"/>
              <a:ext cx="66" cy="74"/>
            </a:xfrm>
            <a:custGeom>
              <a:avLst/>
              <a:gdLst>
                <a:gd name="T0" fmla="*/ 28 w 28"/>
                <a:gd name="T1" fmla="*/ 0 h 31"/>
                <a:gd name="T2" fmla="*/ 28 w 28"/>
                <a:gd name="T3" fmla="*/ 8 h 31"/>
                <a:gd name="T4" fmla="*/ 27 w 28"/>
                <a:gd name="T5" fmla="*/ 8 h 31"/>
                <a:gd name="T6" fmla="*/ 25 w 28"/>
                <a:gd name="T7" fmla="*/ 4 h 31"/>
                <a:gd name="T8" fmla="*/ 23 w 28"/>
                <a:gd name="T9" fmla="*/ 2 h 31"/>
                <a:gd name="T10" fmla="*/ 20 w 28"/>
                <a:gd name="T11" fmla="*/ 1 h 31"/>
                <a:gd name="T12" fmla="*/ 17 w 28"/>
                <a:gd name="T13" fmla="*/ 1 h 31"/>
                <a:gd name="T14" fmla="*/ 17 w 28"/>
                <a:gd name="T15" fmla="*/ 25 h 31"/>
                <a:gd name="T16" fmla="*/ 18 w 28"/>
                <a:gd name="T17" fmla="*/ 28 h 31"/>
                <a:gd name="T18" fmla="*/ 19 w 28"/>
                <a:gd name="T19" fmla="*/ 29 h 31"/>
                <a:gd name="T20" fmla="*/ 21 w 28"/>
                <a:gd name="T21" fmla="*/ 30 h 31"/>
                <a:gd name="T22" fmla="*/ 22 w 28"/>
                <a:gd name="T23" fmla="*/ 30 h 31"/>
                <a:gd name="T24" fmla="*/ 22 w 28"/>
                <a:gd name="T25" fmla="*/ 31 h 31"/>
                <a:gd name="T26" fmla="*/ 5 w 28"/>
                <a:gd name="T27" fmla="*/ 31 h 31"/>
                <a:gd name="T28" fmla="*/ 5 w 28"/>
                <a:gd name="T29" fmla="*/ 30 h 31"/>
                <a:gd name="T30" fmla="*/ 6 w 28"/>
                <a:gd name="T31" fmla="*/ 30 h 31"/>
                <a:gd name="T32" fmla="*/ 9 w 28"/>
                <a:gd name="T33" fmla="*/ 29 h 31"/>
                <a:gd name="T34" fmla="*/ 10 w 28"/>
                <a:gd name="T35" fmla="*/ 28 h 31"/>
                <a:gd name="T36" fmla="*/ 10 w 28"/>
                <a:gd name="T37" fmla="*/ 25 h 31"/>
                <a:gd name="T38" fmla="*/ 10 w 28"/>
                <a:gd name="T39" fmla="*/ 1 h 31"/>
                <a:gd name="T40" fmla="*/ 8 w 28"/>
                <a:gd name="T41" fmla="*/ 1 h 31"/>
                <a:gd name="T42" fmla="*/ 3 w 28"/>
                <a:gd name="T43" fmla="*/ 3 h 31"/>
                <a:gd name="T44" fmla="*/ 0 w 28"/>
                <a:gd name="T45" fmla="*/ 8 h 31"/>
                <a:gd name="T46" fmla="*/ 0 w 28"/>
                <a:gd name="T47" fmla="*/ 8 h 31"/>
                <a:gd name="T48" fmla="*/ 0 w 28"/>
                <a:gd name="T49" fmla="*/ 0 h 31"/>
                <a:gd name="T50" fmla="*/ 28 w 28"/>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1">
                  <a:moveTo>
                    <a:pt x="28" y="0"/>
                  </a:moveTo>
                  <a:cubicBezTo>
                    <a:pt x="28" y="8"/>
                    <a:pt x="28" y="8"/>
                    <a:pt x="28" y="8"/>
                  </a:cubicBezTo>
                  <a:cubicBezTo>
                    <a:pt x="27" y="8"/>
                    <a:pt x="27" y="8"/>
                    <a:pt x="27" y="8"/>
                  </a:cubicBezTo>
                  <a:cubicBezTo>
                    <a:pt x="26" y="6"/>
                    <a:pt x="26" y="5"/>
                    <a:pt x="25" y="4"/>
                  </a:cubicBezTo>
                  <a:cubicBezTo>
                    <a:pt x="24" y="3"/>
                    <a:pt x="24" y="2"/>
                    <a:pt x="23" y="2"/>
                  </a:cubicBezTo>
                  <a:cubicBezTo>
                    <a:pt x="22" y="1"/>
                    <a:pt x="21" y="1"/>
                    <a:pt x="20" y="1"/>
                  </a:cubicBezTo>
                  <a:cubicBezTo>
                    <a:pt x="17" y="1"/>
                    <a:pt x="17" y="1"/>
                    <a:pt x="17" y="1"/>
                  </a:cubicBezTo>
                  <a:cubicBezTo>
                    <a:pt x="17" y="25"/>
                    <a:pt x="17" y="25"/>
                    <a:pt x="17" y="25"/>
                  </a:cubicBezTo>
                  <a:cubicBezTo>
                    <a:pt x="17" y="27"/>
                    <a:pt x="17" y="28"/>
                    <a:pt x="18" y="28"/>
                  </a:cubicBezTo>
                  <a:cubicBezTo>
                    <a:pt x="18" y="29"/>
                    <a:pt x="18" y="29"/>
                    <a:pt x="19" y="29"/>
                  </a:cubicBezTo>
                  <a:cubicBezTo>
                    <a:pt x="19" y="30"/>
                    <a:pt x="20" y="30"/>
                    <a:pt x="21" y="30"/>
                  </a:cubicBezTo>
                  <a:cubicBezTo>
                    <a:pt x="22" y="30"/>
                    <a:pt x="22" y="30"/>
                    <a:pt x="22" y="30"/>
                  </a:cubicBezTo>
                  <a:cubicBezTo>
                    <a:pt x="22" y="31"/>
                    <a:pt x="22" y="31"/>
                    <a:pt x="22" y="31"/>
                  </a:cubicBezTo>
                  <a:cubicBezTo>
                    <a:pt x="5" y="31"/>
                    <a:pt x="5" y="31"/>
                    <a:pt x="5" y="31"/>
                  </a:cubicBezTo>
                  <a:cubicBezTo>
                    <a:pt x="5" y="30"/>
                    <a:pt x="5" y="30"/>
                    <a:pt x="5" y="30"/>
                  </a:cubicBezTo>
                  <a:cubicBezTo>
                    <a:pt x="6" y="30"/>
                    <a:pt x="6" y="30"/>
                    <a:pt x="6" y="30"/>
                  </a:cubicBezTo>
                  <a:cubicBezTo>
                    <a:pt x="7" y="30"/>
                    <a:pt x="8" y="30"/>
                    <a:pt x="9" y="29"/>
                  </a:cubicBezTo>
                  <a:cubicBezTo>
                    <a:pt x="9" y="29"/>
                    <a:pt x="9" y="29"/>
                    <a:pt x="10" y="28"/>
                  </a:cubicBezTo>
                  <a:cubicBezTo>
                    <a:pt x="10" y="28"/>
                    <a:pt x="10" y="27"/>
                    <a:pt x="10" y="25"/>
                  </a:cubicBezTo>
                  <a:cubicBezTo>
                    <a:pt x="10" y="1"/>
                    <a:pt x="10" y="1"/>
                    <a:pt x="10" y="1"/>
                  </a:cubicBezTo>
                  <a:cubicBezTo>
                    <a:pt x="8" y="1"/>
                    <a:pt x="8" y="1"/>
                    <a:pt x="8" y="1"/>
                  </a:cubicBezTo>
                  <a:cubicBezTo>
                    <a:pt x="5" y="1"/>
                    <a:pt x="4" y="2"/>
                    <a:pt x="3" y="3"/>
                  </a:cubicBezTo>
                  <a:cubicBezTo>
                    <a:pt x="2" y="4"/>
                    <a:pt x="1" y="6"/>
                    <a:pt x="0" y="8"/>
                  </a:cubicBezTo>
                  <a:cubicBezTo>
                    <a:pt x="0" y="8"/>
                    <a:pt x="0" y="8"/>
                    <a:pt x="0" y="8"/>
                  </a:cubicBezTo>
                  <a:cubicBezTo>
                    <a:pt x="0" y="0"/>
                    <a:pt x="0" y="0"/>
                    <a:pt x="0" y="0"/>
                  </a:cubicBez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49"/>
            <p:cNvSpPr/>
            <p:nvPr/>
          </p:nvSpPr>
          <p:spPr bwMode="auto">
            <a:xfrm>
              <a:off x="3618" y="2821"/>
              <a:ext cx="45" cy="52"/>
            </a:xfrm>
            <a:custGeom>
              <a:avLst/>
              <a:gdLst>
                <a:gd name="T0" fmla="*/ 9 w 19"/>
                <a:gd name="T1" fmla="*/ 0 h 22"/>
                <a:gd name="T2" fmla="*/ 9 w 19"/>
                <a:gd name="T3" fmla="*/ 5 h 22"/>
                <a:gd name="T4" fmla="*/ 13 w 19"/>
                <a:gd name="T5" fmla="*/ 1 h 22"/>
                <a:gd name="T6" fmla="*/ 16 w 19"/>
                <a:gd name="T7" fmla="*/ 0 h 22"/>
                <a:gd name="T8" fmla="*/ 18 w 19"/>
                <a:gd name="T9" fmla="*/ 0 h 22"/>
                <a:gd name="T10" fmla="*/ 19 w 19"/>
                <a:gd name="T11" fmla="*/ 3 h 22"/>
                <a:gd name="T12" fmla="*/ 18 w 19"/>
                <a:gd name="T13" fmla="*/ 5 h 22"/>
                <a:gd name="T14" fmla="*/ 16 w 19"/>
                <a:gd name="T15" fmla="*/ 6 h 22"/>
                <a:gd name="T16" fmla="*/ 14 w 19"/>
                <a:gd name="T17" fmla="*/ 5 h 22"/>
                <a:gd name="T18" fmla="*/ 13 w 19"/>
                <a:gd name="T19" fmla="*/ 4 h 22"/>
                <a:gd name="T20" fmla="*/ 13 w 19"/>
                <a:gd name="T21" fmla="*/ 4 h 22"/>
                <a:gd name="T22" fmla="*/ 11 w 19"/>
                <a:gd name="T23" fmla="*/ 5 h 22"/>
                <a:gd name="T24" fmla="*/ 10 w 19"/>
                <a:gd name="T25" fmla="*/ 7 h 22"/>
                <a:gd name="T26" fmla="*/ 9 w 19"/>
                <a:gd name="T27" fmla="*/ 12 h 22"/>
                <a:gd name="T28" fmla="*/ 9 w 19"/>
                <a:gd name="T29" fmla="*/ 17 h 22"/>
                <a:gd name="T30" fmla="*/ 9 w 19"/>
                <a:gd name="T31" fmla="*/ 18 h 22"/>
                <a:gd name="T32" fmla="*/ 9 w 19"/>
                <a:gd name="T33" fmla="*/ 20 h 22"/>
                <a:gd name="T34" fmla="*/ 10 w 19"/>
                <a:gd name="T35" fmla="*/ 21 h 22"/>
                <a:gd name="T36" fmla="*/ 12 w 19"/>
                <a:gd name="T37" fmla="*/ 21 h 22"/>
                <a:gd name="T38" fmla="*/ 12 w 19"/>
                <a:gd name="T39" fmla="*/ 22 h 22"/>
                <a:gd name="T40" fmla="*/ 0 w 19"/>
                <a:gd name="T41" fmla="*/ 22 h 22"/>
                <a:gd name="T42" fmla="*/ 0 w 19"/>
                <a:gd name="T43" fmla="*/ 21 h 22"/>
                <a:gd name="T44" fmla="*/ 2 w 19"/>
                <a:gd name="T45" fmla="*/ 20 h 22"/>
                <a:gd name="T46" fmla="*/ 3 w 19"/>
                <a:gd name="T47" fmla="*/ 17 h 22"/>
                <a:gd name="T48" fmla="*/ 3 w 19"/>
                <a:gd name="T49" fmla="*/ 5 h 22"/>
                <a:gd name="T50" fmla="*/ 3 w 19"/>
                <a:gd name="T51" fmla="*/ 2 h 22"/>
                <a:gd name="T52" fmla="*/ 2 w 19"/>
                <a:gd name="T53" fmla="*/ 1 h 22"/>
                <a:gd name="T54" fmla="*/ 0 w 19"/>
                <a:gd name="T55" fmla="*/ 1 h 22"/>
                <a:gd name="T56" fmla="*/ 0 w 19"/>
                <a:gd name="T57" fmla="*/ 0 h 22"/>
                <a:gd name="T58" fmla="*/ 9 w 19"/>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22">
                  <a:moveTo>
                    <a:pt x="9" y="0"/>
                  </a:moveTo>
                  <a:cubicBezTo>
                    <a:pt x="9" y="5"/>
                    <a:pt x="9" y="5"/>
                    <a:pt x="9" y="5"/>
                  </a:cubicBezTo>
                  <a:cubicBezTo>
                    <a:pt x="11" y="3"/>
                    <a:pt x="12" y="1"/>
                    <a:pt x="13" y="1"/>
                  </a:cubicBezTo>
                  <a:cubicBezTo>
                    <a:pt x="14" y="0"/>
                    <a:pt x="15" y="0"/>
                    <a:pt x="16" y="0"/>
                  </a:cubicBezTo>
                  <a:cubicBezTo>
                    <a:pt x="17" y="0"/>
                    <a:pt x="18" y="0"/>
                    <a:pt x="18" y="0"/>
                  </a:cubicBezTo>
                  <a:cubicBezTo>
                    <a:pt x="19" y="1"/>
                    <a:pt x="19" y="2"/>
                    <a:pt x="19" y="3"/>
                  </a:cubicBezTo>
                  <a:cubicBezTo>
                    <a:pt x="19" y="4"/>
                    <a:pt x="19" y="4"/>
                    <a:pt x="18" y="5"/>
                  </a:cubicBezTo>
                  <a:cubicBezTo>
                    <a:pt x="18" y="6"/>
                    <a:pt x="17" y="6"/>
                    <a:pt x="16" y="6"/>
                  </a:cubicBezTo>
                  <a:cubicBezTo>
                    <a:pt x="16" y="6"/>
                    <a:pt x="15" y="6"/>
                    <a:pt x="14" y="5"/>
                  </a:cubicBezTo>
                  <a:cubicBezTo>
                    <a:pt x="14" y="5"/>
                    <a:pt x="13" y="4"/>
                    <a:pt x="13" y="4"/>
                  </a:cubicBezTo>
                  <a:cubicBezTo>
                    <a:pt x="13" y="4"/>
                    <a:pt x="13" y="4"/>
                    <a:pt x="13" y="4"/>
                  </a:cubicBezTo>
                  <a:cubicBezTo>
                    <a:pt x="12" y="4"/>
                    <a:pt x="12" y="4"/>
                    <a:pt x="11" y="5"/>
                  </a:cubicBezTo>
                  <a:cubicBezTo>
                    <a:pt x="11" y="5"/>
                    <a:pt x="10" y="6"/>
                    <a:pt x="10" y="7"/>
                  </a:cubicBezTo>
                  <a:cubicBezTo>
                    <a:pt x="9" y="8"/>
                    <a:pt x="9" y="10"/>
                    <a:pt x="9" y="12"/>
                  </a:cubicBezTo>
                  <a:cubicBezTo>
                    <a:pt x="9" y="17"/>
                    <a:pt x="9" y="17"/>
                    <a:pt x="9" y="17"/>
                  </a:cubicBezTo>
                  <a:cubicBezTo>
                    <a:pt x="9" y="18"/>
                    <a:pt x="9" y="18"/>
                    <a:pt x="9" y="18"/>
                  </a:cubicBezTo>
                  <a:cubicBezTo>
                    <a:pt x="9" y="19"/>
                    <a:pt x="9" y="19"/>
                    <a:pt x="9" y="20"/>
                  </a:cubicBezTo>
                  <a:cubicBezTo>
                    <a:pt x="10" y="20"/>
                    <a:pt x="10" y="20"/>
                    <a:pt x="10" y="21"/>
                  </a:cubicBezTo>
                  <a:cubicBezTo>
                    <a:pt x="11" y="21"/>
                    <a:pt x="11" y="21"/>
                    <a:pt x="12" y="21"/>
                  </a:cubicBezTo>
                  <a:cubicBezTo>
                    <a:pt x="12" y="22"/>
                    <a:pt x="12" y="22"/>
                    <a:pt x="12" y="22"/>
                  </a:cubicBezTo>
                  <a:cubicBezTo>
                    <a:pt x="0" y="22"/>
                    <a:pt x="0" y="22"/>
                    <a:pt x="0" y="22"/>
                  </a:cubicBezTo>
                  <a:cubicBezTo>
                    <a:pt x="0" y="21"/>
                    <a:pt x="0" y="21"/>
                    <a:pt x="0" y="21"/>
                  </a:cubicBezTo>
                  <a:cubicBezTo>
                    <a:pt x="1" y="21"/>
                    <a:pt x="2" y="21"/>
                    <a:pt x="2" y="20"/>
                  </a:cubicBezTo>
                  <a:cubicBezTo>
                    <a:pt x="3" y="20"/>
                    <a:pt x="3" y="19"/>
                    <a:pt x="3" y="17"/>
                  </a:cubicBezTo>
                  <a:cubicBezTo>
                    <a:pt x="3" y="5"/>
                    <a:pt x="3" y="5"/>
                    <a:pt x="3" y="5"/>
                  </a:cubicBezTo>
                  <a:cubicBezTo>
                    <a:pt x="3" y="4"/>
                    <a:pt x="3" y="3"/>
                    <a:pt x="3" y="2"/>
                  </a:cubicBezTo>
                  <a:cubicBezTo>
                    <a:pt x="2" y="2"/>
                    <a:pt x="2" y="2"/>
                    <a:pt x="2" y="1"/>
                  </a:cubicBezTo>
                  <a:cubicBezTo>
                    <a:pt x="2"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50"/>
            <p:cNvSpPr/>
            <p:nvPr/>
          </p:nvSpPr>
          <p:spPr bwMode="auto">
            <a:xfrm>
              <a:off x="3668" y="2821"/>
              <a:ext cx="54" cy="52"/>
            </a:xfrm>
            <a:custGeom>
              <a:avLst/>
              <a:gdLst>
                <a:gd name="T0" fmla="*/ 21 w 23"/>
                <a:gd name="T1" fmla="*/ 0 h 22"/>
                <a:gd name="T2" fmla="*/ 21 w 23"/>
                <a:gd name="T3" fmla="*/ 17 h 22"/>
                <a:gd name="T4" fmla="*/ 21 w 23"/>
                <a:gd name="T5" fmla="*/ 20 h 22"/>
                <a:gd name="T6" fmla="*/ 23 w 23"/>
                <a:gd name="T7" fmla="*/ 21 h 22"/>
                <a:gd name="T8" fmla="*/ 23 w 23"/>
                <a:gd name="T9" fmla="*/ 22 h 22"/>
                <a:gd name="T10" fmla="*/ 14 w 23"/>
                <a:gd name="T11" fmla="*/ 22 h 22"/>
                <a:gd name="T12" fmla="*/ 14 w 23"/>
                <a:gd name="T13" fmla="*/ 19 h 22"/>
                <a:gd name="T14" fmla="*/ 11 w 23"/>
                <a:gd name="T15" fmla="*/ 22 h 22"/>
                <a:gd name="T16" fmla="*/ 8 w 23"/>
                <a:gd name="T17" fmla="*/ 22 h 22"/>
                <a:gd name="T18" fmla="*/ 5 w 23"/>
                <a:gd name="T19" fmla="*/ 21 h 22"/>
                <a:gd name="T20" fmla="*/ 3 w 23"/>
                <a:gd name="T21" fmla="*/ 19 h 22"/>
                <a:gd name="T22" fmla="*/ 2 w 23"/>
                <a:gd name="T23" fmla="*/ 13 h 22"/>
                <a:gd name="T24" fmla="*/ 2 w 23"/>
                <a:gd name="T25" fmla="*/ 5 h 22"/>
                <a:gd name="T26" fmla="*/ 2 w 23"/>
                <a:gd name="T27" fmla="*/ 2 h 22"/>
                <a:gd name="T28" fmla="*/ 0 w 23"/>
                <a:gd name="T29" fmla="*/ 1 h 22"/>
                <a:gd name="T30" fmla="*/ 0 w 23"/>
                <a:gd name="T31" fmla="*/ 0 h 22"/>
                <a:gd name="T32" fmla="*/ 9 w 23"/>
                <a:gd name="T33" fmla="*/ 0 h 22"/>
                <a:gd name="T34" fmla="*/ 9 w 23"/>
                <a:gd name="T35" fmla="*/ 15 h 22"/>
                <a:gd name="T36" fmla="*/ 9 w 23"/>
                <a:gd name="T37" fmla="*/ 18 h 22"/>
                <a:gd name="T38" fmla="*/ 10 w 23"/>
                <a:gd name="T39" fmla="*/ 19 h 22"/>
                <a:gd name="T40" fmla="*/ 11 w 23"/>
                <a:gd name="T41" fmla="*/ 19 h 22"/>
                <a:gd name="T42" fmla="*/ 12 w 23"/>
                <a:gd name="T43" fmla="*/ 19 h 22"/>
                <a:gd name="T44" fmla="*/ 14 w 23"/>
                <a:gd name="T45" fmla="*/ 16 h 22"/>
                <a:gd name="T46" fmla="*/ 14 w 23"/>
                <a:gd name="T47" fmla="*/ 5 h 22"/>
                <a:gd name="T48" fmla="*/ 14 w 23"/>
                <a:gd name="T49" fmla="*/ 2 h 22"/>
                <a:gd name="T50" fmla="*/ 12 w 23"/>
                <a:gd name="T51" fmla="*/ 1 h 22"/>
                <a:gd name="T52" fmla="*/ 12 w 23"/>
                <a:gd name="T53" fmla="*/ 0 h 22"/>
                <a:gd name="T54" fmla="*/ 21 w 23"/>
                <a:gd name="T5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22">
                  <a:moveTo>
                    <a:pt x="21" y="0"/>
                  </a:moveTo>
                  <a:cubicBezTo>
                    <a:pt x="21" y="17"/>
                    <a:pt x="21" y="17"/>
                    <a:pt x="21" y="17"/>
                  </a:cubicBezTo>
                  <a:cubicBezTo>
                    <a:pt x="21" y="19"/>
                    <a:pt x="21" y="20"/>
                    <a:pt x="21" y="20"/>
                  </a:cubicBezTo>
                  <a:cubicBezTo>
                    <a:pt x="22" y="21"/>
                    <a:pt x="22" y="21"/>
                    <a:pt x="23" y="21"/>
                  </a:cubicBezTo>
                  <a:cubicBezTo>
                    <a:pt x="23" y="22"/>
                    <a:pt x="23" y="22"/>
                    <a:pt x="23" y="22"/>
                  </a:cubicBezTo>
                  <a:cubicBezTo>
                    <a:pt x="14" y="22"/>
                    <a:pt x="14" y="22"/>
                    <a:pt x="14" y="22"/>
                  </a:cubicBezTo>
                  <a:cubicBezTo>
                    <a:pt x="14" y="19"/>
                    <a:pt x="14" y="19"/>
                    <a:pt x="14" y="19"/>
                  </a:cubicBezTo>
                  <a:cubicBezTo>
                    <a:pt x="13" y="20"/>
                    <a:pt x="12" y="21"/>
                    <a:pt x="11" y="22"/>
                  </a:cubicBezTo>
                  <a:cubicBezTo>
                    <a:pt x="10" y="22"/>
                    <a:pt x="9" y="22"/>
                    <a:pt x="8" y="22"/>
                  </a:cubicBezTo>
                  <a:cubicBezTo>
                    <a:pt x="7" y="22"/>
                    <a:pt x="6" y="22"/>
                    <a:pt x="5" y="21"/>
                  </a:cubicBezTo>
                  <a:cubicBezTo>
                    <a:pt x="4" y="20"/>
                    <a:pt x="3" y="20"/>
                    <a:pt x="3" y="19"/>
                  </a:cubicBezTo>
                  <a:cubicBezTo>
                    <a:pt x="3" y="18"/>
                    <a:pt x="2" y="16"/>
                    <a:pt x="2" y="13"/>
                  </a:cubicBezTo>
                  <a:cubicBezTo>
                    <a:pt x="2" y="5"/>
                    <a:pt x="2" y="5"/>
                    <a:pt x="2" y="5"/>
                  </a:cubicBezTo>
                  <a:cubicBezTo>
                    <a:pt x="2" y="3"/>
                    <a:pt x="2" y="2"/>
                    <a:pt x="2" y="2"/>
                  </a:cubicBezTo>
                  <a:cubicBezTo>
                    <a:pt x="2" y="1"/>
                    <a:pt x="1" y="1"/>
                    <a:pt x="0" y="1"/>
                  </a:cubicBezTo>
                  <a:cubicBezTo>
                    <a:pt x="0" y="0"/>
                    <a:pt x="0" y="0"/>
                    <a:pt x="0" y="0"/>
                  </a:cubicBezTo>
                  <a:cubicBezTo>
                    <a:pt x="9" y="0"/>
                    <a:pt x="9" y="0"/>
                    <a:pt x="9" y="0"/>
                  </a:cubicBezTo>
                  <a:cubicBezTo>
                    <a:pt x="9" y="15"/>
                    <a:pt x="9" y="15"/>
                    <a:pt x="9" y="15"/>
                  </a:cubicBezTo>
                  <a:cubicBezTo>
                    <a:pt x="9" y="16"/>
                    <a:pt x="9" y="17"/>
                    <a:pt x="9" y="18"/>
                  </a:cubicBezTo>
                  <a:cubicBezTo>
                    <a:pt x="9" y="18"/>
                    <a:pt x="9" y="19"/>
                    <a:pt x="10" y="19"/>
                  </a:cubicBezTo>
                  <a:cubicBezTo>
                    <a:pt x="10" y="19"/>
                    <a:pt x="10" y="19"/>
                    <a:pt x="11" y="19"/>
                  </a:cubicBezTo>
                  <a:cubicBezTo>
                    <a:pt x="11" y="19"/>
                    <a:pt x="12" y="19"/>
                    <a:pt x="12" y="19"/>
                  </a:cubicBezTo>
                  <a:cubicBezTo>
                    <a:pt x="13" y="18"/>
                    <a:pt x="14" y="18"/>
                    <a:pt x="14" y="16"/>
                  </a:cubicBezTo>
                  <a:cubicBezTo>
                    <a:pt x="14" y="5"/>
                    <a:pt x="14" y="5"/>
                    <a:pt x="14" y="5"/>
                  </a:cubicBezTo>
                  <a:cubicBezTo>
                    <a:pt x="14" y="3"/>
                    <a:pt x="14" y="2"/>
                    <a:pt x="14" y="2"/>
                  </a:cubicBezTo>
                  <a:cubicBezTo>
                    <a:pt x="14" y="1"/>
                    <a:pt x="13" y="1"/>
                    <a:pt x="12" y="1"/>
                  </a:cubicBezTo>
                  <a:cubicBezTo>
                    <a:pt x="12" y="0"/>
                    <a:pt x="12" y="0"/>
                    <a:pt x="12" y="0"/>
                  </a:cubicBez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1"/>
            <p:cNvSpPr/>
            <p:nvPr/>
          </p:nvSpPr>
          <p:spPr bwMode="auto">
            <a:xfrm>
              <a:off x="3729" y="2802"/>
              <a:ext cx="33" cy="71"/>
            </a:xfrm>
            <a:custGeom>
              <a:avLst/>
              <a:gdLst>
                <a:gd name="T0" fmla="*/ 9 w 14"/>
                <a:gd name="T1" fmla="*/ 0 h 30"/>
                <a:gd name="T2" fmla="*/ 9 w 14"/>
                <a:gd name="T3" fmla="*/ 8 h 30"/>
                <a:gd name="T4" fmla="*/ 14 w 14"/>
                <a:gd name="T5" fmla="*/ 8 h 30"/>
                <a:gd name="T6" fmla="*/ 14 w 14"/>
                <a:gd name="T7" fmla="*/ 10 h 30"/>
                <a:gd name="T8" fmla="*/ 9 w 14"/>
                <a:gd name="T9" fmla="*/ 10 h 30"/>
                <a:gd name="T10" fmla="*/ 9 w 14"/>
                <a:gd name="T11" fmla="*/ 24 h 30"/>
                <a:gd name="T12" fmla="*/ 9 w 14"/>
                <a:gd name="T13" fmla="*/ 26 h 30"/>
                <a:gd name="T14" fmla="*/ 10 w 14"/>
                <a:gd name="T15" fmla="*/ 27 h 30"/>
                <a:gd name="T16" fmla="*/ 10 w 14"/>
                <a:gd name="T17" fmla="*/ 27 h 30"/>
                <a:gd name="T18" fmla="*/ 13 w 14"/>
                <a:gd name="T19" fmla="*/ 25 h 30"/>
                <a:gd name="T20" fmla="*/ 14 w 14"/>
                <a:gd name="T21" fmla="*/ 26 h 30"/>
                <a:gd name="T22" fmla="*/ 8 w 14"/>
                <a:gd name="T23" fmla="*/ 30 h 30"/>
                <a:gd name="T24" fmla="*/ 4 w 14"/>
                <a:gd name="T25" fmla="*/ 29 h 30"/>
                <a:gd name="T26" fmla="*/ 3 w 14"/>
                <a:gd name="T27" fmla="*/ 26 h 30"/>
                <a:gd name="T28" fmla="*/ 2 w 14"/>
                <a:gd name="T29" fmla="*/ 22 h 30"/>
                <a:gd name="T30" fmla="*/ 2 w 14"/>
                <a:gd name="T31" fmla="*/ 10 h 30"/>
                <a:gd name="T32" fmla="*/ 0 w 14"/>
                <a:gd name="T33" fmla="*/ 10 h 30"/>
                <a:gd name="T34" fmla="*/ 0 w 14"/>
                <a:gd name="T35" fmla="*/ 10 h 30"/>
                <a:gd name="T36" fmla="*/ 4 w 14"/>
                <a:gd name="T37" fmla="*/ 5 h 30"/>
                <a:gd name="T38" fmla="*/ 8 w 14"/>
                <a:gd name="T39" fmla="*/ 0 h 30"/>
                <a:gd name="T40" fmla="*/ 9 w 14"/>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30">
                  <a:moveTo>
                    <a:pt x="9" y="0"/>
                  </a:moveTo>
                  <a:cubicBezTo>
                    <a:pt x="9" y="8"/>
                    <a:pt x="9" y="8"/>
                    <a:pt x="9" y="8"/>
                  </a:cubicBezTo>
                  <a:cubicBezTo>
                    <a:pt x="14" y="8"/>
                    <a:pt x="14" y="8"/>
                    <a:pt x="14" y="8"/>
                  </a:cubicBezTo>
                  <a:cubicBezTo>
                    <a:pt x="14" y="10"/>
                    <a:pt x="14" y="10"/>
                    <a:pt x="14" y="10"/>
                  </a:cubicBezTo>
                  <a:cubicBezTo>
                    <a:pt x="9" y="10"/>
                    <a:pt x="9" y="10"/>
                    <a:pt x="9" y="10"/>
                  </a:cubicBezTo>
                  <a:cubicBezTo>
                    <a:pt x="9" y="24"/>
                    <a:pt x="9" y="24"/>
                    <a:pt x="9" y="24"/>
                  </a:cubicBezTo>
                  <a:cubicBezTo>
                    <a:pt x="9" y="25"/>
                    <a:pt x="9" y="26"/>
                    <a:pt x="9" y="26"/>
                  </a:cubicBezTo>
                  <a:cubicBezTo>
                    <a:pt x="9" y="27"/>
                    <a:pt x="9" y="27"/>
                    <a:pt x="10" y="27"/>
                  </a:cubicBezTo>
                  <a:cubicBezTo>
                    <a:pt x="10" y="27"/>
                    <a:pt x="10" y="27"/>
                    <a:pt x="10" y="27"/>
                  </a:cubicBezTo>
                  <a:cubicBezTo>
                    <a:pt x="11" y="27"/>
                    <a:pt x="12" y="27"/>
                    <a:pt x="13" y="25"/>
                  </a:cubicBezTo>
                  <a:cubicBezTo>
                    <a:pt x="14" y="26"/>
                    <a:pt x="14" y="26"/>
                    <a:pt x="14" y="26"/>
                  </a:cubicBezTo>
                  <a:cubicBezTo>
                    <a:pt x="13" y="29"/>
                    <a:pt x="11" y="30"/>
                    <a:pt x="8" y="30"/>
                  </a:cubicBezTo>
                  <a:cubicBezTo>
                    <a:pt x="6" y="30"/>
                    <a:pt x="5" y="30"/>
                    <a:pt x="4" y="29"/>
                  </a:cubicBezTo>
                  <a:cubicBezTo>
                    <a:pt x="3" y="28"/>
                    <a:pt x="3" y="27"/>
                    <a:pt x="3" y="26"/>
                  </a:cubicBezTo>
                  <a:cubicBezTo>
                    <a:pt x="2" y="26"/>
                    <a:pt x="2" y="24"/>
                    <a:pt x="2" y="22"/>
                  </a:cubicBezTo>
                  <a:cubicBezTo>
                    <a:pt x="2" y="10"/>
                    <a:pt x="2" y="10"/>
                    <a:pt x="2" y="10"/>
                  </a:cubicBezTo>
                  <a:cubicBezTo>
                    <a:pt x="0" y="10"/>
                    <a:pt x="0" y="10"/>
                    <a:pt x="0" y="10"/>
                  </a:cubicBezTo>
                  <a:cubicBezTo>
                    <a:pt x="0" y="10"/>
                    <a:pt x="0" y="10"/>
                    <a:pt x="0" y="10"/>
                  </a:cubicBezTo>
                  <a:cubicBezTo>
                    <a:pt x="2" y="8"/>
                    <a:pt x="3" y="7"/>
                    <a:pt x="4" y="5"/>
                  </a:cubicBezTo>
                  <a:cubicBezTo>
                    <a:pt x="6" y="4"/>
                    <a:pt x="7" y="2"/>
                    <a:pt x="8"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52"/>
            <p:cNvSpPr/>
            <p:nvPr/>
          </p:nvSpPr>
          <p:spPr bwMode="auto">
            <a:xfrm>
              <a:off x="3767" y="2799"/>
              <a:ext cx="54" cy="74"/>
            </a:xfrm>
            <a:custGeom>
              <a:avLst/>
              <a:gdLst>
                <a:gd name="T0" fmla="*/ 9 w 23"/>
                <a:gd name="T1" fmla="*/ 0 h 31"/>
                <a:gd name="T2" fmla="*/ 9 w 23"/>
                <a:gd name="T3" fmla="*/ 12 h 31"/>
                <a:gd name="T4" fmla="*/ 12 w 23"/>
                <a:gd name="T5" fmla="*/ 9 h 31"/>
                <a:gd name="T6" fmla="*/ 15 w 23"/>
                <a:gd name="T7" fmla="*/ 9 h 31"/>
                <a:gd name="T8" fmla="*/ 18 w 23"/>
                <a:gd name="T9" fmla="*/ 10 h 31"/>
                <a:gd name="T10" fmla="*/ 20 w 23"/>
                <a:gd name="T11" fmla="*/ 12 h 31"/>
                <a:gd name="T12" fmla="*/ 21 w 23"/>
                <a:gd name="T13" fmla="*/ 18 h 31"/>
                <a:gd name="T14" fmla="*/ 21 w 23"/>
                <a:gd name="T15" fmla="*/ 26 h 31"/>
                <a:gd name="T16" fmla="*/ 21 w 23"/>
                <a:gd name="T17" fmla="*/ 29 h 31"/>
                <a:gd name="T18" fmla="*/ 23 w 23"/>
                <a:gd name="T19" fmla="*/ 30 h 31"/>
                <a:gd name="T20" fmla="*/ 23 w 23"/>
                <a:gd name="T21" fmla="*/ 31 h 31"/>
                <a:gd name="T22" fmla="*/ 12 w 23"/>
                <a:gd name="T23" fmla="*/ 31 h 31"/>
                <a:gd name="T24" fmla="*/ 12 w 23"/>
                <a:gd name="T25" fmla="*/ 30 h 31"/>
                <a:gd name="T26" fmla="*/ 14 w 23"/>
                <a:gd name="T27" fmla="*/ 29 h 31"/>
                <a:gd name="T28" fmla="*/ 14 w 23"/>
                <a:gd name="T29" fmla="*/ 26 h 31"/>
                <a:gd name="T30" fmla="*/ 14 w 23"/>
                <a:gd name="T31" fmla="*/ 16 h 31"/>
                <a:gd name="T32" fmla="*/ 14 w 23"/>
                <a:gd name="T33" fmla="*/ 13 h 31"/>
                <a:gd name="T34" fmla="*/ 13 w 23"/>
                <a:gd name="T35" fmla="*/ 12 h 31"/>
                <a:gd name="T36" fmla="*/ 12 w 23"/>
                <a:gd name="T37" fmla="*/ 12 h 31"/>
                <a:gd name="T38" fmla="*/ 11 w 23"/>
                <a:gd name="T39" fmla="*/ 12 h 31"/>
                <a:gd name="T40" fmla="*/ 9 w 23"/>
                <a:gd name="T41" fmla="*/ 15 h 31"/>
                <a:gd name="T42" fmla="*/ 9 w 23"/>
                <a:gd name="T43" fmla="*/ 26 h 31"/>
                <a:gd name="T44" fmla="*/ 9 w 23"/>
                <a:gd name="T45" fmla="*/ 29 h 31"/>
                <a:gd name="T46" fmla="*/ 11 w 23"/>
                <a:gd name="T47" fmla="*/ 30 h 31"/>
                <a:gd name="T48" fmla="*/ 11 w 23"/>
                <a:gd name="T49" fmla="*/ 31 h 31"/>
                <a:gd name="T50" fmla="*/ 0 w 23"/>
                <a:gd name="T51" fmla="*/ 31 h 31"/>
                <a:gd name="T52" fmla="*/ 0 w 23"/>
                <a:gd name="T53" fmla="*/ 30 h 31"/>
                <a:gd name="T54" fmla="*/ 2 w 23"/>
                <a:gd name="T55" fmla="*/ 29 h 31"/>
                <a:gd name="T56" fmla="*/ 2 w 23"/>
                <a:gd name="T57" fmla="*/ 26 h 31"/>
                <a:gd name="T58" fmla="*/ 2 w 23"/>
                <a:gd name="T59" fmla="*/ 4 h 31"/>
                <a:gd name="T60" fmla="*/ 2 w 23"/>
                <a:gd name="T61" fmla="*/ 1 h 31"/>
                <a:gd name="T62" fmla="*/ 0 w 23"/>
                <a:gd name="T63" fmla="*/ 0 h 31"/>
                <a:gd name="T64" fmla="*/ 0 w 23"/>
                <a:gd name="T65" fmla="*/ 0 h 31"/>
                <a:gd name="T66" fmla="*/ 9 w 23"/>
                <a:gd name="T6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1">
                  <a:moveTo>
                    <a:pt x="9" y="0"/>
                  </a:moveTo>
                  <a:cubicBezTo>
                    <a:pt x="9" y="12"/>
                    <a:pt x="9" y="12"/>
                    <a:pt x="9" y="12"/>
                  </a:cubicBezTo>
                  <a:cubicBezTo>
                    <a:pt x="10" y="11"/>
                    <a:pt x="11" y="10"/>
                    <a:pt x="12" y="9"/>
                  </a:cubicBezTo>
                  <a:cubicBezTo>
                    <a:pt x="13" y="9"/>
                    <a:pt x="14" y="9"/>
                    <a:pt x="15" y="9"/>
                  </a:cubicBezTo>
                  <a:cubicBezTo>
                    <a:pt x="16" y="9"/>
                    <a:pt x="17" y="9"/>
                    <a:pt x="18" y="10"/>
                  </a:cubicBezTo>
                  <a:cubicBezTo>
                    <a:pt x="19" y="10"/>
                    <a:pt x="20" y="11"/>
                    <a:pt x="20" y="12"/>
                  </a:cubicBezTo>
                  <a:cubicBezTo>
                    <a:pt x="21" y="13"/>
                    <a:pt x="21" y="15"/>
                    <a:pt x="21" y="18"/>
                  </a:cubicBezTo>
                  <a:cubicBezTo>
                    <a:pt x="21" y="26"/>
                    <a:pt x="21" y="26"/>
                    <a:pt x="21" y="26"/>
                  </a:cubicBezTo>
                  <a:cubicBezTo>
                    <a:pt x="21" y="28"/>
                    <a:pt x="21" y="29"/>
                    <a:pt x="21" y="29"/>
                  </a:cubicBezTo>
                  <a:cubicBezTo>
                    <a:pt x="22" y="30"/>
                    <a:pt x="22" y="30"/>
                    <a:pt x="23" y="30"/>
                  </a:cubicBezTo>
                  <a:cubicBezTo>
                    <a:pt x="23" y="31"/>
                    <a:pt x="23" y="31"/>
                    <a:pt x="23" y="31"/>
                  </a:cubicBezTo>
                  <a:cubicBezTo>
                    <a:pt x="12" y="31"/>
                    <a:pt x="12" y="31"/>
                    <a:pt x="12" y="31"/>
                  </a:cubicBezTo>
                  <a:cubicBezTo>
                    <a:pt x="12" y="30"/>
                    <a:pt x="12" y="30"/>
                    <a:pt x="12" y="30"/>
                  </a:cubicBezTo>
                  <a:cubicBezTo>
                    <a:pt x="13" y="30"/>
                    <a:pt x="14" y="29"/>
                    <a:pt x="14" y="29"/>
                  </a:cubicBezTo>
                  <a:cubicBezTo>
                    <a:pt x="14" y="29"/>
                    <a:pt x="14" y="28"/>
                    <a:pt x="14" y="26"/>
                  </a:cubicBezTo>
                  <a:cubicBezTo>
                    <a:pt x="14" y="16"/>
                    <a:pt x="14" y="16"/>
                    <a:pt x="14" y="16"/>
                  </a:cubicBezTo>
                  <a:cubicBezTo>
                    <a:pt x="14" y="15"/>
                    <a:pt x="14" y="14"/>
                    <a:pt x="14" y="13"/>
                  </a:cubicBezTo>
                  <a:cubicBezTo>
                    <a:pt x="14" y="13"/>
                    <a:pt x="14" y="12"/>
                    <a:pt x="13" y="12"/>
                  </a:cubicBezTo>
                  <a:cubicBezTo>
                    <a:pt x="13" y="12"/>
                    <a:pt x="13" y="12"/>
                    <a:pt x="12" y="12"/>
                  </a:cubicBezTo>
                  <a:cubicBezTo>
                    <a:pt x="12" y="12"/>
                    <a:pt x="11" y="12"/>
                    <a:pt x="11" y="12"/>
                  </a:cubicBezTo>
                  <a:cubicBezTo>
                    <a:pt x="10" y="13"/>
                    <a:pt x="9" y="13"/>
                    <a:pt x="9" y="15"/>
                  </a:cubicBezTo>
                  <a:cubicBezTo>
                    <a:pt x="9" y="26"/>
                    <a:pt x="9" y="26"/>
                    <a:pt x="9" y="26"/>
                  </a:cubicBezTo>
                  <a:cubicBezTo>
                    <a:pt x="9" y="28"/>
                    <a:pt x="9" y="29"/>
                    <a:pt x="9" y="29"/>
                  </a:cubicBezTo>
                  <a:cubicBezTo>
                    <a:pt x="9" y="29"/>
                    <a:pt x="10" y="30"/>
                    <a:pt x="11" y="30"/>
                  </a:cubicBezTo>
                  <a:cubicBezTo>
                    <a:pt x="11" y="31"/>
                    <a:pt x="11" y="31"/>
                    <a:pt x="11" y="31"/>
                  </a:cubicBezTo>
                  <a:cubicBezTo>
                    <a:pt x="0" y="31"/>
                    <a:pt x="0" y="31"/>
                    <a:pt x="0" y="31"/>
                  </a:cubicBezTo>
                  <a:cubicBezTo>
                    <a:pt x="0" y="30"/>
                    <a:pt x="0" y="30"/>
                    <a:pt x="0" y="30"/>
                  </a:cubicBezTo>
                  <a:cubicBezTo>
                    <a:pt x="1" y="30"/>
                    <a:pt x="1" y="29"/>
                    <a:pt x="2" y="29"/>
                  </a:cubicBezTo>
                  <a:cubicBezTo>
                    <a:pt x="2" y="29"/>
                    <a:pt x="2" y="28"/>
                    <a:pt x="2" y="26"/>
                  </a:cubicBezTo>
                  <a:cubicBezTo>
                    <a:pt x="2" y="4"/>
                    <a:pt x="2" y="4"/>
                    <a:pt x="2" y="4"/>
                  </a:cubicBezTo>
                  <a:cubicBezTo>
                    <a:pt x="2" y="3"/>
                    <a:pt x="2" y="2"/>
                    <a:pt x="2" y="1"/>
                  </a:cubicBezTo>
                  <a:cubicBezTo>
                    <a:pt x="1" y="1"/>
                    <a:pt x="1" y="0"/>
                    <a:pt x="0" y="0"/>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53"/>
            <p:cNvSpPr/>
            <p:nvPr/>
          </p:nvSpPr>
          <p:spPr bwMode="auto">
            <a:xfrm>
              <a:off x="274" y="2799"/>
              <a:ext cx="83" cy="74"/>
            </a:xfrm>
            <a:custGeom>
              <a:avLst/>
              <a:gdLst>
                <a:gd name="T0" fmla="*/ 12 w 35"/>
                <a:gd name="T1" fmla="*/ 16 h 31"/>
                <a:gd name="T2" fmla="*/ 12 w 35"/>
                <a:gd name="T3" fmla="*/ 25 h 31"/>
                <a:gd name="T4" fmla="*/ 12 w 35"/>
                <a:gd name="T5" fmla="*/ 28 h 31"/>
                <a:gd name="T6" fmla="*/ 13 w 35"/>
                <a:gd name="T7" fmla="*/ 29 h 31"/>
                <a:gd name="T8" fmla="*/ 15 w 35"/>
                <a:gd name="T9" fmla="*/ 30 h 31"/>
                <a:gd name="T10" fmla="*/ 16 w 35"/>
                <a:gd name="T11" fmla="*/ 30 h 31"/>
                <a:gd name="T12" fmla="*/ 16 w 35"/>
                <a:gd name="T13" fmla="*/ 31 h 31"/>
                <a:gd name="T14" fmla="*/ 0 w 35"/>
                <a:gd name="T15" fmla="*/ 31 h 31"/>
                <a:gd name="T16" fmla="*/ 0 w 35"/>
                <a:gd name="T17" fmla="*/ 30 h 31"/>
                <a:gd name="T18" fmla="*/ 1 w 35"/>
                <a:gd name="T19" fmla="*/ 30 h 31"/>
                <a:gd name="T20" fmla="*/ 3 w 35"/>
                <a:gd name="T21" fmla="*/ 29 h 31"/>
                <a:gd name="T22" fmla="*/ 4 w 35"/>
                <a:gd name="T23" fmla="*/ 28 h 31"/>
                <a:gd name="T24" fmla="*/ 4 w 35"/>
                <a:gd name="T25" fmla="*/ 25 h 31"/>
                <a:gd name="T26" fmla="*/ 4 w 35"/>
                <a:gd name="T27" fmla="*/ 5 h 31"/>
                <a:gd name="T28" fmla="*/ 4 w 35"/>
                <a:gd name="T29" fmla="*/ 2 h 31"/>
                <a:gd name="T30" fmla="*/ 3 w 35"/>
                <a:gd name="T31" fmla="*/ 1 h 31"/>
                <a:gd name="T32" fmla="*/ 1 w 35"/>
                <a:gd name="T33" fmla="*/ 0 h 31"/>
                <a:gd name="T34" fmla="*/ 0 w 35"/>
                <a:gd name="T35" fmla="*/ 0 h 31"/>
                <a:gd name="T36" fmla="*/ 0 w 35"/>
                <a:gd name="T37" fmla="*/ 0 h 31"/>
                <a:gd name="T38" fmla="*/ 16 w 35"/>
                <a:gd name="T39" fmla="*/ 0 h 31"/>
                <a:gd name="T40" fmla="*/ 16 w 35"/>
                <a:gd name="T41" fmla="*/ 0 h 31"/>
                <a:gd name="T42" fmla="*/ 15 w 35"/>
                <a:gd name="T43" fmla="*/ 0 h 31"/>
                <a:gd name="T44" fmla="*/ 13 w 35"/>
                <a:gd name="T45" fmla="*/ 1 h 31"/>
                <a:gd name="T46" fmla="*/ 12 w 35"/>
                <a:gd name="T47" fmla="*/ 2 h 31"/>
                <a:gd name="T48" fmla="*/ 12 w 35"/>
                <a:gd name="T49" fmla="*/ 5 h 31"/>
                <a:gd name="T50" fmla="*/ 12 w 35"/>
                <a:gd name="T51" fmla="*/ 14 h 31"/>
                <a:gd name="T52" fmla="*/ 23 w 35"/>
                <a:gd name="T53" fmla="*/ 14 h 31"/>
                <a:gd name="T54" fmla="*/ 23 w 35"/>
                <a:gd name="T55" fmla="*/ 5 h 31"/>
                <a:gd name="T56" fmla="*/ 22 w 35"/>
                <a:gd name="T57" fmla="*/ 2 h 31"/>
                <a:gd name="T58" fmla="*/ 21 w 35"/>
                <a:gd name="T59" fmla="*/ 1 h 31"/>
                <a:gd name="T60" fmla="*/ 19 w 35"/>
                <a:gd name="T61" fmla="*/ 0 h 31"/>
                <a:gd name="T62" fmla="*/ 18 w 35"/>
                <a:gd name="T63" fmla="*/ 0 h 31"/>
                <a:gd name="T64" fmla="*/ 18 w 35"/>
                <a:gd name="T65" fmla="*/ 0 h 31"/>
                <a:gd name="T66" fmla="*/ 35 w 35"/>
                <a:gd name="T67" fmla="*/ 0 h 31"/>
                <a:gd name="T68" fmla="*/ 35 w 35"/>
                <a:gd name="T69" fmla="*/ 0 h 31"/>
                <a:gd name="T70" fmla="*/ 34 w 35"/>
                <a:gd name="T71" fmla="*/ 0 h 31"/>
                <a:gd name="T72" fmla="*/ 31 w 35"/>
                <a:gd name="T73" fmla="*/ 1 h 31"/>
                <a:gd name="T74" fmla="*/ 30 w 35"/>
                <a:gd name="T75" fmla="*/ 2 h 31"/>
                <a:gd name="T76" fmla="*/ 30 w 35"/>
                <a:gd name="T77" fmla="*/ 5 h 31"/>
                <a:gd name="T78" fmla="*/ 30 w 35"/>
                <a:gd name="T79" fmla="*/ 25 h 31"/>
                <a:gd name="T80" fmla="*/ 30 w 35"/>
                <a:gd name="T81" fmla="*/ 28 h 31"/>
                <a:gd name="T82" fmla="*/ 31 w 35"/>
                <a:gd name="T83" fmla="*/ 29 h 31"/>
                <a:gd name="T84" fmla="*/ 34 w 35"/>
                <a:gd name="T85" fmla="*/ 30 h 31"/>
                <a:gd name="T86" fmla="*/ 35 w 35"/>
                <a:gd name="T87" fmla="*/ 30 h 31"/>
                <a:gd name="T88" fmla="*/ 35 w 35"/>
                <a:gd name="T89" fmla="*/ 31 h 31"/>
                <a:gd name="T90" fmla="*/ 18 w 35"/>
                <a:gd name="T91" fmla="*/ 31 h 31"/>
                <a:gd name="T92" fmla="*/ 18 w 35"/>
                <a:gd name="T93" fmla="*/ 30 h 31"/>
                <a:gd name="T94" fmla="*/ 19 w 35"/>
                <a:gd name="T95" fmla="*/ 30 h 31"/>
                <a:gd name="T96" fmla="*/ 22 w 35"/>
                <a:gd name="T97" fmla="*/ 29 h 31"/>
                <a:gd name="T98" fmla="*/ 22 w 35"/>
                <a:gd name="T99" fmla="*/ 28 h 31"/>
                <a:gd name="T100" fmla="*/ 23 w 35"/>
                <a:gd name="T101" fmla="*/ 25 h 31"/>
                <a:gd name="T102" fmla="*/ 23 w 35"/>
                <a:gd name="T103" fmla="*/ 16 h 31"/>
                <a:gd name="T104" fmla="*/ 12 w 35"/>
                <a:gd name="T105"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 h="31">
                  <a:moveTo>
                    <a:pt x="12" y="16"/>
                  </a:moveTo>
                  <a:cubicBezTo>
                    <a:pt x="12" y="25"/>
                    <a:pt x="12" y="25"/>
                    <a:pt x="12" y="25"/>
                  </a:cubicBezTo>
                  <a:cubicBezTo>
                    <a:pt x="12" y="27"/>
                    <a:pt x="12" y="28"/>
                    <a:pt x="12" y="28"/>
                  </a:cubicBezTo>
                  <a:cubicBezTo>
                    <a:pt x="12" y="29"/>
                    <a:pt x="13" y="29"/>
                    <a:pt x="13" y="29"/>
                  </a:cubicBezTo>
                  <a:cubicBezTo>
                    <a:pt x="14" y="30"/>
                    <a:pt x="14" y="30"/>
                    <a:pt x="15" y="30"/>
                  </a:cubicBezTo>
                  <a:cubicBezTo>
                    <a:pt x="16" y="30"/>
                    <a:pt x="16" y="30"/>
                    <a:pt x="16" y="30"/>
                  </a:cubicBezTo>
                  <a:cubicBezTo>
                    <a:pt x="16" y="31"/>
                    <a:pt x="16" y="31"/>
                    <a:pt x="16" y="31"/>
                  </a:cubicBezTo>
                  <a:cubicBezTo>
                    <a:pt x="0" y="31"/>
                    <a:pt x="0" y="31"/>
                    <a:pt x="0" y="31"/>
                  </a:cubicBezTo>
                  <a:cubicBezTo>
                    <a:pt x="0" y="30"/>
                    <a:pt x="0" y="30"/>
                    <a:pt x="0" y="30"/>
                  </a:cubicBezTo>
                  <a:cubicBezTo>
                    <a:pt x="1" y="30"/>
                    <a:pt x="1" y="30"/>
                    <a:pt x="1" y="30"/>
                  </a:cubicBezTo>
                  <a:cubicBezTo>
                    <a:pt x="2" y="30"/>
                    <a:pt x="3" y="30"/>
                    <a:pt x="3" y="29"/>
                  </a:cubicBezTo>
                  <a:cubicBezTo>
                    <a:pt x="3" y="29"/>
                    <a:pt x="4" y="29"/>
                    <a:pt x="4" y="28"/>
                  </a:cubicBezTo>
                  <a:cubicBezTo>
                    <a:pt x="4" y="28"/>
                    <a:pt x="4" y="27"/>
                    <a:pt x="4" y="25"/>
                  </a:cubicBezTo>
                  <a:cubicBezTo>
                    <a:pt x="4" y="5"/>
                    <a:pt x="4" y="5"/>
                    <a:pt x="4" y="5"/>
                  </a:cubicBezTo>
                  <a:cubicBezTo>
                    <a:pt x="4" y="3"/>
                    <a:pt x="4" y="2"/>
                    <a:pt x="4" y="2"/>
                  </a:cubicBezTo>
                  <a:cubicBezTo>
                    <a:pt x="4" y="1"/>
                    <a:pt x="3" y="1"/>
                    <a:pt x="3" y="1"/>
                  </a:cubicBezTo>
                  <a:cubicBezTo>
                    <a:pt x="3" y="1"/>
                    <a:pt x="2" y="0"/>
                    <a:pt x="1" y="0"/>
                  </a:cubicBezTo>
                  <a:cubicBezTo>
                    <a:pt x="0" y="0"/>
                    <a:pt x="0" y="0"/>
                    <a:pt x="0" y="0"/>
                  </a:cubicBezTo>
                  <a:cubicBezTo>
                    <a:pt x="0" y="0"/>
                    <a:pt x="0" y="0"/>
                    <a:pt x="0" y="0"/>
                  </a:cubicBezTo>
                  <a:cubicBezTo>
                    <a:pt x="16" y="0"/>
                    <a:pt x="16" y="0"/>
                    <a:pt x="16" y="0"/>
                  </a:cubicBezTo>
                  <a:cubicBezTo>
                    <a:pt x="16" y="0"/>
                    <a:pt x="16" y="0"/>
                    <a:pt x="16" y="0"/>
                  </a:cubicBezTo>
                  <a:cubicBezTo>
                    <a:pt x="15" y="0"/>
                    <a:pt x="15" y="0"/>
                    <a:pt x="15" y="0"/>
                  </a:cubicBezTo>
                  <a:cubicBezTo>
                    <a:pt x="14" y="0"/>
                    <a:pt x="13" y="1"/>
                    <a:pt x="13" y="1"/>
                  </a:cubicBezTo>
                  <a:cubicBezTo>
                    <a:pt x="13" y="1"/>
                    <a:pt x="12" y="1"/>
                    <a:pt x="12" y="2"/>
                  </a:cubicBezTo>
                  <a:cubicBezTo>
                    <a:pt x="12" y="2"/>
                    <a:pt x="12" y="3"/>
                    <a:pt x="12" y="5"/>
                  </a:cubicBezTo>
                  <a:cubicBezTo>
                    <a:pt x="12" y="14"/>
                    <a:pt x="12" y="14"/>
                    <a:pt x="12" y="14"/>
                  </a:cubicBezTo>
                  <a:cubicBezTo>
                    <a:pt x="23" y="14"/>
                    <a:pt x="23" y="14"/>
                    <a:pt x="23" y="14"/>
                  </a:cubicBezTo>
                  <a:cubicBezTo>
                    <a:pt x="23" y="5"/>
                    <a:pt x="23" y="5"/>
                    <a:pt x="23" y="5"/>
                  </a:cubicBezTo>
                  <a:cubicBezTo>
                    <a:pt x="23" y="3"/>
                    <a:pt x="23" y="2"/>
                    <a:pt x="22" y="2"/>
                  </a:cubicBezTo>
                  <a:cubicBezTo>
                    <a:pt x="22" y="1"/>
                    <a:pt x="22" y="1"/>
                    <a:pt x="21" y="1"/>
                  </a:cubicBezTo>
                  <a:cubicBezTo>
                    <a:pt x="21" y="1"/>
                    <a:pt x="20" y="0"/>
                    <a:pt x="19" y="0"/>
                  </a:cubicBezTo>
                  <a:cubicBezTo>
                    <a:pt x="18" y="0"/>
                    <a:pt x="18" y="0"/>
                    <a:pt x="18" y="0"/>
                  </a:cubicBezTo>
                  <a:cubicBezTo>
                    <a:pt x="18" y="0"/>
                    <a:pt x="18" y="0"/>
                    <a:pt x="18" y="0"/>
                  </a:cubicBezTo>
                  <a:cubicBezTo>
                    <a:pt x="35" y="0"/>
                    <a:pt x="35" y="0"/>
                    <a:pt x="35" y="0"/>
                  </a:cubicBezTo>
                  <a:cubicBezTo>
                    <a:pt x="35" y="0"/>
                    <a:pt x="35" y="0"/>
                    <a:pt x="35" y="0"/>
                  </a:cubicBezTo>
                  <a:cubicBezTo>
                    <a:pt x="34" y="0"/>
                    <a:pt x="34" y="0"/>
                    <a:pt x="34" y="0"/>
                  </a:cubicBezTo>
                  <a:cubicBezTo>
                    <a:pt x="33" y="0"/>
                    <a:pt x="32" y="1"/>
                    <a:pt x="31" y="1"/>
                  </a:cubicBezTo>
                  <a:cubicBezTo>
                    <a:pt x="31" y="1"/>
                    <a:pt x="31" y="1"/>
                    <a:pt x="30" y="2"/>
                  </a:cubicBezTo>
                  <a:cubicBezTo>
                    <a:pt x="30" y="2"/>
                    <a:pt x="30" y="3"/>
                    <a:pt x="30" y="5"/>
                  </a:cubicBezTo>
                  <a:cubicBezTo>
                    <a:pt x="30" y="25"/>
                    <a:pt x="30" y="25"/>
                    <a:pt x="30" y="25"/>
                  </a:cubicBezTo>
                  <a:cubicBezTo>
                    <a:pt x="30" y="27"/>
                    <a:pt x="30" y="28"/>
                    <a:pt x="30" y="28"/>
                  </a:cubicBezTo>
                  <a:cubicBezTo>
                    <a:pt x="31" y="29"/>
                    <a:pt x="31" y="29"/>
                    <a:pt x="31" y="29"/>
                  </a:cubicBezTo>
                  <a:cubicBezTo>
                    <a:pt x="32" y="30"/>
                    <a:pt x="33" y="30"/>
                    <a:pt x="34" y="30"/>
                  </a:cubicBezTo>
                  <a:cubicBezTo>
                    <a:pt x="35" y="30"/>
                    <a:pt x="35" y="30"/>
                    <a:pt x="35" y="30"/>
                  </a:cubicBezTo>
                  <a:cubicBezTo>
                    <a:pt x="35" y="31"/>
                    <a:pt x="35" y="31"/>
                    <a:pt x="35" y="31"/>
                  </a:cubicBezTo>
                  <a:cubicBezTo>
                    <a:pt x="18" y="31"/>
                    <a:pt x="18" y="31"/>
                    <a:pt x="18" y="31"/>
                  </a:cubicBezTo>
                  <a:cubicBezTo>
                    <a:pt x="18" y="30"/>
                    <a:pt x="18" y="30"/>
                    <a:pt x="18" y="30"/>
                  </a:cubicBezTo>
                  <a:cubicBezTo>
                    <a:pt x="19" y="30"/>
                    <a:pt x="19" y="30"/>
                    <a:pt x="19" y="30"/>
                  </a:cubicBezTo>
                  <a:cubicBezTo>
                    <a:pt x="20" y="30"/>
                    <a:pt x="21" y="30"/>
                    <a:pt x="22" y="29"/>
                  </a:cubicBezTo>
                  <a:cubicBezTo>
                    <a:pt x="22" y="29"/>
                    <a:pt x="22" y="29"/>
                    <a:pt x="22" y="28"/>
                  </a:cubicBezTo>
                  <a:cubicBezTo>
                    <a:pt x="23" y="28"/>
                    <a:pt x="23" y="27"/>
                    <a:pt x="23" y="25"/>
                  </a:cubicBezTo>
                  <a:cubicBezTo>
                    <a:pt x="23" y="16"/>
                    <a:pt x="23" y="16"/>
                    <a:pt x="23" y="16"/>
                  </a:cubicBezTo>
                  <a:lnTo>
                    <a:pt x="12" y="1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54"/>
            <p:cNvSpPr>
              <a:spLocks noEditPoints="1"/>
            </p:cNvSpPr>
            <p:nvPr/>
          </p:nvSpPr>
          <p:spPr bwMode="auto">
            <a:xfrm>
              <a:off x="364" y="2821"/>
              <a:ext cx="48" cy="52"/>
            </a:xfrm>
            <a:custGeom>
              <a:avLst/>
              <a:gdLst>
                <a:gd name="T0" fmla="*/ 11 w 20"/>
                <a:gd name="T1" fmla="*/ 19 h 22"/>
                <a:gd name="T2" fmla="*/ 4 w 20"/>
                <a:gd name="T3" fmla="*/ 22 h 22"/>
                <a:gd name="T4" fmla="*/ 1 w 20"/>
                <a:gd name="T5" fmla="*/ 21 h 22"/>
                <a:gd name="T6" fmla="*/ 0 w 20"/>
                <a:gd name="T7" fmla="*/ 18 h 22"/>
                <a:gd name="T8" fmla="*/ 2 w 20"/>
                <a:gd name="T9" fmla="*/ 13 h 22"/>
                <a:gd name="T10" fmla="*/ 11 w 20"/>
                <a:gd name="T11" fmla="*/ 8 h 22"/>
                <a:gd name="T12" fmla="*/ 11 w 20"/>
                <a:gd name="T13" fmla="*/ 6 h 22"/>
                <a:gd name="T14" fmla="*/ 11 w 20"/>
                <a:gd name="T15" fmla="*/ 3 h 22"/>
                <a:gd name="T16" fmla="*/ 10 w 20"/>
                <a:gd name="T17" fmla="*/ 2 h 22"/>
                <a:gd name="T18" fmla="*/ 8 w 20"/>
                <a:gd name="T19" fmla="*/ 1 h 22"/>
                <a:gd name="T20" fmla="*/ 6 w 20"/>
                <a:gd name="T21" fmla="*/ 2 h 22"/>
                <a:gd name="T22" fmla="*/ 5 w 20"/>
                <a:gd name="T23" fmla="*/ 3 h 22"/>
                <a:gd name="T24" fmla="*/ 6 w 20"/>
                <a:gd name="T25" fmla="*/ 4 h 22"/>
                <a:gd name="T26" fmla="*/ 6 w 20"/>
                <a:gd name="T27" fmla="*/ 6 h 22"/>
                <a:gd name="T28" fmla="*/ 6 w 20"/>
                <a:gd name="T29" fmla="*/ 8 h 22"/>
                <a:gd name="T30" fmla="*/ 3 w 20"/>
                <a:gd name="T31" fmla="*/ 9 h 22"/>
                <a:gd name="T32" fmla="*/ 1 w 20"/>
                <a:gd name="T33" fmla="*/ 8 h 22"/>
                <a:gd name="T34" fmla="*/ 0 w 20"/>
                <a:gd name="T35" fmla="*/ 6 h 22"/>
                <a:gd name="T36" fmla="*/ 1 w 20"/>
                <a:gd name="T37" fmla="*/ 3 h 22"/>
                <a:gd name="T38" fmla="*/ 5 w 20"/>
                <a:gd name="T39" fmla="*/ 0 h 22"/>
                <a:gd name="T40" fmla="*/ 10 w 20"/>
                <a:gd name="T41" fmla="*/ 0 h 22"/>
                <a:gd name="T42" fmla="*/ 15 w 20"/>
                <a:gd name="T43" fmla="*/ 1 h 22"/>
                <a:gd name="T44" fmla="*/ 17 w 20"/>
                <a:gd name="T45" fmla="*/ 4 h 22"/>
                <a:gd name="T46" fmla="*/ 17 w 20"/>
                <a:gd name="T47" fmla="*/ 8 h 22"/>
                <a:gd name="T48" fmla="*/ 17 w 20"/>
                <a:gd name="T49" fmla="*/ 16 h 22"/>
                <a:gd name="T50" fmla="*/ 17 w 20"/>
                <a:gd name="T51" fmla="*/ 18 h 22"/>
                <a:gd name="T52" fmla="*/ 18 w 20"/>
                <a:gd name="T53" fmla="*/ 19 h 22"/>
                <a:gd name="T54" fmla="*/ 18 w 20"/>
                <a:gd name="T55" fmla="*/ 19 h 22"/>
                <a:gd name="T56" fmla="*/ 19 w 20"/>
                <a:gd name="T57" fmla="*/ 18 h 22"/>
                <a:gd name="T58" fmla="*/ 20 w 20"/>
                <a:gd name="T59" fmla="*/ 19 h 22"/>
                <a:gd name="T60" fmla="*/ 18 w 20"/>
                <a:gd name="T61" fmla="*/ 21 h 22"/>
                <a:gd name="T62" fmla="*/ 15 w 20"/>
                <a:gd name="T63" fmla="*/ 22 h 22"/>
                <a:gd name="T64" fmla="*/ 12 w 20"/>
                <a:gd name="T65" fmla="*/ 21 h 22"/>
                <a:gd name="T66" fmla="*/ 11 w 20"/>
                <a:gd name="T67" fmla="*/ 19 h 22"/>
                <a:gd name="T68" fmla="*/ 11 w 20"/>
                <a:gd name="T69" fmla="*/ 17 h 22"/>
                <a:gd name="T70" fmla="*/ 11 w 20"/>
                <a:gd name="T71" fmla="*/ 10 h 22"/>
                <a:gd name="T72" fmla="*/ 7 w 20"/>
                <a:gd name="T73" fmla="*/ 13 h 22"/>
                <a:gd name="T74" fmla="*/ 6 w 20"/>
                <a:gd name="T75" fmla="*/ 16 h 22"/>
                <a:gd name="T76" fmla="*/ 7 w 20"/>
                <a:gd name="T77" fmla="*/ 18 h 22"/>
                <a:gd name="T78" fmla="*/ 8 w 20"/>
                <a:gd name="T79" fmla="*/ 18 h 22"/>
                <a:gd name="T80" fmla="*/ 11 w 20"/>
                <a:gd name="T8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 h="22">
                  <a:moveTo>
                    <a:pt x="11" y="19"/>
                  </a:moveTo>
                  <a:cubicBezTo>
                    <a:pt x="8" y="21"/>
                    <a:pt x="6" y="22"/>
                    <a:pt x="4" y="22"/>
                  </a:cubicBezTo>
                  <a:cubicBezTo>
                    <a:pt x="3" y="22"/>
                    <a:pt x="2" y="22"/>
                    <a:pt x="1" y="21"/>
                  </a:cubicBezTo>
                  <a:cubicBezTo>
                    <a:pt x="0" y="20"/>
                    <a:pt x="0" y="19"/>
                    <a:pt x="0" y="18"/>
                  </a:cubicBezTo>
                  <a:cubicBezTo>
                    <a:pt x="0" y="16"/>
                    <a:pt x="0" y="15"/>
                    <a:pt x="2" y="13"/>
                  </a:cubicBezTo>
                  <a:cubicBezTo>
                    <a:pt x="3" y="12"/>
                    <a:pt x="6" y="10"/>
                    <a:pt x="11" y="8"/>
                  </a:cubicBezTo>
                  <a:cubicBezTo>
                    <a:pt x="11" y="6"/>
                    <a:pt x="11" y="6"/>
                    <a:pt x="11" y="6"/>
                  </a:cubicBezTo>
                  <a:cubicBezTo>
                    <a:pt x="11" y="4"/>
                    <a:pt x="11" y="3"/>
                    <a:pt x="11" y="3"/>
                  </a:cubicBezTo>
                  <a:cubicBezTo>
                    <a:pt x="10" y="2"/>
                    <a:pt x="10" y="2"/>
                    <a:pt x="10" y="2"/>
                  </a:cubicBezTo>
                  <a:cubicBezTo>
                    <a:pt x="9" y="1"/>
                    <a:pt x="9" y="1"/>
                    <a:pt x="8" y="1"/>
                  </a:cubicBezTo>
                  <a:cubicBezTo>
                    <a:pt x="7" y="1"/>
                    <a:pt x="6" y="2"/>
                    <a:pt x="6" y="2"/>
                  </a:cubicBezTo>
                  <a:cubicBezTo>
                    <a:pt x="5" y="2"/>
                    <a:pt x="5" y="3"/>
                    <a:pt x="5" y="3"/>
                  </a:cubicBezTo>
                  <a:cubicBezTo>
                    <a:pt x="5" y="3"/>
                    <a:pt x="5" y="4"/>
                    <a:pt x="6" y="4"/>
                  </a:cubicBezTo>
                  <a:cubicBezTo>
                    <a:pt x="6" y="5"/>
                    <a:pt x="6" y="5"/>
                    <a:pt x="6" y="6"/>
                  </a:cubicBezTo>
                  <a:cubicBezTo>
                    <a:pt x="6" y="7"/>
                    <a:pt x="6" y="7"/>
                    <a:pt x="6" y="8"/>
                  </a:cubicBezTo>
                  <a:cubicBezTo>
                    <a:pt x="5" y="8"/>
                    <a:pt x="4" y="9"/>
                    <a:pt x="3" y="9"/>
                  </a:cubicBezTo>
                  <a:cubicBezTo>
                    <a:pt x="2" y="9"/>
                    <a:pt x="2" y="8"/>
                    <a:pt x="1" y="8"/>
                  </a:cubicBezTo>
                  <a:cubicBezTo>
                    <a:pt x="0" y="7"/>
                    <a:pt x="0" y="7"/>
                    <a:pt x="0" y="6"/>
                  </a:cubicBezTo>
                  <a:cubicBezTo>
                    <a:pt x="0" y="5"/>
                    <a:pt x="0" y="4"/>
                    <a:pt x="1" y="3"/>
                  </a:cubicBezTo>
                  <a:cubicBezTo>
                    <a:pt x="2" y="2"/>
                    <a:pt x="3" y="1"/>
                    <a:pt x="5" y="0"/>
                  </a:cubicBezTo>
                  <a:cubicBezTo>
                    <a:pt x="6" y="0"/>
                    <a:pt x="8" y="0"/>
                    <a:pt x="10" y="0"/>
                  </a:cubicBezTo>
                  <a:cubicBezTo>
                    <a:pt x="12" y="0"/>
                    <a:pt x="13" y="0"/>
                    <a:pt x="15" y="1"/>
                  </a:cubicBezTo>
                  <a:cubicBezTo>
                    <a:pt x="16" y="2"/>
                    <a:pt x="17" y="3"/>
                    <a:pt x="17" y="4"/>
                  </a:cubicBezTo>
                  <a:cubicBezTo>
                    <a:pt x="17" y="4"/>
                    <a:pt x="17" y="6"/>
                    <a:pt x="17" y="8"/>
                  </a:cubicBezTo>
                  <a:cubicBezTo>
                    <a:pt x="17" y="16"/>
                    <a:pt x="17" y="16"/>
                    <a:pt x="17" y="16"/>
                  </a:cubicBezTo>
                  <a:cubicBezTo>
                    <a:pt x="17" y="17"/>
                    <a:pt x="17" y="18"/>
                    <a:pt x="17" y="18"/>
                  </a:cubicBezTo>
                  <a:cubicBezTo>
                    <a:pt x="17" y="19"/>
                    <a:pt x="18" y="19"/>
                    <a:pt x="18" y="19"/>
                  </a:cubicBezTo>
                  <a:cubicBezTo>
                    <a:pt x="18" y="19"/>
                    <a:pt x="18" y="19"/>
                    <a:pt x="18" y="19"/>
                  </a:cubicBezTo>
                  <a:cubicBezTo>
                    <a:pt x="19" y="19"/>
                    <a:pt x="19" y="19"/>
                    <a:pt x="19" y="18"/>
                  </a:cubicBezTo>
                  <a:cubicBezTo>
                    <a:pt x="20" y="19"/>
                    <a:pt x="20" y="19"/>
                    <a:pt x="20" y="19"/>
                  </a:cubicBezTo>
                  <a:cubicBezTo>
                    <a:pt x="19" y="20"/>
                    <a:pt x="19" y="21"/>
                    <a:pt x="18" y="21"/>
                  </a:cubicBezTo>
                  <a:cubicBezTo>
                    <a:pt x="17" y="22"/>
                    <a:pt x="16" y="22"/>
                    <a:pt x="15" y="22"/>
                  </a:cubicBezTo>
                  <a:cubicBezTo>
                    <a:pt x="14" y="22"/>
                    <a:pt x="13" y="22"/>
                    <a:pt x="12" y="21"/>
                  </a:cubicBezTo>
                  <a:cubicBezTo>
                    <a:pt x="11" y="21"/>
                    <a:pt x="11" y="20"/>
                    <a:pt x="11" y="19"/>
                  </a:cubicBezTo>
                  <a:close/>
                  <a:moveTo>
                    <a:pt x="11" y="17"/>
                  </a:moveTo>
                  <a:cubicBezTo>
                    <a:pt x="11" y="10"/>
                    <a:pt x="11" y="10"/>
                    <a:pt x="11" y="10"/>
                  </a:cubicBezTo>
                  <a:cubicBezTo>
                    <a:pt x="9" y="11"/>
                    <a:pt x="8" y="12"/>
                    <a:pt x="7" y="13"/>
                  </a:cubicBezTo>
                  <a:cubicBezTo>
                    <a:pt x="6" y="14"/>
                    <a:pt x="6" y="15"/>
                    <a:pt x="6" y="16"/>
                  </a:cubicBezTo>
                  <a:cubicBezTo>
                    <a:pt x="6" y="16"/>
                    <a:pt x="6" y="17"/>
                    <a:pt x="7" y="18"/>
                  </a:cubicBezTo>
                  <a:cubicBezTo>
                    <a:pt x="7" y="18"/>
                    <a:pt x="8" y="18"/>
                    <a:pt x="8" y="18"/>
                  </a:cubicBezTo>
                  <a:cubicBezTo>
                    <a:pt x="9" y="18"/>
                    <a:pt x="10" y="18"/>
                    <a:pt x="1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55"/>
            <p:cNvSpPr/>
            <p:nvPr/>
          </p:nvSpPr>
          <p:spPr bwMode="auto">
            <a:xfrm>
              <a:off x="414" y="2821"/>
              <a:ext cx="54" cy="52"/>
            </a:xfrm>
            <a:custGeom>
              <a:avLst/>
              <a:gdLst>
                <a:gd name="T0" fmla="*/ 11 w 23"/>
                <a:gd name="T1" fmla="*/ 22 h 22"/>
                <a:gd name="T2" fmla="*/ 4 w 23"/>
                <a:gd name="T3" fmla="*/ 6 h 22"/>
                <a:gd name="T4" fmla="*/ 2 w 23"/>
                <a:gd name="T5" fmla="*/ 2 h 22"/>
                <a:gd name="T6" fmla="*/ 0 w 23"/>
                <a:gd name="T7" fmla="*/ 1 h 22"/>
                <a:gd name="T8" fmla="*/ 0 w 23"/>
                <a:gd name="T9" fmla="*/ 0 h 22"/>
                <a:gd name="T10" fmla="*/ 12 w 23"/>
                <a:gd name="T11" fmla="*/ 0 h 22"/>
                <a:gd name="T12" fmla="*/ 12 w 23"/>
                <a:gd name="T13" fmla="*/ 1 h 22"/>
                <a:gd name="T14" fmla="*/ 10 w 23"/>
                <a:gd name="T15" fmla="*/ 1 h 22"/>
                <a:gd name="T16" fmla="*/ 10 w 23"/>
                <a:gd name="T17" fmla="*/ 3 h 22"/>
                <a:gd name="T18" fmla="*/ 11 w 23"/>
                <a:gd name="T19" fmla="*/ 6 h 22"/>
                <a:gd name="T20" fmla="*/ 14 w 23"/>
                <a:gd name="T21" fmla="*/ 14 h 22"/>
                <a:gd name="T22" fmla="*/ 17 w 23"/>
                <a:gd name="T23" fmla="*/ 7 h 22"/>
                <a:gd name="T24" fmla="*/ 18 w 23"/>
                <a:gd name="T25" fmla="*/ 3 h 22"/>
                <a:gd name="T26" fmla="*/ 18 w 23"/>
                <a:gd name="T27" fmla="*/ 2 h 22"/>
                <a:gd name="T28" fmla="*/ 16 w 23"/>
                <a:gd name="T29" fmla="*/ 1 h 22"/>
                <a:gd name="T30" fmla="*/ 16 w 23"/>
                <a:gd name="T31" fmla="*/ 0 h 22"/>
                <a:gd name="T32" fmla="*/ 23 w 23"/>
                <a:gd name="T33" fmla="*/ 0 h 22"/>
                <a:gd name="T34" fmla="*/ 23 w 23"/>
                <a:gd name="T35" fmla="*/ 1 h 22"/>
                <a:gd name="T36" fmla="*/ 21 w 23"/>
                <a:gd name="T37" fmla="*/ 2 h 22"/>
                <a:gd name="T38" fmla="*/ 19 w 23"/>
                <a:gd name="T39" fmla="*/ 5 h 22"/>
                <a:gd name="T40" fmla="*/ 12 w 23"/>
                <a:gd name="T41" fmla="*/ 22 h 22"/>
                <a:gd name="T42" fmla="*/ 11 w 23"/>
                <a:gd name="T4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2">
                  <a:moveTo>
                    <a:pt x="11" y="22"/>
                  </a:moveTo>
                  <a:cubicBezTo>
                    <a:pt x="4" y="6"/>
                    <a:pt x="4" y="6"/>
                    <a:pt x="4" y="6"/>
                  </a:cubicBezTo>
                  <a:cubicBezTo>
                    <a:pt x="3" y="4"/>
                    <a:pt x="2" y="2"/>
                    <a:pt x="2" y="2"/>
                  </a:cubicBezTo>
                  <a:cubicBezTo>
                    <a:pt x="2" y="1"/>
                    <a:pt x="1" y="1"/>
                    <a:pt x="0" y="1"/>
                  </a:cubicBezTo>
                  <a:cubicBezTo>
                    <a:pt x="0" y="0"/>
                    <a:pt x="0" y="0"/>
                    <a:pt x="0" y="0"/>
                  </a:cubicBezTo>
                  <a:cubicBezTo>
                    <a:pt x="12" y="0"/>
                    <a:pt x="12" y="0"/>
                    <a:pt x="12" y="0"/>
                  </a:cubicBezTo>
                  <a:cubicBezTo>
                    <a:pt x="12" y="1"/>
                    <a:pt x="12" y="1"/>
                    <a:pt x="12" y="1"/>
                  </a:cubicBezTo>
                  <a:cubicBezTo>
                    <a:pt x="11" y="1"/>
                    <a:pt x="11" y="1"/>
                    <a:pt x="10" y="1"/>
                  </a:cubicBezTo>
                  <a:cubicBezTo>
                    <a:pt x="10" y="2"/>
                    <a:pt x="10" y="2"/>
                    <a:pt x="10" y="3"/>
                  </a:cubicBezTo>
                  <a:cubicBezTo>
                    <a:pt x="10" y="3"/>
                    <a:pt x="10" y="4"/>
                    <a:pt x="11" y="6"/>
                  </a:cubicBezTo>
                  <a:cubicBezTo>
                    <a:pt x="14" y="14"/>
                    <a:pt x="14" y="14"/>
                    <a:pt x="14" y="14"/>
                  </a:cubicBezTo>
                  <a:cubicBezTo>
                    <a:pt x="17" y="7"/>
                    <a:pt x="17" y="7"/>
                    <a:pt x="17" y="7"/>
                  </a:cubicBezTo>
                  <a:cubicBezTo>
                    <a:pt x="18" y="5"/>
                    <a:pt x="18" y="4"/>
                    <a:pt x="18" y="3"/>
                  </a:cubicBezTo>
                  <a:cubicBezTo>
                    <a:pt x="18" y="2"/>
                    <a:pt x="18" y="2"/>
                    <a:pt x="18" y="2"/>
                  </a:cubicBezTo>
                  <a:cubicBezTo>
                    <a:pt x="17" y="1"/>
                    <a:pt x="17" y="1"/>
                    <a:pt x="16" y="1"/>
                  </a:cubicBezTo>
                  <a:cubicBezTo>
                    <a:pt x="16" y="0"/>
                    <a:pt x="16" y="0"/>
                    <a:pt x="16" y="0"/>
                  </a:cubicBezTo>
                  <a:cubicBezTo>
                    <a:pt x="23" y="0"/>
                    <a:pt x="23" y="0"/>
                    <a:pt x="23" y="0"/>
                  </a:cubicBezTo>
                  <a:cubicBezTo>
                    <a:pt x="23" y="1"/>
                    <a:pt x="23" y="1"/>
                    <a:pt x="23" y="1"/>
                  </a:cubicBezTo>
                  <a:cubicBezTo>
                    <a:pt x="22" y="1"/>
                    <a:pt x="22" y="1"/>
                    <a:pt x="21" y="2"/>
                  </a:cubicBezTo>
                  <a:cubicBezTo>
                    <a:pt x="21" y="2"/>
                    <a:pt x="20" y="3"/>
                    <a:pt x="19" y="5"/>
                  </a:cubicBezTo>
                  <a:cubicBezTo>
                    <a:pt x="12" y="22"/>
                    <a:pt x="12" y="22"/>
                    <a:pt x="12" y="22"/>
                  </a:cubicBezTo>
                  <a:lnTo>
                    <a:pt x="11" y="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56"/>
            <p:cNvSpPr>
              <a:spLocks noEditPoints="1"/>
            </p:cNvSpPr>
            <p:nvPr/>
          </p:nvSpPr>
          <p:spPr bwMode="auto">
            <a:xfrm>
              <a:off x="471" y="2797"/>
              <a:ext cx="28" cy="76"/>
            </a:xfrm>
            <a:custGeom>
              <a:avLst/>
              <a:gdLst>
                <a:gd name="T0" fmla="*/ 9 w 12"/>
                <a:gd name="T1" fmla="*/ 10 h 32"/>
                <a:gd name="T2" fmla="*/ 9 w 12"/>
                <a:gd name="T3" fmla="*/ 27 h 32"/>
                <a:gd name="T4" fmla="*/ 10 w 12"/>
                <a:gd name="T5" fmla="*/ 30 h 32"/>
                <a:gd name="T6" fmla="*/ 12 w 12"/>
                <a:gd name="T7" fmla="*/ 31 h 32"/>
                <a:gd name="T8" fmla="*/ 12 w 12"/>
                <a:gd name="T9" fmla="*/ 32 h 32"/>
                <a:gd name="T10" fmla="*/ 0 w 12"/>
                <a:gd name="T11" fmla="*/ 32 h 32"/>
                <a:gd name="T12" fmla="*/ 0 w 12"/>
                <a:gd name="T13" fmla="*/ 31 h 32"/>
                <a:gd name="T14" fmla="*/ 2 w 12"/>
                <a:gd name="T15" fmla="*/ 30 h 32"/>
                <a:gd name="T16" fmla="*/ 3 w 12"/>
                <a:gd name="T17" fmla="*/ 27 h 32"/>
                <a:gd name="T18" fmla="*/ 3 w 12"/>
                <a:gd name="T19" fmla="*/ 15 h 32"/>
                <a:gd name="T20" fmla="*/ 2 w 12"/>
                <a:gd name="T21" fmla="*/ 12 h 32"/>
                <a:gd name="T22" fmla="*/ 0 w 12"/>
                <a:gd name="T23" fmla="*/ 11 h 32"/>
                <a:gd name="T24" fmla="*/ 0 w 12"/>
                <a:gd name="T25" fmla="*/ 10 h 32"/>
                <a:gd name="T26" fmla="*/ 9 w 12"/>
                <a:gd name="T27" fmla="*/ 10 h 32"/>
                <a:gd name="T28" fmla="*/ 6 w 12"/>
                <a:gd name="T29" fmla="*/ 0 h 32"/>
                <a:gd name="T30" fmla="*/ 9 w 12"/>
                <a:gd name="T31" fmla="*/ 1 h 32"/>
                <a:gd name="T32" fmla="*/ 10 w 12"/>
                <a:gd name="T33" fmla="*/ 3 h 32"/>
                <a:gd name="T34" fmla="*/ 9 w 12"/>
                <a:gd name="T35" fmla="*/ 6 h 32"/>
                <a:gd name="T36" fmla="*/ 6 w 12"/>
                <a:gd name="T37" fmla="*/ 7 h 32"/>
                <a:gd name="T38" fmla="*/ 4 w 12"/>
                <a:gd name="T39" fmla="*/ 6 h 32"/>
                <a:gd name="T40" fmla="*/ 3 w 12"/>
                <a:gd name="T41" fmla="*/ 3 h 32"/>
                <a:gd name="T42" fmla="*/ 4 w 12"/>
                <a:gd name="T43" fmla="*/ 1 h 32"/>
                <a:gd name="T44" fmla="*/ 6 w 12"/>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9" y="10"/>
                  </a:moveTo>
                  <a:cubicBezTo>
                    <a:pt x="9" y="27"/>
                    <a:pt x="9" y="27"/>
                    <a:pt x="9" y="27"/>
                  </a:cubicBezTo>
                  <a:cubicBezTo>
                    <a:pt x="9" y="29"/>
                    <a:pt x="10" y="30"/>
                    <a:pt x="10" y="30"/>
                  </a:cubicBezTo>
                  <a:cubicBezTo>
                    <a:pt x="10" y="31"/>
                    <a:pt x="11" y="31"/>
                    <a:pt x="12" y="31"/>
                  </a:cubicBezTo>
                  <a:cubicBezTo>
                    <a:pt x="12" y="32"/>
                    <a:pt x="12" y="32"/>
                    <a:pt x="12" y="32"/>
                  </a:cubicBezTo>
                  <a:cubicBezTo>
                    <a:pt x="0" y="32"/>
                    <a:pt x="0" y="32"/>
                    <a:pt x="0" y="32"/>
                  </a:cubicBezTo>
                  <a:cubicBezTo>
                    <a:pt x="0" y="31"/>
                    <a:pt x="0" y="31"/>
                    <a:pt x="0" y="31"/>
                  </a:cubicBezTo>
                  <a:cubicBezTo>
                    <a:pt x="1" y="31"/>
                    <a:pt x="2" y="31"/>
                    <a:pt x="2" y="30"/>
                  </a:cubicBezTo>
                  <a:cubicBezTo>
                    <a:pt x="3" y="30"/>
                    <a:pt x="3" y="29"/>
                    <a:pt x="3" y="27"/>
                  </a:cubicBezTo>
                  <a:cubicBezTo>
                    <a:pt x="3" y="15"/>
                    <a:pt x="3" y="15"/>
                    <a:pt x="3" y="15"/>
                  </a:cubicBezTo>
                  <a:cubicBezTo>
                    <a:pt x="3" y="13"/>
                    <a:pt x="3" y="12"/>
                    <a:pt x="2" y="12"/>
                  </a:cubicBezTo>
                  <a:cubicBezTo>
                    <a:pt x="2" y="11"/>
                    <a:pt x="1" y="11"/>
                    <a:pt x="0" y="11"/>
                  </a:cubicBezTo>
                  <a:cubicBezTo>
                    <a:pt x="0" y="10"/>
                    <a:pt x="0" y="10"/>
                    <a:pt x="0" y="10"/>
                  </a:cubicBezTo>
                  <a:lnTo>
                    <a:pt x="9" y="10"/>
                  </a:lnTo>
                  <a:close/>
                  <a:moveTo>
                    <a:pt x="6" y="0"/>
                  </a:moveTo>
                  <a:cubicBezTo>
                    <a:pt x="7" y="0"/>
                    <a:pt x="8" y="0"/>
                    <a:pt x="9" y="1"/>
                  </a:cubicBezTo>
                  <a:cubicBezTo>
                    <a:pt x="9" y="2"/>
                    <a:pt x="10" y="2"/>
                    <a:pt x="10" y="3"/>
                  </a:cubicBezTo>
                  <a:cubicBezTo>
                    <a:pt x="10" y="4"/>
                    <a:pt x="9" y="5"/>
                    <a:pt x="9" y="6"/>
                  </a:cubicBezTo>
                  <a:cubicBezTo>
                    <a:pt x="8" y="7"/>
                    <a:pt x="7" y="7"/>
                    <a:pt x="6" y="7"/>
                  </a:cubicBezTo>
                  <a:cubicBezTo>
                    <a:pt x="5" y="7"/>
                    <a:pt x="4" y="7"/>
                    <a:pt x="4" y="6"/>
                  </a:cubicBezTo>
                  <a:cubicBezTo>
                    <a:pt x="3" y="5"/>
                    <a:pt x="3" y="4"/>
                    <a:pt x="3" y="3"/>
                  </a:cubicBezTo>
                  <a:cubicBezTo>
                    <a:pt x="3" y="2"/>
                    <a:pt x="3" y="2"/>
                    <a:pt x="4" y="1"/>
                  </a:cubicBezTo>
                  <a:cubicBezTo>
                    <a:pt x="4" y="0"/>
                    <a:pt x="5"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57"/>
            <p:cNvSpPr/>
            <p:nvPr/>
          </p:nvSpPr>
          <p:spPr bwMode="auto">
            <a:xfrm>
              <a:off x="504" y="2821"/>
              <a:ext cx="54" cy="52"/>
            </a:xfrm>
            <a:custGeom>
              <a:avLst/>
              <a:gdLst>
                <a:gd name="T0" fmla="*/ 9 w 23"/>
                <a:gd name="T1" fmla="*/ 0 h 22"/>
                <a:gd name="T2" fmla="*/ 9 w 23"/>
                <a:gd name="T3" fmla="*/ 3 h 22"/>
                <a:gd name="T4" fmla="*/ 12 w 23"/>
                <a:gd name="T5" fmla="*/ 0 h 22"/>
                <a:gd name="T6" fmla="*/ 15 w 23"/>
                <a:gd name="T7" fmla="*/ 0 h 22"/>
                <a:gd name="T8" fmla="*/ 19 w 23"/>
                <a:gd name="T9" fmla="*/ 1 h 22"/>
                <a:gd name="T10" fmla="*/ 21 w 23"/>
                <a:gd name="T11" fmla="*/ 4 h 22"/>
                <a:gd name="T12" fmla="*/ 21 w 23"/>
                <a:gd name="T13" fmla="*/ 9 h 22"/>
                <a:gd name="T14" fmla="*/ 21 w 23"/>
                <a:gd name="T15" fmla="*/ 17 h 22"/>
                <a:gd name="T16" fmla="*/ 21 w 23"/>
                <a:gd name="T17" fmla="*/ 20 h 22"/>
                <a:gd name="T18" fmla="*/ 23 w 23"/>
                <a:gd name="T19" fmla="*/ 21 h 22"/>
                <a:gd name="T20" fmla="*/ 23 w 23"/>
                <a:gd name="T21" fmla="*/ 22 h 22"/>
                <a:gd name="T22" fmla="*/ 12 w 23"/>
                <a:gd name="T23" fmla="*/ 22 h 22"/>
                <a:gd name="T24" fmla="*/ 12 w 23"/>
                <a:gd name="T25" fmla="*/ 21 h 22"/>
                <a:gd name="T26" fmla="*/ 14 w 23"/>
                <a:gd name="T27" fmla="*/ 20 h 22"/>
                <a:gd name="T28" fmla="*/ 14 w 23"/>
                <a:gd name="T29" fmla="*/ 17 h 22"/>
                <a:gd name="T30" fmla="*/ 14 w 23"/>
                <a:gd name="T31" fmla="*/ 7 h 22"/>
                <a:gd name="T32" fmla="*/ 14 w 23"/>
                <a:gd name="T33" fmla="*/ 4 h 22"/>
                <a:gd name="T34" fmla="*/ 14 w 23"/>
                <a:gd name="T35" fmla="*/ 3 h 22"/>
                <a:gd name="T36" fmla="*/ 12 w 23"/>
                <a:gd name="T37" fmla="*/ 3 h 22"/>
                <a:gd name="T38" fmla="*/ 9 w 23"/>
                <a:gd name="T39" fmla="*/ 6 h 22"/>
                <a:gd name="T40" fmla="*/ 9 w 23"/>
                <a:gd name="T41" fmla="*/ 17 h 22"/>
                <a:gd name="T42" fmla="*/ 9 w 23"/>
                <a:gd name="T43" fmla="*/ 20 h 22"/>
                <a:gd name="T44" fmla="*/ 11 w 23"/>
                <a:gd name="T45" fmla="*/ 21 h 22"/>
                <a:gd name="T46" fmla="*/ 11 w 23"/>
                <a:gd name="T47" fmla="*/ 22 h 22"/>
                <a:gd name="T48" fmla="*/ 0 w 23"/>
                <a:gd name="T49" fmla="*/ 22 h 22"/>
                <a:gd name="T50" fmla="*/ 0 w 23"/>
                <a:gd name="T51" fmla="*/ 21 h 22"/>
                <a:gd name="T52" fmla="*/ 2 w 23"/>
                <a:gd name="T53" fmla="*/ 20 h 22"/>
                <a:gd name="T54" fmla="*/ 2 w 23"/>
                <a:gd name="T55" fmla="*/ 17 h 22"/>
                <a:gd name="T56" fmla="*/ 2 w 23"/>
                <a:gd name="T57" fmla="*/ 5 h 22"/>
                <a:gd name="T58" fmla="*/ 2 w 23"/>
                <a:gd name="T59" fmla="*/ 2 h 22"/>
                <a:gd name="T60" fmla="*/ 0 w 23"/>
                <a:gd name="T61" fmla="*/ 1 h 22"/>
                <a:gd name="T62" fmla="*/ 0 w 23"/>
                <a:gd name="T63" fmla="*/ 0 h 22"/>
                <a:gd name="T64" fmla="*/ 9 w 23"/>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2">
                  <a:moveTo>
                    <a:pt x="9" y="0"/>
                  </a:moveTo>
                  <a:cubicBezTo>
                    <a:pt x="9" y="3"/>
                    <a:pt x="9" y="3"/>
                    <a:pt x="9" y="3"/>
                  </a:cubicBezTo>
                  <a:cubicBezTo>
                    <a:pt x="10" y="2"/>
                    <a:pt x="11" y="1"/>
                    <a:pt x="12" y="0"/>
                  </a:cubicBezTo>
                  <a:cubicBezTo>
                    <a:pt x="13" y="0"/>
                    <a:pt x="14" y="0"/>
                    <a:pt x="15" y="0"/>
                  </a:cubicBezTo>
                  <a:cubicBezTo>
                    <a:pt x="17" y="0"/>
                    <a:pt x="18" y="0"/>
                    <a:pt x="19" y="1"/>
                  </a:cubicBezTo>
                  <a:cubicBezTo>
                    <a:pt x="20" y="1"/>
                    <a:pt x="20" y="2"/>
                    <a:pt x="21" y="4"/>
                  </a:cubicBezTo>
                  <a:cubicBezTo>
                    <a:pt x="21" y="4"/>
                    <a:pt x="21" y="6"/>
                    <a:pt x="21" y="9"/>
                  </a:cubicBezTo>
                  <a:cubicBezTo>
                    <a:pt x="21" y="17"/>
                    <a:pt x="21" y="17"/>
                    <a:pt x="21" y="17"/>
                  </a:cubicBezTo>
                  <a:cubicBezTo>
                    <a:pt x="21" y="19"/>
                    <a:pt x="21" y="20"/>
                    <a:pt x="21" y="20"/>
                  </a:cubicBezTo>
                  <a:cubicBezTo>
                    <a:pt x="22" y="21"/>
                    <a:pt x="22" y="21"/>
                    <a:pt x="23" y="21"/>
                  </a:cubicBezTo>
                  <a:cubicBezTo>
                    <a:pt x="23" y="22"/>
                    <a:pt x="23" y="22"/>
                    <a:pt x="23" y="22"/>
                  </a:cubicBezTo>
                  <a:cubicBezTo>
                    <a:pt x="12" y="22"/>
                    <a:pt x="12" y="22"/>
                    <a:pt x="12" y="22"/>
                  </a:cubicBezTo>
                  <a:cubicBezTo>
                    <a:pt x="12" y="21"/>
                    <a:pt x="12" y="21"/>
                    <a:pt x="12" y="21"/>
                  </a:cubicBezTo>
                  <a:cubicBezTo>
                    <a:pt x="13" y="21"/>
                    <a:pt x="14" y="20"/>
                    <a:pt x="14" y="20"/>
                  </a:cubicBezTo>
                  <a:cubicBezTo>
                    <a:pt x="14" y="19"/>
                    <a:pt x="14" y="19"/>
                    <a:pt x="14" y="17"/>
                  </a:cubicBezTo>
                  <a:cubicBezTo>
                    <a:pt x="14" y="7"/>
                    <a:pt x="14" y="7"/>
                    <a:pt x="14" y="7"/>
                  </a:cubicBezTo>
                  <a:cubicBezTo>
                    <a:pt x="14" y="6"/>
                    <a:pt x="14" y="5"/>
                    <a:pt x="14" y="4"/>
                  </a:cubicBezTo>
                  <a:cubicBezTo>
                    <a:pt x="14" y="4"/>
                    <a:pt x="14" y="3"/>
                    <a:pt x="14" y="3"/>
                  </a:cubicBezTo>
                  <a:cubicBezTo>
                    <a:pt x="13" y="3"/>
                    <a:pt x="13" y="3"/>
                    <a:pt x="12" y="3"/>
                  </a:cubicBezTo>
                  <a:cubicBezTo>
                    <a:pt x="11" y="3"/>
                    <a:pt x="10" y="4"/>
                    <a:pt x="9" y="6"/>
                  </a:cubicBezTo>
                  <a:cubicBezTo>
                    <a:pt x="9" y="17"/>
                    <a:pt x="9" y="17"/>
                    <a:pt x="9" y="17"/>
                  </a:cubicBezTo>
                  <a:cubicBezTo>
                    <a:pt x="9" y="19"/>
                    <a:pt x="9" y="20"/>
                    <a:pt x="9" y="20"/>
                  </a:cubicBezTo>
                  <a:cubicBezTo>
                    <a:pt x="10" y="20"/>
                    <a:pt x="10" y="21"/>
                    <a:pt x="11" y="21"/>
                  </a:cubicBezTo>
                  <a:cubicBezTo>
                    <a:pt x="11" y="22"/>
                    <a:pt x="11" y="22"/>
                    <a:pt x="11" y="22"/>
                  </a:cubicBezTo>
                  <a:cubicBezTo>
                    <a:pt x="0" y="22"/>
                    <a:pt x="0" y="22"/>
                    <a:pt x="0" y="22"/>
                  </a:cubicBezTo>
                  <a:cubicBezTo>
                    <a:pt x="0" y="21"/>
                    <a:pt x="0" y="21"/>
                    <a:pt x="0" y="21"/>
                  </a:cubicBezTo>
                  <a:cubicBezTo>
                    <a:pt x="1" y="21"/>
                    <a:pt x="2" y="20"/>
                    <a:pt x="2" y="20"/>
                  </a:cubicBezTo>
                  <a:cubicBezTo>
                    <a:pt x="2" y="20"/>
                    <a:pt x="2" y="19"/>
                    <a:pt x="2" y="17"/>
                  </a:cubicBezTo>
                  <a:cubicBezTo>
                    <a:pt x="2" y="5"/>
                    <a:pt x="2" y="5"/>
                    <a:pt x="2" y="5"/>
                  </a:cubicBezTo>
                  <a:cubicBezTo>
                    <a:pt x="2" y="3"/>
                    <a:pt x="2" y="2"/>
                    <a:pt x="2" y="2"/>
                  </a:cubicBezTo>
                  <a:cubicBezTo>
                    <a:pt x="2"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58"/>
            <p:cNvSpPr>
              <a:spLocks noEditPoints="1"/>
            </p:cNvSpPr>
            <p:nvPr/>
          </p:nvSpPr>
          <p:spPr bwMode="auto">
            <a:xfrm>
              <a:off x="565" y="2821"/>
              <a:ext cx="50" cy="76"/>
            </a:xfrm>
            <a:custGeom>
              <a:avLst/>
              <a:gdLst>
                <a:gd name="T0" fmla="*/ 14 w 21"/>
                <a:gd name="T1" fmla="*/ 0 h 32"/>
                <a:gd name="T2" fmla="*/ 21 w 21"/>
                <a:gd name="T3" fmla="*/ 0 h 32"/>
                <a:gd name="T4" fmla="*/ 21 w 21"/>
                <a:gd name="T5" fmla="*/ 3 h 32"/>
                <a:gd name="T6" fmla="*/ 17 w 21"/>
                <a:gd name="T7" fmla="*/ 3 h 32"/>
                <a:gd name="T8" fmla="*/ 19 w 21"/>
                <a:gd name="T9" fmla="*/ 5 h 32"/>
                <a:gd name="T10" fmla="*/ 19 w 21"/>
                <a:gd name="T11" fmla="*/ 8 h 32"/>
                <a:gd name="T12" fmla="*/ 18 w 21"/>
                <a:gd name="T13" fmla="*/ 12 h 32"/>
                <a:gd name="T14" fmla="*/ 14 w 21"/>
                <a:gd name="T15" fmla="*/ 14 h 32"/>
                <a:gd name="T16" fmla="*/ 11 w 21"/>
                <a:gd name="T17" fmla="*/ 15 h 32"/>
                <a:gd name="T18" fmla="*/ 8 w 21"/>
                <a:gd name="T19" fmla="*/ 15 h 32"/>
                <a:gd name="T20" fmla="*/ 6 w 21"/>
                <a:gd name="T21" fmla="*/ 16 h 32"/>
                <a:gd name="T22" fmla="*/ 5 w 21"/>
                <a:gd name="T23" fmla="*/ 17 h 32"/>
                <a:gd name="T24" fmla="*/ 6 w 21"/>
                <a:gd name="T25" fmla="*/ 19 h 32"/>
                <a:gd name="T26" fmla="*/ 8 w 21"/>
                <a:gd name="T27" fmla="*/ 19 h 32"/>
                <a:gd name="T28" fmla="*/ 12 w 21"/>
                <a:gd name="T29" fmla="*/ 19 h 32"/>
                <a:gd name="T30" fmla="*/ 19 w 21"/>
                <a:gd name="T31" fmla="*/ 20 h 32"/>
                <a:gd name="T32" fmla="*/ 21 w 21"/>
                <a:gd name="T33" fmla="*/ 25 h 32"/>
                <a:gd name="T34" fmla="*/ 20 w 21"/>
                <a:gd name="T35" fmla="*/ 28 h 32"/>
                <a:gd name="T36" fmla="*/ 17 w 21"/>
                <a:gd name="T37" fmla="*/ 31 h 32"/>
                <a:gd name="T38" fmla="*/ 10 w 21"/>
                <a:gd name="T39" fmla="*/ 32 h 32"/>
                <a:gd name="T40" fmla="*/ 5 w 21"/>
                <a:gd name="T41" fmla="*/ 31 h 32"/>
                <a:gd name="T42" fmla="*/ 1 w 21"/>
                <a:gd name="T43" fmla="*/ 30 h 32"/>
                <a:gd name="T44" fmla="*/ 0 w 21"/>
                <a:gd name="T45" fmla="*/ 28 h 32"/>
                <a:gd name="T46" fmla="*/ 1 w 21"/>
                <a:gd name="T47" fmla="*/ 26 h 32"/>
                <a:gd name="T48" fmla="*/ 4 w 21"/>
                <a:gd name="T49" fmla="*/ 24 h 32"/>
                <a:gd name="T50" fmla="*/ 1 w 21"/>
                <a:gd name="T51" fmla="*/ 20 h 32"/>
                <a:gd name="T52" fmla="*/ 2 w 21"/>
                <a:gd name="T53" fmla="*/ 17 h 32"/>
                <a:gd name="T54" fmla="*/ 6 w 21"/>
                <a:gd name="T55" fmla="*/ 15 h 32"/>
                <a:gd name="T56" fmla="*/ 2 w 21"/>
                <a:gd name="T57" fmla="*/ 12 h 32"/>
                <a:gd name="T58" fmla="*/ 0 w 21"/>
                <a:gd name="T59" fmla="*/ 7 h 32"/>
                <a:gd name="T60" fmla="*/ 3 w 21"/>
                <a:gd name="T61" fmla="*/ 2 h 32"/>
                <a:gd name="T62" fmla="*/ 10 w 21"/>
                <a:gd name="T63" fmla="*/ 0 h 32"/>
                <a:gd name="T64" fmla="*/ 14 w 21"/>
                <a:gd name="T65" fmla="*/ 0 h 32"/>
                <a:gd name="T66" fmla="*/ 9 w 21"/>
                <a:gd name="T67" fmla="*/ 25 h 32"/>
                <a:gd name="T68" fmla="*/ 6 w 21"/>
                <a:gd name="T69" fmla="*/ 25 h 32"/>
                <a:gd name="T70" fmla="*/ 4 w 21"/>
                <a:gd name="T71" fmla="*/ 27 h 32"/>
                <a:gd name="T72" fmla="*/ 6 w 21"/>
                <a:gd name="T73" fmla="*/ 29 h 32"/>
                <a:gd name="T74" fmla="*/ 11 w 21"/>
                <a:gd name="T75" fmla="*/ 30 h 32"/>
                <a:gd name="T76" fmla="*/ 16 w 21"/>
                <a:gd name="T77" fmla="*/ 29 h 32"/>
                <a:gd name="T78" fmla="*/ 17 w 21"/>
                <a:gd name="T79" fmla="*/ 27 h 32"/>
                <a:gd name="T80" fmla="*/ 17 w 21"/>
                <a:gd name="T81" fmla="*/ 26 h 32"/>
                <a:gd name="T82" fmla="*/ 15 w 21"/>
                <a:gd name="T83" fmla="*/ 25 h 32"/>
                <a:gd name="T84" fmla="*/ 9 w 21"/>
                <a:gd name="T85" fmla="*/ 25 h 32"/>
                <a:gd name="T86" fmla="*/ 10 w 21"/>
                <a:gd name="T87" fmla="*/ 1 h 32"/>
                <a:gd name="T88" fmla="*/ 8 w 21"/>
                <a:gd name="T89" fmla="*/ 2 h 32"/>
                <a:gd name="T90" fmla="*/ 7 w 21"/>
                <a:gd name="T91" fmla="*/ 8 h 32"/>
                <a:gd name="T92" fmla="*/ 8 w 21"/>
                <a:gd name="T93" fmla="*/ 13 h 32"/>
                <a:gd name="T94" fmla="*/ 10 w 21"/>
                <a:gd name="T95" fmla="*/ 14 h 32"/>
                <a:gd name="T96" fmla="*/ 12 w 21"/>
                <a:gd name="T97" fmla="*/ 13 h 32"/>
                <a:gd name="T98" fmla="*/ 13 w 21"/>
                <a:gd name="T99" fmla="*/ 8 h 32"/>
                <a:gd name="T100" fmla="*/ 12 w 21"/>
                <a:gd name="T101" fmla="*/ 2 h 32"/>
                <a:gd name="T102" fmla="*/ 10 w 21"/>
                <a:gd name="T10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32">
                  <a:moveTo>
                    <a:pt x="14" y="0"/>
                  </a:moveTo>
                  <a:cubicBezTo>
                    <a:pt x="21" y="0"/>
                    <a:pt x="21" y="0"/>
                    <a:pt x="21" y="0"/>
                  </a:cubicBezTo>
                  <a:cubicBezTo>
                    <a:pt x="21" y="3"/>
                    <a:pt x="21" y="3"/>
                    <a:pt x="21" y="3"/>
                  </a:cubicBezTo>
                  <a:cubicBezTo>
                    <a:pt x="17" y="3"/>
                    <a:pt x="17" y="3"/>
                    <a:pt x="17" y="3"/>
                  </a:cubicBezTo>
                  <a:cubicBezTo>
                    <a:pt x="18" y="4"/>
                    <a:pt x="18" y="4"/>
                    <a:pt x="19" y="5"/>
                  </a:cubicBezTo>
                  <a:cubicBezTo>
                    <a:pt x="19" y="6"/>
                    <a:pt x="19" y="7"/>
                    <a:pt x="19" y="8"/>
                  </a:cubicBezTo>
                  <a:cubicBezTo>
                    <a:pt x="19" y="9"/>
                    <a:pt x="19" y="10"/>
                    <a:pt x="18" y="12"/>
                  </a:cubicBezTo>
                  <a:cubicBezTo>
                    <a:pt x="17" y="13"/>
                    <a:pt x="16" y="14"/>
                    <a:pt x="14" y="14"/>
                  </a:cubicBezTo>
                  <a:cubicBezTo>
                    <a:pt x="13" y="15"/>
                    <a:pt x="12" y="15"/>
                    <a:pt x="11" y="15"/>
                  </a:cubicBezTo>
                  <a:cubicBezTo>
                    <a:pt x="10" y="15"/>
                    <a:pt x="10" y="15"/>
                    <a:pt x="8" y="15"/>
                  </a:cubicBezTo>
                  <a:cubicBezTo>
                    <a:pt x="7" y="15"/>
                    <a:pt x="7" y="15"/>
                    <a:pt x="6" y="16"/>
                  </a:cubicBezTo>
                  <a:cubicBezTo>
                    <a:pt x="6" y="16"/>
                    <a:pt x="5" y="17"/>
                    <a:pt x="5" y="17"/>
                  </a:cubicBezTo>
                  <a:cubicBezTo>
                    <a:pt x="5" y="18"/>
                    <a:pt x="6" y="18"/>
                    <a:pt x="6" y="19"/>
                  </a:cubicBezTo>
                  <a:cubicBezTo>
                    <a:pt x="6" y="19"/>
                    <a:pt x="7" y="19"/>
                    <a:pt x="8" y="19"/>
                  </a:cubicBezTo>
                  <a:cubicBezTo>
                    <a:pt x="12" y="19"/>
                    <a:pt x="12" y="19"/>
                    <a:pt x="12" y="19"/>
                  </a:cubicBezTo>
                  <a:cubicBezTo>
                    <a:pt x="15" y="19"/>
                    <a:pt x="17" y="20"/>
                    <a:pt x="19" y="20"/>
                  </a:cubicBezTo>
                  <a:cubicBezTo>
                    <a:pt x="20" y="21"/>
                    <a:pt x="21" y="23"/>
                    <a:pt x="21" y="25"/>
                  </a:cubicBezTo>
                  <a:cubicBezTo>
                    <a:pt x="21" y="26"/>
                    <a:pt x="21" y="27"/>
                    <a:pt x="20" y="28"/>
                  </a:cubicBezTo>
                  <a:cubicBezTo>
                    <a:pt x="19" y="29"/>
                    <a:pt x="18" y="30"/>
                    <a:pt x="17" y="31"/>
                  </a:cubicBezTo>
                  <a:cubicBezTo>
                    <a:pt x="15" y="31"/>
                    <a:pt x="13" y="32"/>
                    <a:pt x="10" y="32"/>
                  </a:cubicBezTo>
                  <a:cubicBezTo>
                    <a:pt x="8" y="32"/>
                    <a:pt x="6" y="32"/>
                    <a:pt x="5" y="31"/>
                  </a:cubicBezTo>
                  <a:cubicBezTo>
                    <a:pt x="3" y="31"/>
                    <a:pt x="2" y="30"/>
                    <a:pt x="1" y="30"/>
                  </a:cubicBezTo>
                  <a:cubicBezTo>
                    <a:pt x="1" y="29"/>
                    <a:pt x="0" y="28"/>
                    <a:pt x="0" y="28"/>
                  </a:cubicBezTo>
                  <a:cubicBezTo>
                    <a:pt x="0" y="27"/>
                    <a:pt x="1" y="26"/>
                    <a:pt x="1" y="26"/>
                  </a:cubicBezTo>
                  <a:cubicBezTo>
                    <a:pt x="2" y="25"/>
                    <a:pt x="3" y="25"/>
                    <a:pt x="4" y="24"/>
                  </a:cubicBezTo>
                  <a:cubicBezTo>
                    <a:pt x="2" y="23"/>
                    <a:pt x="1" y="22"/>
                    <a:pt x="1" y="20"/>
                  </a:cubicBezTo>
                  <a:cubicBezTo>
                    <a:pt x="1" y="19"/>
                    <a:pt x="1" y="18"/>
                    <a:pt x="2" y="17"/>
                  </a:cubicBezTo>
                  <a:cubicBezTo>
                    <a:pt x="3" y="16"/>
                    <a:pt x="4" y="15"/>
                    <a:pt x="6" y="15"/>
                  </a:cubicBezTo>
                  <a:cubicBezTo>
                    <a:pt x="4" y="14"/>
                    <a:pt x="3" y="13"/>
                    <a:pt x="2" y="12"/>
                  </a:cubicBezTo>
                  <a:cubicBezTo>
                    <a:pt x="1" y="10"/>
                    <a:pt x="0" y="9"/>
                    <a:pt x="0" y="7"/>
                  </a:cubicBezTo>
                  <a:cubicBezTo>
                    <a:pt x="0" y="5"/>
                    <a:pt x="1" y="3"/>
                    <a:pt x="3" y="2"/>
                  </a:cubicBezTo>
                  <a:cubicBezTo>
                    <a:pt x="5" y="0"/>
                    <a:pt x="7" y="0"/>
                    <a:pt x="10" y="0"/>
                  </a:cubicBezTo>
                  <a:cubicBezTo>
                    <a:pt x="11" y="0"/>
                    <a:pt x="12" y="0"/>
                    <a:pt x="14" y="0"/>
                  </a:cubicBezTo>
                  <a:close/>
                  <a:moveTo>
                    <a:pt x="9" y="25"/>
                  </a:moveTo>
                  <a:cubicBezTo>
                    <a:pt x="7" y="25"/>
                    <a:pt x="6" y="25"/>
                    <a:pt x="6" y="25"/>
                  </a:cubicBezTo>
                  <a:cubicBezTo>
                    <a:pt x="5" y="26"/>
                    <a:pt x="4" y="26"/>
                    <a:pt x="4" y="27"/>
                  </a:cubicBezTo>
                  <a:cubicBezTo>
                    <a:pt x="4" y="28"/>
                    <a:pt x="5" y="29"/>
                    <a:pt x="6" y="29"/>
                  </a:cubicBezTo>
                  <a:cubicBezTo>
                    <a:pt x="6" y="30"/>
                    <a:pt x="8" y="30"/>
                    <a:pt x="11" y="30"/>
                  </a:cubicBezTo>
                  <a:cubicBezTo>
                    <a:pt x="13" y="30"/>
                    <a:pt x="14" y="30"/>
                    <a:pt x="16" y="29"/>
                  </a:cubicBezTo>
                  <a:cubicBezTo>
                    <a:pt x="17" y="29"/>
                    <a:pt x="17" y="28"/>
                    <a:pt x="17" y="27"/>
                  </a:cubicBezTo>
                  <a:cubicBezTo>
                    <a:pt x="17" y="27"/>
                    <a:pt x="17" y="26"/>
                    <a:pt x="17" y="26"/>
                  </a:cubicBezTo>
                  <a:cubicBezTo>
                    <a:pt x="17" y="26"/>
                    <a:pt x="16" y="25"/>
                    <a:pt x="15" y="25"/>
                  </a:cubicBezTo>
                  <a:cubicBezTo>
                    <a:pt x="14" y="25"/>
                    <a:pt x="12" y="25"/>
                    <a:pt x="9" y="25"/>
                  </a:cubicBezTo>
                  <a:close/>
                  <a:moveTo>
                    <a:pt x="10" y="1"/>
                  </a:moveTo>
                  <a:cubicBezTo>
                    <a:pt x="9" y="1"/>
                    <a:pt x="8" y="1"/>
                    <a:pt x="8" y="2"/>
                  </a:cubicBezTo>
                  <a:cubicBezTo>
                    <a:pt x="7" y="3"/>
                    <a:pt x="7" y="5"/>
                    <a:pt x="7" y="8"/>
                  </a:cubicBezTo>
                  <a:cubicBezTo>
                    <a:pt x="7" y="10"/>
                    <a:pt x="7" y="12"/>
                    <a:pt x="8" y="13"/>
                  </a:cubicBezTo>
                  <a:cubicBezTo>
                    <a:pt x="8" y="13"/>
                    <a:pt x="9" y="14"/>
                    <a:pt x="10" y="14"/>
                  </a:cubicBezTo>
                  <a:cubicBezTo>
                    <a:pt x="11" y="14"/>
                    <a:pt x="12" y="13"/>
                    <a:pt x="12" y="13"/>
                  </a:cubicBezTo>
                  <a:cubicBezTo>
                    <a:pt x="13" y="12"/>
                    <a:pt x="13" y="10"/>
                    <a:pt x="13" y="8"/>
                  </a:cubicBezTo>
                  <a:cubicBezTo>
                    <a:pt x="13" y="5"/>
                    <a:pt x="13" y="3"/>
                    <a:pt x="12" y="2"/>
                  </a:cubicBezTo>
                  <a:cubicBezTo>
                    <a:pt x="12" y="1"/>
                    <a:pt x="11"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59"/>
            <p:cNvSpPr>
              <a:spLocks noEditPoints="1"/>
            </p:cNvSpPr>
            <p:nvPr/>
          </p:nvSpPr>
          <p:spPr bwMode="auto">
            <a:xfrm>
              <a:off x="648" y="2799"/>
              <a:ext cx="67" cy="74"/>
            </a:xfrm>
            <a:custGeom>
              <a:avLst/>
              <a:gdLst>
                <a:gd name="T0" fmla="*/ 20 w 28"/>
                <a:gd name="T1" fmla="*/ 14 h 31"/>
                <a:gd name="T2" fmla="*/ 26 w 28"/>
                <a:gd name="T3" fmla="*/ 17 h 31"/>
                <a:gd name="T4" fmla="*/ 28 w 28"/>
                <a:gd name="T5" fmla="*/ 22 h 31"/>
                <a:gd name="T6" fmla="*/ 26 w 28"/>
                <a:gd name="T7" fmla="*/ 28 h 31"/>
                <a:gd name="T8" fmla="*/ 16 w 28"/>
                <a:gd name="T9" fmla="*/ 31 h 31"/>
                <a:gd name="T10" fmla="*/ 0 w 28"/>
                <a:gd name="T11" fmla="*/ 31 h 31"/>
                <a:gd name="T12" fmla="*/ 0 w 28"/>
                <a:gd name="T13" fmla="*/ 30 h 31"/>
                <a:gd name="T14" fmla="*/ 3 w 28"/>
                <a:gd name="T15" fmla="*/ 29 h 31"/>
                <a:gd name="T16" fmla="*/ 4 w 28"/>
                <a:gd name="T17" fmla="*/ 28 h 31"/>
                <a:gd name="T18" fmla="*/ 4 w 28"/>
                <a:gd name="T19" fmla="*/ 25 h 31"/>
                <a:gd name="T20" fmla="*/ 4 w 28"/>
                <a:gd name="T21" fmla="*/ 5 h 31"/>
                <a:gd name="T22" fmla="*/ 4 w 28"/>
                <a:gd name="T23" fmla="*/ 2 h 31"/>
                <a:gd name="T24" fmla="*/ 3 w 28"/>
                <a:gd name="T25" fmla="*/ 1 h 31"/>
                <a:gd name="T26" fmla="*/ 0 w 28"/>
                <a:gd name="T27" fmla="*/ 0 h 31"/>
                <a:gd name="T28" fmla="*/ 0 w 28"/>
                <a:gd name="T29" fmla="*/ 0 h 31"/>
                <a:gd name="T30" fmla="*/ 15 w 28"/>
                <a:gd name="T31" fmla="*/ 0 h 31"/>
                <a:gd name="T32" fmla="*/ 22 w 28"/>
                <a:gd name="T33" fmla="*/ 0 h 31"/>
                <a:gd name="T34" fmla="*/ 26 w 28"/>
                <a:gd name="T35" fmla="*/ 3 h 31"/>
                <a:gd name="T36" fmla="*/ 27 w 28"/>
                <a:gd name="T37" fmla="*/ 7 h 31"/>
                <a:gd name="T38" fmla="*/ 25 w 28"/>
                <a:gd name="T39" fmla="*/ 11 h 31"/>
                <a:gd name="T40" fmla="*/ 20 w 28"/>
                <a:gd name="T41" fmla="*/ 14 h 31"/>
                <a:gd name="T42" fmla="*/ 11 w 28"/>
                <a:gd name="T43" fmla="*/ 15 h 31"/>
                <a:gd name="T44" fmla="*/ 11 w 28"/>
                <a:gd name="T45" fmla="*/ 25 h 31"/>
                <a:gd name="T46" fmla="*/ 11 w 28"/>
                <a:gd name="T47" fmla="*/ 26 h 31"/>
                <a:gd name="T48" fmla="*/ 12 w 28"/>
                <a:gd name="T49" fmla="*/ 28 h 31"/>
                <a:gd name="T50" fmla="*/ 14 w 28"/>
                <a:gd name="T51" fmla="*/ 29 h 31"/>
                <a:gd name="T52" fmla="*/ 17 w 28"/>
                <a:gd name="T53" fmla="*/ 28 h 31"/>
                <a:gd name="T54" fmla="*/ 20 w 28"/>
                <a:gd name="T55" fmla="*/ 26 h 31"/>
                <a:gd name="T56" fmla="*/ 20 w 28"/>
                <a:gd name="T57" fmla="*/ 22 h 31"/>
                <a:gd name="T58" fmla="*/ 19 w 28"/>
                <a:gd name="T59" fmla="*/ 18 h 31"/>
                <a:gd name="T60" fmla="*/ 17 w 28"/>
                <a:gd name="T61" fmla="*/ 16 h 31"/>
                <a:gd name="T62" fmla="*/ 11 w 28"/>
                <a:gd name="T63" fmla="*/ 15 h 31"/>
                <a:gd name="T64" fmla="*/ 11 w 28"/>
                <a:gd name="T65" fmla="*/ 14 h 31"/>
                <a:gd name="T66" fmla="*/ 16 w 28"/>
                <a:gd name="T67" fmla="*/ 13 h 31"/>
                <a:gd name="T68" fmla="*/ 19 w 28"/>
                <a:gd name="T69" fmla="*/ 11 h 31"/>
                <a:gd name="T70" fmla="*/ 19 w 28"/>
                <a:gd name="T71" fmla="*/ 7 h 31"/>
                <a:gd name="T72" fmla="*/ 19 w 28"/>
                <a:gd name="T73" fmla="*/ 4 h 31"/>
                <a:gd name="T74" fmla="*/ 16 w 28"/>
                <a:gd name="T75" fmla="*/ 2 h 31"/>
                <a:gd name="T76" fmla="*/ 11 w 28"/>
                <a:gd name="T77" fmla="*/ 1 h 31"/>
                <a:gd name="T78" fmla="*/ 11 w 28"/>
                <a:gd name="T79"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 h="31">
                  <a:moveTo>
                    <a:pt x="20" y="14"/>
                  </a:moveTo>
                  <a:cubicBezTo>
                    <a:pt x="23" y="15"/>
                    <a:pt x="25" y="16"/>
                    <a:pt x="26" y="17"/>
                  </a:cubicBezTo>
                  <a:cubicBezTo>
                    <a:pt x="28" y="18"/>
                    <a:pt x="28" y="20"/>
                    <a:pt x="28" y="22"/>
                  </a:cubicBezTo>
                  <a:cubicBezTo>
                    <a:pt x="28" y="24"/>
                    <a:pt x="28" y="26"/>
                    <a:pt x="26" y="28"/>
                  </a:cubicBezTo>
                  <a:cubicBezTo>
                    <a:pt x="23" y="30"/>
                    <a:pt x="20" y="31"/>
                    <a:pt x="16" y="31"/>
                  </a:cubicBezTo>
                  <a:cubicBezTo>
                    <a:pt x="0" y="31"/>
                    <a:pt x="0" y="31"/>
                    <a:pt x="0" y="31"/>
                  </a:cubicBezTo>
                  <a:cubicBezTo>
                    <a:pt x="0" y="30"/>
                    <a:pt x="0" y="30"/>
                    <a:pt x="0" y="30"/>
                  </a:cubicBezTo>
                  <a:cubicBezTo>
                    <a:pt x="1" y="30"/>
                    <a:pt x="2" y="30"/>
                    <a:pt x="3" y="29"/>
                  </a:cubicBezTo>
                  <a:cubicBezTo>
                    <a:pt x="3" y="29"/>
                    <a:pt x="4" y="29"/>
                    <a:pt x="4" y="28"/>
                  </a:cubicBezTo>
                  <a:cubicBezTo>
                    <a:pt x="4" y="28"/>
                    <a:pt x="4" y="27"/>
                    <a:pt x="4" y="25"/>
                  </a:cubicBezTo>
                  <a:cubicBezTo>
                    <a:pt x="4" y="5"/>
                    <a:pt x="4" y="5"/>
                    <a:pt x="4" y="5"/>
                  </a:cubicBezTo>
                  <a:cubicBezTo>
                    <a:pt x="4" y="3"/>
                    <a:pt x="4" y="2"/>
                    <a:pt x="4" y="2"/>
                  </a:cubicBezTo>
                  <a:cubicBezTo>
                    <a:pt x="4" y="1"/>
                    <a:pt x="3" y="1"/>
                    <a:pt x="3" y="1"/>
                  </a:cubicBezTo>
                  <a:cubicBezTo>
                    <a:pt x="2" y="1"/>
                    <a:pt x="1" y="0"/>
                    <a:pt x="0" y="0"/>
                  </a:cubicBezTo>
                  <a:cubicBezTo>
                    <a:pt x="0" y="0"/>
                    <a:pt x="0" y="0"/>
                    <a:pt x="0" y="0"/>
                  </a:cubicBezTo>
                  <a:cubicBezTo>
                    <a:pt x="15" y="0"/>
                    <a:pt x="15" y="0"/>
                    <a:pt x="15" y="0"/>
                  </a:cubicBezTo>
                  <a:cubicBezTo>
                    <a:pt x="18" y="0"/>
                    <a:pt x="21" y="0"/>
                    <a:pt x="22" y="0"/>
                  </a:cubicBezTo>
                  <a:cubicBezTo>
                    <a:pt x="24" y="1"/>
                    <a:pt x="25" y="2"/>
                    <a:pt x="26" y="3"/>
                  </a:cubicBezTo>
                  <a:cubicBezTo>
                    <a:pt x="27" y="5"/>
                    <a:pt x="27" y="6"/>
                    <a:pt x="27" y="7"/>
                  </a:cubicBezTo>
                  <a:cubicBezTo>
                    <a:pt x="27" y="9"/>
                    <a:pt x="27" y="10"/>
                    <a:pt x="25" y="11"/>
                  </a:cubicBezTo>
                  <a:cubicBezTo>
                    <a:pt x="24" y="13"/>
                    <a:pt x="22" y="13"/>
                    <a:pt x="20" y="14"/>
                  </a:cubicBezTo>
                  <a:close/>
                  <a:moveTo>
                    <a:pt x="11" y="15"/>
                  </a:moveTo>
                  <a:cubicBezTo>
                    <a:pt x="11" y="25"/>
                    <a:pt x="11" y="25"/>
                    <a:pt x="11" y="25"/>
                  </a:cubicBezTo>
                  <a:cubicBezTo>
                    <a:pt x="11" y="26"/>
                    <a:pt x="11" y="26"/>
                    <a:pt x="11" y="26"/>
                  </a:cubicBezTo>
                  <a:cubicBezTo>
                    <a:pt x="11" y="27"/>
                    <a:pt x="12" y="28"/>
                    <a:pt x="12" y="28"/>
                  </a:cubicBezTo>
                  <a:cubicBezTo>
                    <a:pt x="12" y="29"/>
                    <a:pt x="13" y="29"/>
                    <a:pt x="14" y="29"/>
                  </a:cubicBezTo>
                  <a:cubicBezTo>
                    <a:pt x="15" y="29"/>
                    <a:pt x="16" y="29"/>
                    <a:pt x="17" y="28"/>
                  </a:cubicBezTo>
                  <a:cubicBezTo>
                    <a:pt x="18" y="28"/>
                    <a:pt x="19" y="27"/>
                    <a:pt x="20" y="26"/>
                  </a:cubicBezTo>
                  <a:cubicBezTo>
                    <a:pt x="20" y="25"/>
                    <a:pt x="20" y="24"/>
                    <a:pt x="20" y="22"/>
                  </a:cubicBezTo>
                  <a:cubicBezTo>
                    <a:pt x="20" y="21"/>
                    <a:pt x="20" y="20"/>
                    <a:pt x="19" y="18"/>
                  </a:cubicBezTo>
                  <a:cubicBezTo>
                    <a:pt x="19" y="17"/>
                    <a:pt x="18" y="16"/>
                    <a:pt x="17" y="16"/>
                  </a:cubicBezTo>
                  <a:cubicBezTo>
                    <a:pt x="15" y="16"/>
                    <a:pt x="14" y="15"/>
                    <a:pt x="11" y="15"/>
                  </a:cubicBezTo>
                  <a:close/>
                  <a:moveTo>
                    <a:pt x="11" y="14"/>
                  </a:moveTo>
                  <a:cubicBezTo>
                    <a:pt x="14" y="14"/>
                    <a:pt x="15" y="13"/>
                    <a:pt x="16" y="13"/>
                  </a:cubicBezTo>
                  <a:cubicBezTo>
                    <a:pt x="17" y="12"/>
                    <a:pt x="18" y="12"/>
                    <a:pt x="19" y="11"/>
                  </a:cubicBezTo>
                  <a:cubicBezTo>
                    <a:pt x="19" y="10"/>
                    <a:pt x="19" y="9"/>
                    <a:pt x="19" y="7"/>
                  </a:cubicBezTo>
                  <a:cubicBezTo>
                    <a:pt x="19" y="6"/>
                    <a:pt x="19" y="5"/>
                    <a:pt x="19" y="4"/>
                  </a:cubicBezTo>
                  <a:cubicBezTo>
                    <a:pt x="18" y="3"/>
                    <a:pt x="17" y="2"/>
                    <a:pt x="16" y="2"/>
                  </a:cubicBezTo>
                  <a:cubicBezTo>
                    <a:pt x="15" y="1"/>
                    <a:pt x="14" y="1"/>
                    <a:pt x="11" y="1"/>
                  </a:cubicBezTo>
                  <a:lnTo>
                    <a:pt x="11"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60"/>
            <p:cNvSpPr>
              <a:spLocks noEditPoints="1"/>
            </p:cNvSpPr>
            <p:nvPr/>
          </p:nvSpPr>
          <p:spPr bwMode="auto">
            <a:xfrm>
              <a:off x="724" y="2821"/>
              <a:ext cx="47" cy="52"/>
            </a:xfrm>
            <a:custGeom>
              <a:avLst/>
              <a:gdLst>
                <a:gd name="T0" fmla="*/ 10 w 20"/>
                <a:gd name="T1" fmla="*/ 0 h 22"/>
                <a:gd name="T2" fmla="*/ 15 w 20"/>
                <a:gd name="T3" fmla="*/ 1 h 22"/>
                <a:gd name="T4" fmla="*/ 19 w 20"/>
                <a:gd name="T5" fmla="*/ 5 h 22"/>
                <a:gd name="T6" fmla="*/ 20 w 20"/>
                <a:gd name="T7" fmla="*/ 11 h 22"/>
                <a:gd name="T8" fmla="*/ 18 w 20"/>
                <a:gd name="T9" fmla="*/ 19 h 22"/>
                <a:gd name="T10" fmla="*/ 10 w 20"/>
                <a:gd name="T11" fmla="*/ 22 h 22"/>
                <a:gd name="T12" fmla="*/ 2 w 20"/>
                <a:gd name="T13" fmla="*/ 19 h 22"/>
                <a:gd name="T14" fmla="*/ 0 w 20"/>
                <a:gd name="T15" fmla="*/ 11 h 22"/>
                <a:gd name="T16" fmla="*/ 3 w 20"/>
                <a:gd name="T17" fmla="*/ 3 h 22"/>
                <a:gd name="T18" fmla="*/ 10 w 20"/>
                <a:gd name="T19" fmla="*/ 0 h 22"/>
                <a:gd name="T20" fmla="*/ 10 w 20"/>
                <a:gd name="T21" fmla="*/ 1 h 22"/>
                <a:gd name="T22" fmla="*/ 8 w 20"/>
                <a:gd name="T23" fmla="*/ 2 h 22"/>
                <a:gd name="T24" fmla="*/ 7 w 20"/>
                <a:gd name="T25" fmla="*/ 6 h 22"/>
                <a:gd name="T26" fmla="*/ 7 w 20"/>
                <a:gd name="T27" fmla="*/ 13 h 22"/>
                <a:gd name="T28" fmla="*/ 7 w 20"/>
                <a:gd name="T29" fmla="*/ 17 h 22"/>
                <a:gd name="T30" fmla="*/ 8 w 20"/>
                <a:gd name="T31" fmla="*/ 20 h 22"/>
                <a:gd name="T32" fmla="*/ 10 w 20"/>
                <a:gd name="T33" fmla="*/ 21 h 22"/>
                <a:gd name="T34" fmla="*/ 12 w 20"/>
                <a:gd name="T35" fmla="*/ 20 h 22"/>
                <a:gd name="T36" fmla="*/ 13 w 20"/>
                <a:gd name="T37" fmla="*/ 18 h 22"/>
                <a:gd name="T38" fmla="*/ 13 w 20"/>
                <a:gd name="T39" fmla="*/ 9 h 22"/>
                <a:gd name="T40" fmla="*/ 13 w 20"/>
                <a:gd name="T41" fmla="*/ 4 h 22"/>
                <a:gd name="T42" fmla="*/ 11 w 20"/>
                <a:gd name="T43" fmla="*/ 2 h 22"/>
                <a:gd name="T44" fmla="*/ 10 w 20"/>
                <a:gd name="T45"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2">
                  <a:moveTo>
                    <a:pt x="10" y="0"/>
                  </a:moveTo>
                  <a:cubicBezTo>
                    <a:pt x="12" y="0"/>
                    <a:pt x="13" y="0"/>
                    <a:pt x="15" y="1"/>
                  </a:cubicBezTo>
                  <a:cubicBezTo>
                    <a:pt x="17" y="2"/>
                    <a:pt x="18" y="3"/>
                    <a:pt x="19" y="5"/>
                  </a:cubicBezTo>
                  <a:cubicBezTo>
                    <a:pt x="20" y="7"/>
                    <a:pt x="20" y="9"/>
                    <a:pt x="20" y="11"/>
                  </a:cubicBezTo>
                  <a:cubicBezTo>
                    <a:pt x="20" y="14"/>
                    <a:pt x="19" y="17"/>
                    <a:pt x="18" y="19"/>
                  </a:cubicBezTo>
                  <a:cubicBezTo>
                    <a:pt x="16" y="21"/>
                    <a:pt x="13" y="22"/>
                    <a:pt x="10" y="22"/>
                  </a:cubicBezTo>
                  <a:cubicBezTo>
                    <a:pt x="7" y="22"/>
                    <a:pt x="4" y="21"/>
                    <a:pt x="2" y="19"/>
                  </a:cubicBezTo>
                  <a:cubicBezTo>
                    <a:pt x="1" y="17"/>
                    <a:pt x="0" y="14"/>
                    <a:pt x="0" y="11"/>
                  </a:cubicBezTo>
                  <a:cubicBezTo>
                    <a:pt x="0" y="8"/>
                    <a:pt x="1" y="5"/>
                    <a:pt x="3" y="3"/>
                  </a:cubicBezTo>
                  <a:cubicBezTo>
                    <a:pt x="4" y="1"/>
                    <a:pt x="7" y="0"/>
                    <a:pt x="10" y="0"/>
                  </a:cubicBezTo>
                  <a:close/>
                  <a:moveTo>
                    <a:pt x="10" y="1"/>
                  </a:moveTo>
                  <a:cubicBezTo>
                    <a:pt x="9" y="1"/>
                    <a:pt x="8" y="1"/>
                    <a:pt x="8" y="2"/>
                  </a:cubicBezTo>
                  <a:cubicBezTo>
                    <a:pt x="7" y="3"/>
                    <a:pt x="7" y="4"/>
                    <a:pt x="7" y="6"/>
                  </a:cubicBezTo>
                  <a:cubicBezTo>
                    <a:pt x="7" y="7"/>
                    <a:pt x="7" y="10"/>
                    <a:pt x="7" y="13"/>
                  </a:cubicBezTo>
                  <a:cubicBezTo>
                    <a:pt x="7" y="14"/>
                    <a:pt x="7" y="16"/>
                    <a:pt x="7" y="17"/>
                  </a:cubicBezTo>
                  <a:cubicBezTo>
                    <a:pt x="7" y="19"/>
                    <a:pt x="7" y="19"/>
                    <a:pt x="8" y="20"/>
                  </a:cubicBezTo>
                  <a:cubicBezTo>
                    <a:pt x="8" y="20"/>
                    <a:pt x="9" y="21"/>
                    <a:pt x="10" y="21"/>
                  </a:cubicBezTo>
                  <a:cubicBezTo>
                    <a:pt x="11" y="21"/>
                    <a:pt x="11" y="21"/>
                    <a:pt x="12" y="20"/>
                  </a:cubicBezTo>
                  <a:cubicBezTo>
                    <a:pt x="12" y="20"/>
                    <a:pt x="13" y="19"/>
                    <a:pt x="13" y="18"/>
                  </a:cubicBezTo>
                  <a:cubicBezTo>
                    <a:pt x="13" y="17"/>
                    <a:pt x="13" y="14"/>
                    <a:pt x="13" y="9"/>
                  </a:cubicBezTo>
                  <a:cubicBezTo>
                    <a:pt x="13" y="7"/>
                    <a:pt x="13" y="5"/>
                    <a:pt x="13" y="4"/>
                  </a:cubicBezTo>
                  <a:cubicBezTo>
                    <a:pt x="12" y="3"/>
                    <a:pt x="12" y="2"/>
                    <a:pt x="11" y="2"/>
                  </a:cubicBezTo>
                  <a:cubicBezTo>
                    <a:pt x="11" y="1"/>
                    <a:pt x="11"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61"/>
            <p:cNvSpPr/>
            <p:nvPr/>
          </p:nvSpPr>
          <p:spPr bwMode="auto">
            <a:xfrm>
              <a:off x="776" y="2802"/>
              <a:ext cx="36" cy="71"/>
            </a:xfrm>
            <a:custGeom>
              <a:avLst/>
              <a:gdLst>
                <a:gd name="T0" fmla="*/ 10 w 15"/>
                <a:gd name="T1" fmla="*/ 0 h 30"/>
                <a:gd name="T2" fmla="*/ 10 w 15"/>
                <a:gd name="T3" fmla="*/ 8 h 30"/>
                <a:gd name="T4" fmla="*/ 15 w 15"/>
                <a:gd name="T5" fmla="*/ 8 h 30"/>
                <a:gd name="T6" fmla="*/ 15 w 15"/>
                <a:gd name="T7" fmla="*/ 10 h 30"/>
                <a:gd name="T8" fmla="*/ 10 w 15"/>
                <a:gd name="T9" fmla="*/ 10 h 30"/>
                <a:gd name="T10" fmla="*/ 10 w 15"/>
                <a:gd name="T11" fmla="*/ 24 h 30"/>
                <a:gd name="T12" fmla="*/ 10 w 15"/>
                <a:gd name="T13" fmla="*/ 26 h 30"/>
                <a:gd name="T14" fmla="*/ 10 w 15"/>
                <a:gd name="T15" fmla="*/ 27 h 30"/>
                <a:gd name="T16" fmla="*/ 11 w 15"/>
                <a:gd name="T17" fmla="*/ 27 h 30"/>
                <a:gd name="T18" fmla="*/ 14 w 15"/>
                <a:gd name="T19" fmla="*/ 25 h 30"/>
                <a:gd name="T20" fmla="*/ 15 w 15"/>
                <a:gd name="T21" fmla="*/ 26 h 30"/>
                <a:gd name="T22" fmla="*/ 9 w 15"/>
                <a:gd name="T23" fmla="*/ 30 h 30"/>
                <a:gd name="T24" fmla="*/ 5 w 15"/>
                <a:gd name="T25" fmla="*/ 29 h 30"/>
                <a:gd name="T26" fmla="*/ 4 w 15"/>
                <a:gd name="T27" fmla="*/ 26 h 30"/>
                <a:gd name="T28" fmla="*/ 3 w 15"/>
                <a:gd name="T29" fmla="*/ 22 h 30"/>
                <a:gd name="T30" fmla="*/ 3 w 15"/>
                <a:gd name="T31" fmla="*/ 10 h 30"/>
                <a:gd name="T32" fmla="*/ 0 w 15"/>
                <a:gd name="T33" fmla="*/ 10 h 30"/>
                <a:gd name="T34" fmla="*/ 0 w 15"/>
                <a:gd name="T35" fmla="*/ 10 h 30"/>
                <a:gd name="T36" fmla="*/ 5 w 15"/>
                <a:gd name="T37" fmla="*/ 5 h 30"/>
                <a:gd name="T38" fmla="*/ 9 w 15"/>
                <a:gd name="T39" fmla="*/ 0 h 30"/>
                <a:gd name="T40" fmla="*/ 10 w 15"/>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30">
                  <a:moveTo>
                    <a:pt x="10" y="0"/>
                  </a:moveTo>
                  <a:cubicBezTo>
                    <a:pt x="10" y="8"/>
                    <a:pt x="10" y="8"/>
                    <a:pt x="10" y="8"/>
                  </a:cubicBezTo>
                  <a:cubicBezTo>
                    <a:pt x="15" y="8"/>
                    <a:pt x="15" y="8"/>
                    <a:pt x="15" y="8"/>
                  </a:cubicBezTo>
                  <a:cubicBezTo>
                    <a:pt x="15" y="10"/>
                    <a:pt x="15" y="10"/>
                    <a:pt x="15" y="10"/>
                  </a:cubicBezTo>
                  <a:cubicBezTo>
                    <a:pt x="10" y="10"/>
                    <a:pt x="10" y="10"/>
                    <a:pt x="10" y="10"/>
                  </a:cubicBezTo>
                  <a:cubicBezTo>
                    <a:pt x="10" y="24"/>
                    <a:pt x="10" y="24"/>
                    <a:pt x="10" y="24"/>
                  </a:cubicBezTo>
                  <a:cubicBezTo>
                    <a:pt x="10" y="25"/>
                    <a:pt x="10" y="26"/>
                    <a:pt x="10" y="26"/>
                  </a:cubicBezTo>
                  <a:cubicBezTo>
                    <a:pt x="10" y="27"/>
                    <a:pt x="10" y="27"/>
                    <a:pt x="10" y="27"/>
                  </a:cubicBezTo>
                  <a:cubicBezTo>
                    <a:pt x="11" y="27"/>
                    <a:pt x="11" y="27"/>
                    <a:pt x="11" y="27"/>
                  </a:cubicBezTo>
                  <a:cubicBezTo>
                    <a:pt x="12" y="27"/>
                    <a:pt x="13" y="27"/>
                    <a:pt x="14" y="25"/>
                  </a:cubicBezTo>
                  <a:cubicBezTo>
                    <a:pt x="15" y="26"/>
                    <a:pt x="15" y="26"/>
                    <a:pt x="15" y="26"/>
                  </a:cubicBezTo>
                  <a:cubicBezTo>
                    <a:pt x="14" y="29"/>
                    <a:pt x="12" y="30"/>
                    <a:pt x="9" y="30"/>
                  </a:cubicBezTo>
                  <a:cubicBezTo>
                    <a:pt x="7" y="30"/>
                    <a:pt x="6" y="30"/>
                    <a:pt x="5" y="29"/>
                  </a:cubicBezTo>
                  <a:cubicBezTo>
                    <a:pt x="4" y="28"/>
                    <a:pt x="4" y="27"/>
                    <a:pt x="4" y="26"/>
                  </a:cubicBezTo>
                  <a:cubicBezTo>
                    <a:pt x="3" y="26"/>
                    <a:pt x="3" y="24"/>
                    <a:pt x="3" y="22"/>
                  </a:cubicBezTo>
                  <a:cubicBezTo>
                    <a:pt x="3" y="10"/>
                    <a:pt x="3" y="10"/>
                    <a:pt x="3" y="10"/>
                  </a:cubicBezTo>
                  <a:cubicBezTo>
                    <a:pt x="0" y="10"/>
                    <a:pt x="0" y="10"/>
                    <a:pt x="0" y="10"/>
                  </a:cubicBezTo>
                  <a:cubicBezTo>
                    <a:pt x="0" y="10"/>
                    <a:pt x="0" y="10"/>
                    <a:pt x="0" y="10"/>
                  </a:cubicBezTo>
                  <a:cubicBezTo>
                    <a:pt x="2" y="8"/>
                    <a:pt x="4" y="7"/>
                    <a:pt x="5" y="5"/>
                  </a:cubicBezTo>
                  <a:cubicBezTo>
                    <a:pt x="7" y="4"/>
                    <a:pt x="8" y="2"/>
                    <a:pt x="9" y="0"/>
                  </a:cubicBez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2"/>
            <p:cNvSpPr/>
            <p:nvPr/>
          </p:nvSpPr>
          <p:spPr bwMode="auto">
            <a:xfrm>
              <a:off x="816" y="2799"/>
              <a:ext cx="55" cy="74"/>
            </a:xfrm>
            <a:custGeom>
              <a:avLst/>
              <a:gdLst>
                <a:gd name="T0" fmla="*/ 9 w 23"/>
                <a:gd name="T1" fmla="*/ 0 h 31"/>
                <a:gd name="T2" fmla="*/ 9 w 23"/>
                <a:gd name="T3" fmla="*/ 12 h 31"/>
                <a:gd name="T4" fmla="*/ 12 w 23"/>
                <a:gd name="T5" fmla="*/ 9 h 31"/>
                <a:gd name="T6" fmla="*/ 15 w 23"/>
                <a:gd name="T7" fmla="*/ 9 h 31"/>
                <a:gd name="T8" fmla="*/ 18 w 23"/>
                <a:gd name="T9" fmla="*/ 10 h 31"/>
                <a:gd name="T10" fmla="*/ 20 w 23"/>
                <a:gd name="T11" fmla="*/ 12 h 31"/>
                <a:gd name="T12" fmla="*/ 21 w 23"/>
                <a:gd name="T13" fmla="*/ 18 h 31"/>
                <a:gd name="T14" fmla="*/ 21 w 23"/>
                <a:gd name="T15" fmla="*/ 26 h 31"/>
                <a:gd name="T16" fmla="*/ 21 w 23"/>
                <a:gd name="T17" fmla="*/ 29 h 31"/>
                <a:gd name="T18" fmla="*/ 23 w 23"/>
                <a:gd name="T19" fmla="*/ 30 h 31"/>
                <a:gd name="T20" fmla="*/ 23 w 23"/>
                <a:gd name="T21" fmla="*/ 31 h 31"/>
                <a:gd name="T22" fmla="*/ 12 w 23"/>
                <a:gd name="T23" fmla="*/ 31 h 31"/>
                <a:gd name="T24" fmla="*/ 12 w 23"/>
                <a:gd name="T25" fmla="*/ 30 h 31"/>
                <a:gd name="T26" fmla="*/ 14 w 23"/>
                <a:gd name="T27" fmla="*/ 29 h 31"/>
                <a:gd name="T28" fmla="*/ 14 w 23"/>
                <a:gd name="T29" fmla="*/ 26 h 31"/>
                <a:gd name="T30" fmla="*/ 14 w 23"/>
                <a:gd name="T31" fmla="*/ 16 h 31"/>
                <a:gd name="T32" fmla="*/ 14 w 23"/>
                <a:gd name="T33" fmla="*/ 13 h 31"/>
                <a:gd name="T34" fmla="*/ 13 w 23"/>
                <a:gd name="T35" fmla="*/ 12 h 31"/>
                <a:gd name="T36" fmla="*/ 12 w 23"/>
                <a:gd name="T37" fmla="*/ 12 h 31"/>
                <a:gd name="T38" fmla="*/ 10 w 23"/>
                <a:gd name="T39" fmla="*/ 12 h 31"/>
                <a:gd name="T40" fmla="*/ 9 w 23"/>
                <a:gd name="T41" fmla="*/ 15 h 31"/>
                <a:gd name="T42" fmla="*/ 9 w 23"/>
                <a:gd name="T43" fmla="*/ 26 h 31"/>
                <a:gd name="T44" fmla="*/ 9 w 23"/>
                <a:gd name="T45" fmla="*/ 29 h 31"/>
                <a:gd name="T46" fmla="*/ 11 w 23"/>
                <a:gd name="T47" fmla="*/ 30 h 31"/>
                <a:gd name="T48" fmla="*/ 11 w 23"/>
                <a:gd name="T49" fmla="*/ 31 h 31"/>
                <a:gd name="T50" fmla="*/ 0 w 23"/>
                <a:gd name="T51" fmla="*/ 31 h 31"/>
                <a:gd name="T52" fmla="*/ 0 w 23"/>
                <a:gd name="T53" fmla="*/ 30 h 31"/>
                <a:gd name="T54" fmla="*/ 2 w 23"/>
                <a:gd name="T55" fmla="*/ 29 h 31"/>
                <a:gd name="T56" fmla="*/ 2 w 23"/>
                <a:gd name="T57" fmla="*/ 26 h 31"/>
                <a:gd name="T58" fmla="*/ 2 w 23"/>
                <a:gd name="T59" fmla="*/ 4 h 31"/>
                <a:gd name="T60" fmla="*/ 2 w 23"/>
                <a:gd name="T61" fmla="*/ 1 h 31"/>
                <a:gd name="T62" fmla="*/ 0 w 23"/>
                <a:gd name="T63" fmla="*/ 0 h 31"/>
                <a:gd name="T64" fmla="*/ 0 w 23"/>
                <a:gd name="T65" fmla="*/ 0 h 31"/>
                <a:gd name="T66" fmla="*/ 9 w 23"/>
                <a:gd name="T6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1">
                  <a:moveTo>
                    <a:pt x="9" y="0"/>
                  </a:moveTo>
                  <a:cubicBezTo>
                    <a:pt x="9" y="12"/>
                    <a:pt x="9" y="12"/>
                    <a:pt x="9" y="12"/>
                  </a:cubicBezTo>
                  <a:cubicBezTo>
                    <a:pt x="10" y="11"/>
                    <a:pt x="11" y="10"/>
                    <a:pt x="12" y="9"/>
                  </a:cubicBezTo>
                  <a:cubicBezTo>
                    <a:pt x="13" y="9"/>
                    <a:pt x="14" y="9"/>
                    <a:pt x="15" y="9"/>
                  </a:cubicBezTo>
                  <a:cubicBezTo>
                    <a:pt x="16" y="9"/>
                    <a:pt x="17" y="9"/>
                    <a:pt x="18" y="10"/>
                  </a:cubicBezTo>
                  <a:cubicBezTo>
                    <a:pt x="19" y="10"/>
                    <a:pt x="20" y="11"/>
                    <a:pt x="20" y="12"/>
                  </a:cubicBezTo>
                  <a:cubicBezTo>
                    <a:pt x="21" y="13"/>
                    <a:pt x="21" y="15"/>
                    <a:pt x="21" y="18"/>
                  </a:cubicBezTo>
                  <a:cubicBezTo>
                    <a:pt x="21" y="26"/>
                    <a:pt x="21" y="26"/>
                    <a:pt x="21" y="26"/>
                  </a:cubicBezTo>
                  <a:cubicBezTo>
                    <a:pt x="21" y="28"/>
                    <a:pt x="21" y="29"/>
                    <a:pt x="21" y="29"/>
                  </a:cubicBezTo>
                  <a:cubicBezTo>
                    <a:pt x="21" y="30"/>
                    <a:pt x="22" y="30"/>
                    <a:pt x="23" y="30"/>
                  </a:cubicBezTo>
                  <a:cubicBezTo>
                    <a:pt x="23" y="31"/>
                    <a:pt x="23" y="31"/>
                    <a:pt x="23" y="31"/>
                  </a:cubicBezTo>
                  <a:cubicBezTo>
                    <a:pt x="12" y="31"/>
                    <a:pt x="12" y="31"/>
                    <a:pt x="12" y="31"/>
                  </a:cubicBezTo>
                  <a:cubicBezTo>
                    <a:pt x="12" y="30"/>
                    <a:pt x="12" y="30"/>
                    <a:pt x="12" y="30"/>
                  </a:cubicBezTo>
                  <a:cubicBezTo>
                    <a:pt x="13" y="30"/>
                    <a:pt x="13" y="29"/>
                    <a:pt x="14" y="29"/>
                  </a:cubicBezTo>
                  <a:cubicBezTo>
                    <a:pt x="14" y="29"/>
                    <a:pt x="14" y="28"/>
                    <a:pt x="14" y="26"/>
                  </a:cubicBezTo>
                  <a:cubicBezTo>
                    <a:pt x="14" y="16"/>
                    <a:pt x="14" y="16"/>
                    <a:pt x="14" y="16"/>
                  </a:cubicBezTo>
                  <a:cubicBezTo>
                    <a:pt x="14" y="15"/>
                    <a:pt x="14" y="14"/>
                    <a:pt x="14" y="13"/>
                  </a:cubicBezTo>
                  <a:cubicBezTo>
                    <a:pt x="14" y="13"/>
                    <a:pt x="14" y="12"/>
                    <a:pt x="13" y="12"/>
                  </a:cubicBezTo>
                  <a:cubicBezTo>
                    <a:pt x="13" y="12"/>
                    <a:pt x="13" y="12"/>
                    <a:pt x="12" y="12"/>
                  </a:cubicBezTo>
                  <a:cubicBezTo>
                    <a:pt x="12" y="12"/>
                    <a:pt x="11" y="12"/>
                    <a:pt x="10" y="12"/>
                  </a:cubicBezTo>
                  <a:cubicBezTo>
                    <a:pt x="10" y="13"/>
                    <a:pt x="9" y="13"/>
                    <a:pt x="9" y="15"/>
                  </a:cubicBezTo>
                  <a:cubicBezTo>
                    <a:pt x="9" y="26"/>
                    <a:pt x="9" y="26"/>
                    <a:pt x="9" y="26"/>
                  </a:cubicBezTo>
                  <a:cubicBezTo>
                    <a:pt x="9" y="28"/>
                    <a:pt x="9" y="29"/>
                    <a:pt x="9" y="29"/>
                  </a:cubicBezTo>
                  <a:cubicBezTo>
                    <a:pt x="9" y="29"/>
                    <a:pt x="10" y="30"/>
                    <a:pt x="11" y="30"/>
                  </a:cubicBezTo>
                  <a:cubicBezTo>
                    <a:pt x="11" y="31"/>
                    <a:pt x="11" y="31"/>
                    <a:pt x="11" y="31"/>
                  </a:cubicBezTo>
                  <a:cubicBezTo>
                    <a:pt x="0" y="31"/>
                    <a:pt x="0" y="31"/>
                    <a:pt x="0" y="31"/>
                  </a:cubicBezTo>
                  <a:cubicBezTo>
                    <a:pt x="0" y="30"/>
                    <a:pt x="0" y="30"/>
                    <a:pt x="0" y="30"/>
                  </a:cubicBezTo>
                  <a:cubicBezTo>
                    <a:pt x="1" y="30"/>
                    <a:pt x="1" y="29"/>
                    <a:pt x="2" y="29"/>
                  </a:cubicBezTo>
                  <a:cubicBezTo>
                    <a:pt x="2" y="29"/>
                    <a:pt x="2" y="28"/>
                    <a:pt x="2" y="26"/>
                  </a:cubicBezTo>
                  <a:cubicBezTo>
                    <a:pt x="2" y="4"/>
                    <a:pt x="2" y="4"/>
                    <a:pt x="2" y="4"/>
                  </a:cubicBezTo>
                  <a:cubicBezTo>
                    <a:pt x="2" y="3"/>
                    <a:pt x="2" y="2"/>
                    <a:pt x="2" y="1"/>
                  </a:cubicBezTo>
                  <a:cubicBezTo>
                    <a:pt x="1" y="1"/>
                    <a:pt x="1" y="0"/>
                    <a:pt x="0" y="0"/>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63"/>
            <p:cNvSpPr>
              <a:spLocks noEditPoints="1"/>
            </p:cNvSpPr>
            <p:nvPr/>
          </p:nvSpPr>
          <p:spPr bwMode="auto">
            <a:xfrm>
              <a:off x="897" y="2797"/>
              <a:ext cx="78" cy="76"/>
            </a:xfrm>
            <a:custGeom>
              <a:avLst/>
              <a:gdLst>
                <a:gd name="T0" fmla="*/ 19 w 33"/>
                <a:gd name="T1" fmla="*/ 23 h 32"/>
                <a:gd name="T2" fmla="*/ 8 w 33"/>
                <a:gd name="T3" fmla="*/ 23 h 32"/>
                <a:gd name="T4" fmla="*/ 7 w 33"/>
                <a:gd name="T5" fmla="*/ 26 h 32"/>
                <a:gd name="T6" fmla="*/ 6 w 33"/>
                <a:gd name="T7" fmla="*/ 28 h 32"/>
                <a:gd name="T8" fmla="*/ 7 w 33"/>
                <a:gd name="T9" fmla="*/ 30 h 32"/>
                <a:gd name="T10" fmla="*/ 10 w 33"/>
                <a:gd name="T11" fmla="*/ 31 h 32"/>
                <a:gd name="T12" fmla="*/ 10 w 33"/>
                <a:gd name="T13" fmla="*/ 32 h 32"/>
                <a:gd name="T14" fmla="*/ 0 w 33"/>
                <a:gd name="T15" fmla="*/ 32 h 32"/>
                <a:gd name="T16" fmla="*/ 0 w 33"/>
                <a:gd name="T17" fmla="*/ 31 h 32"/>
                <a:gd name="T18" fmla="*/ 3 w 33"/>
                <a:gd name="T19" fmla="*/ 29 h 32"/>
                <a:gd name="T20" fmla="*/ 5 w 33"/>
                <a:gd name="T21" fmla="*/ 25 h 32"/>
                <a:gd name="T22" fmla="*/ 16 w 33"/>
                <a:gd name="T23" fmla="*/ 0 h 32"/>
                <a:gd name="T24" fmla="*/ 17 w 33"/>
                <a:gd name="T25" fmla="*/ 0 h 32"/>
                <a:gd name="T26" fmla="*/ 28 w 33"/>
                <a:gd name="T27" fmla="*/ 25 h 32"/>
                <a:gd name="T28" fmla="*/ 31 w 33"/>
                <a:gd name="T29" fmla="*/ 30 h 32"/>
                <a:gd name="T30" fmla="*/ 33 w 33"/>
                <a:gd name="T31" fmla="*/ 31 h 32"/>
                <a:gd name="T32" fmla="*/ 33 w 33"/>
                <a:gd name="T33" fmla="*/ 32 h 32"/>
                <a:gd name="T34" fmla="*/ 18 w 33"/>
                <a:gd name="T35" fmla="*/ 32 h 32"/>
                <a:gd name="T36" fmla="*/ 18 w 33"/>
                <a:gd name="T37" fmla="*/ 31 h 32"/>
                <a:gd name="T38" fmla="*/ 18 w 33"/>
                <a:gd name="T39" fmla="*/ 31 h 32"/>
                <a:gd name="T40" fmla="*/ 21 w 33"/>
                <a:gd name="T41" fmla="*/ 30 h 32"/>
                <a:gd name="T42" fmla="*/ 22 w 33"/>
                <a:gd name="T43" fmla="*/ 29 h 32"/>
                <a:gd name="T44" fmla="*/ 21 w 33"/>
                <a:gd name="T45" fmla="*/ 28 h 32"/>
                <a:gd name="T46" fmla="*/ 21 w 33"/>
                <a:gd name="T47" fmla="*/ 27 h 32"/>
                <a:gd name="T48" fmla="*/ 19 w 33"/>
                <a:gd name="T49" fmla="*/ 23 h 32"/>
                <a:gd name="T50" fmla="*/ 18 w 33"/>
                <a:gd name="T51" fmla="*/ 21 h 32"/>
                <a:gd name="T52" fmla="*/ 14 w 33"/>
                <a:gd name="T53" fmla="*/ 10 h 32"/>
                <a:gd name="T54" fmla="*/ 9 w 33"/>
                <a:gd name="T55" fmla="*/ 21 h 32"/>
                <a:gd name="T56" fmla="*/ 18 w 33"/>
                <a:gd name="T5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32">
                  <a:moveTo>
                    <a:pt x="19" y="23"/>
                  </a:moveTo>
                  <a:cubicBezTo>
                    <a:pt x="8" y="23"/>
                    <a:pt x="8" y="23"/>
                    <a:pt x="8" y="23"/>
                  </a:cubicBezTo>
                  <a:cubicBezTo>
                    <a:pt x="7" y="26"/>
                    <a:pt x="7" y="26"/>
                    <a:pt x="7" y="26"/>
                  </a:cubicBezTo>
                  <a:cubicBezTo>
                    <a:pt x="6" y="27"/>
                    <a:pt x="6" y="28"/>
                    <a:pt x="6" y="28"/>
                  </a:cubicBezTo>
                  <a:cubicBezTo>
                    <a:pt x="6" y="29"/>
                    <a:pt x="6" y="30"/>
                    <a:pt x="7" y="30"/>
                  </a:cubicBezTo>
                  <a:cubicBezTo>
                    <a:pt x="8" y="31"/>
                    <a:pt x="9" y="31"/>
                    <a:pt x="10" y="31"/>
                  </a:cubicBezTo>
                  <a:cubicBezTo>
                    <a:pt x="10" y="32"/>
                    <a:pt x="10" y="32"/>
                    <a:pt x="10" y="32"/>
                  </a:cubicBezTo>
                  <a:cubicBezTo>
                    <a:pt x="0" y="32"/>
                    <a:pt x="0" y="32"/>
                    <a:pt x="0" y="32"/>
                  </a:cubicBezTo>
                  <a:cubicBezTo>
                    <a:pt x="0" y="31"/>
                    <a:pt x="0" y="31"/>
                    <a:pt x="0" y="31"/>
                  </a:cubicBezTo>
                  <a:cubicBezTo>
                    <a:pt x="1" y="31"/>
                    <a:pt x="2" y="30"/>
                    <a:pt x="3" y="29"/>
                  </a:cubicBezTo>
                  <a:cubicBezTo>
                    <a:pt x="3" y="29"/>
                    <a:pt x="4" y="27"/>
                    <a:pt x="5" y="25"/>
                  </a:cubicBezTo>
                  <a:cubicBezTo>
                    <a:pt x="16" y="0"/>
                    <a:pt x="16" y="0"/>
                    <a:pt x="16" y="0"/>
                  </a:cubicBezTo>
                  <a:cubicBezTo>
                    <a:pt x="17" y="0"/>
                    <a:pt x="17" y="0"/>
                    <a:pt x="17" y="0"/>
                  </a:cubicBezTo>
                  <a:cubicBezTo>
                    <a:pt x="28" y="25"/>
                    <a:pt x="28" y="25"/>
                    <a:pt x="28" y="25"/>
                  </a:cubicBezTo>
                  <a:cubicBezTo>
                    <a:pt x="29" y="28"/>
                    <a:pt x="30" y="29"/>
                    <a:pt x="31" y="30"/>
                  </a:cubicBezTo>
                  <a:cubicBezTo>
                    <a:pt x="31" y="30"/>
                    <a:pt x="32" y="31"/>
                    <a:pt x="33" y="31"/>
                  </a:cubicBezTo>
                  <a:cubicBezTo>
                    <a:pt x="33" y="32"/>
                    <a:pt x="33" y="32"/>
                    <a:pt x="33" y="32"/>
                  </a:cubicBezTo>
                  <a:cubicBezTo>
                    <a:pt x="18" y="32"/>
                    <a:pt x="18" y="32"/>
                    <a:pt x="18" y="32"/>
                  </a:cubicBezTo>
                  <a:cubicBezTo>
                    <a:pt x="18" y="31"/>
                    <a:pt x="18" y="31"/>
                    <a:pt x="18" y="31"/>
                  </a:cubicBezTo>
                  <a:cubicBezTo>
                    <a:pt x="18" y="31"/>
                    <a:pt x="18" y="31"/>
                    <a:pt x="18" y="31"/>
                  </a:cubicBezTo>
                  <a:cubicBezTo>
                    <a:pt x="20" y="31"/>
                    <a:pt x="21" y="31"/>
                    <a:pt x="21" y="30"/>
                  </a:cubicBezTo>
                  <a:cubicBezTo>
                    <a:pt x="21" y="30"/>
                    <a:pt x="22" y="30"/>
                    <a:pt x="22" y="29"/>
                  </a:cubicBezTo>
                  <a:cubicBezTo>
                    <a:pt x="22" y="29"/>
                    <a:pt x="21" y="29"/>
                    <a:pt x="21" y="28"/>
                  </a:cubicBezTo>
                  <a:cubicBezTo>
                    <a:pt x="21" y="28"/>
                    <a:pt x="21" y="28"/>
                    <a:pt x="21" y="27"/>
                  </a:cubicBezTo>
                  <a:lnTo>
                    <a:pt x="19" y="23"/>
                  </a:lnTo>
                  <a:close/>
                  <a:moveTo>
                    <a:pt x="18" y="21"/>
                  </a:moveTo>
                  <a:cubicBezTo>
                    <a:pt x="14" y="10"/>
                    <a:pt x="14" y="10"/>
                    <a:pt x="14" y="10"/>
                  </a:cubicBezTo>
                  <a:cubicBezTo>
                    <a:pt x="9" y="21"/>
                    <a:pt x="9" y="21"/>
                    <a:pt x="9" y="21"/>
                  </a:cubicBezTo>
                  <a:lnTo>
                    <a:pt x="18"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64"/>
            <p:cNvSpPr>
              <a:spLocks noEditPoints="1"/>
            </p:cNvSpPr>
            <p:nvPr/>
          </p:nvSpPr>
          <p:spPr bwMode="auto">
            <a:xfrm>
              <a:off x="977" y="2799"/>
              <a:ext cx="57" cy="74"/>
            </a:xfrm>
            <a:custGeom>
              <a:avLst/>
              <a:gdLst>
                <a:gd name="T0" fmla="*/ 9 w 24"/>
                <a:gd name="T1" fmla="*/ 0 h 31"/>
                <a:gd name="T2" fmla="*/ 9 w 24"/>
                <a:gd name="T3" fmla="*/ 11 h 31"/>
                <a:gd name="T4" fmla="*/ 15 w 24"/>
                <a:gd name="T5" fmla="*/ 9 h 31"/>
                <a:gd name="T6" fmla="*/ 19 w 24"/>
                <a:gd name="T7" fmla="*/ 10 h 31"/>
                <a:gd name="T8" fmla="*/ 22 w 24"/>
                <a:gd name="T9" fmla="*/ 14 h 31"/>
                <a:gd name="T10" fmla="*/ 24 w 24"/>
                <a:gd name="T11" fmla="*/ 19 h 31"/>
                <a:gd name="T12" fmla="*/ 22 w 24"/>
                <a:gd name="T13" fmla="*/ 25 h 31"/>
                <a:gd name="T14" fmla="*/ 18 w 24"/>
                <a:gd name="T15" fmla="*/ 30 h 31"/>
                <a:gd name="T16" fmla="*/ 13 w 24"/>
                <a:gd name="T17" fmla="*/ 31 h 31"/>
                <a:gd name="T18" fmla="*/ 10 w 24"/>
                <a:gd name="T19" fmla="*/ 31 h 31"/>
                <a:gd name="T20" fmla="*/ 7 w 24"/>
                <a:gd name="T21" fmla="*/ 29 h 31"/>
                <a:gd name="T22" fmla="*/ 4 w 24"/>
                <a:gd name="T23" fmla="*/ 31 h 31"/>
                <a:gd name="T24" fmla="*/ 3 w 24"/>
                <a:gd name="T25" fmla="*/ 31 h 31"/>
                <a:gd name="T26" fmla="*/ 3 w 24"/>
                <a:gd name="T27" fmla="*/ 4 h 31"/>
                <a:gd name="T28" fmla="*/ 3 w 24"/>
                <a:gd name="T29" fmla="*/ 2 h 31"/>
                <a:gd name="T30" fmla="*/ 2 w 24"/>
                <a:gd name="T31" fmla="*/ 1 h 31"/>
                <a:gd name="T32" fmla="*/ 0 w 24"/>
                <a:gd name="T33" fmla="*/ 0 h 31"/>
                <a:gd name="T34" fmla="*/ 0 w 24"/>
                <a:gd name="T35" fmla="*/ 0 h 31"/>
                <a:gd name="T36" fmla="*/ 9 w 24"/>
                <a:gd name="T37" fmla="*/ 0 h 31"/>
                <a:gd name="T38" fmla="*/ 9 w 24"/>
                <a:gd name="T39" fmla="*/ 13 h 31"/>
                <a:gd name="T40" fmla="*/ 9 w 24"/>
                <a:gd name="T41" fmla="*/ 23 h 31"/>
                <a:gd name="T42" fmla="*/ 9 w 24"/>
                <a:gd name="T43" fmla="*/ 27 h 31"/>
                <a:gd name="T44" fmla="*/ 11 w 24"/>
                <a:gd name="T45" fmla="*/ 29 h 31"/>
                <a:gd name="T46" fmla="*/ 13 w 24"/>
                <a:gd name="T47" fmla="*/ 30 h 31"/>
                <a:gd name="T48" fmla="*/ 15 w 24"/>
                <a:gd name="T49" fmla="*/ 29 h 31"/>
                <a:gd name="T50" fmla="*/ 16 w 24"/>
                <a:gd name="T51" fmla="*/ 26 h 31"/>
                <a:gd name="T52" fmla="*/ 17 w 24"/>
                <a:gd name="T53" fmla="*/ 19 h 31"/>
                <a:gd name="T54" fmla="*/ 16 w 24"/>
                <a:gd name="T55" fmla="*/ 13 h 31"/>
                <a:gd name="T56" fmla="*/ 13 w 24"/>
                <a:gd name="T57" fmla="*/ 11 h 31"/>
                <a:gd name="T58" fmla="*/ 9 w 24"/>
                <a:gd name="T5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9" y="0"/>
                  </a:moveTo>
                  <a:cubicBezTo>
                    <a:pt x="9" y="11"/>
                    <a:pt x="9" y="11"/>
                    <a:pt x="9" y="11"/>
                  </a:cubicBezTo>
                  <a:cubicBezTo>
                    <a:pt x="11" y="9"/>
                    <a:pt x="13" y="9"/>
                    <a:pt x="15" y="9"/>
                  </a:cubicBezTo>
                  <a:cubicBezTo>
                    <a:pt x="17" y="9"/>
                    <a:pt x="18" y="9"/>
                    <a:pt x="19" y="10"/>
                  </a:cubicBezTo>
                  <a:cubicBezTo>
                    <a:pt x="21" y="11"/>
                    <a:pt x="22" y="12"/>
                    <a:pt x="22" y="14"/>
                  </a:cubicBezTo>
                  <a:cubicBezTo>
                    <a:pt x="23" y="15"/>
                    <a:pt x="24" y="17"/>
                    <a:pt x="24" y="19"/>
                  </a:cubicBezTo>
                  <a:cubicBezTo>
                    <a:pt x="24" y="21"/>
                    <a:pt x="23" y="24"/>
                    <a:pt x="22" y="25"/>
                  </a:cubicBezTo>
                  <a:cubicBezTo>
                    <a:pt x="21" y="27"/>
                    <a:pt x="20" y="29"/>
                    <a:pt x="18" y="30"/>
                  </a:cubicBezTo>
                  <a:cubicBezTo>
                    <a:pt x="17" y="31"/>
                    <a:pt x="15" y="31"/>
                    <a:pt x="13" y="31"/>
                  </a:cubicBezTo>
                  <a:cubicBezTo>
                    <a:pt x="12" y="31"/>
                    <a:pt x="11" y="31"/>
                    <a:pt x="10" y="31"/>
                  </a:cubicBezTo>
                  <a:cubicBezTo>
                    <a:pt x="9" y="30"/>
                    <a:pt x="8" y="30"/>
                    <a:pt x="7" y="29"/>
                  </a:cubicBezTo>
                  <a:cubicBezTo>
                    <a:pt x="4" y="31"/>
                    <a:pt x="4" y="31"/>
                    <a:pt x="4" y="31"/>
                  </a:cubicBezTo>
                  <a:cubicBezTo>
                    <a:pt x="3" y="31"/>
                    <a:pt x="3" y="31"/>
                    <a:pt x="3" y="31"/>
                  </a:cubicBezTo>
                  <a:cubicBezTo>
                    <a:pt x="3" y="4"/>
                    <a:pt x="3" y="4"/>
                    <a:pt x="3" y="4"/>
                  </a:cubicBezTo>
                  <a:cubicBezTo>
                    <a:pt x="3" y="3"/>
                    <a:pt x="3" y="2"/>
                    <a:pt x="3" y="2"/>
                  </a:cubicBezTo>
                  <a:cubicBezTo>
                    <a:pt x="3" y="1"/>
                    <a:pt x="2" y="1"/>
                    <a:pt x="2" y="1"/>
                  </a:cubicBezTo>
                  <a:cubicBezTo>
                    <a:pt x="2" y="1"/>
                    <a:pt x="1" y="0"/>
                    <a:pt x="0" y="0"/>
                  </a:cubicBezTo>
                  <a:cubicBezTo>
                    <a:pt x="0" y="0"/>
                    <a:pt x="0" y="0"/>
                    <a:pt x="0" y="0"/>
                  </a:cubicBezTo>
                  <a:lnTo>
                    <a:pt x="9" y="0"/>
                  </a:lnTo>
                  <a:close/>
                  <a:moveTo>
                    <a:pt x="9" y="13"/>
                  </a:moveTo>
                  <a:cubicBezTo>
                    <a:pt x="9" y="23"/>
                    <a:pt x="9" y="23"/>
                    <a:pt x="9" y="23"/>
                  </a:cubicBezTo>
                  <a:cubicBezTo>
                    <a:pt x="9" y="25"/>
                    <a:pt x="9" y="26"/>
                    <a:pt x="9" y="27"/>
                  </a:cubicBezTo>
                  <a:cubicBezTo>
                    <a:pt x="10" y="28"/>
                    <a:pt x="10" y="28"/>
                    <a:pt x="11" y="29"/>
                  </a:cubicBezTo>
                  <a:cubicBezTo>
                    <a:pt x="11" y="29"/>
                    <a:pt x="12" y="30"/>
                    <a:pt x="13" y="30"/>
                  </a:cubicBezTo>
                  <a:cubicBezTo>
                    <a:pt x="14" y="30"/>
                    <a:pt x="14" y="30"/>
                    <a:pt x="15" y="29"/>
                  </a:cubicBezTo>
                  <a:cubicBezTo>
                    <a:pt x="15" y="29"/>
                    <a:pt x="16" y="28"/>
                    <a:pt x="16" y="26"/>
                  </a:cubicBezTo>
                  <a:cubicBezTo>
                    <a:pt x="17" y="25"/>
                    <a:pt x="17" y="23"/>
                    <a:pt x="17" y="19"/>
                  </a:cubicBezTo>
                  <a:cubicBezTo>
                    <a:pt x="17" y="16"/>
                    <a:pt x="16" y="14"/>
                    <a:pt x="16" y="13"/>
                  </a:cubicBezTo>
                  <a:cubicBezTo>
                    <a:pt x="15" y="12"/>
                    <a:pt x="14" y="11"/>
                    <a:pt x="13" y="11"/>
                  </a:cubicBezTo>
                  <a:cubicBezTo>
                    <a:pt x="12" y="11"/>
                    <a:pt x="11" y="12"/>
                    <a:pt x="9"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65"/>
            <p:cNvSpPr>
              <a:spLocks noEditPoints="1"/>
            </p:cNvSpPr>
            <p:nvPr/>
          </p:nvSpPr>
          <p:spPr bwMode="auto">
            <a:xfrm>
              <a:off x="1041" y="2797"/>
              <a:ext cx="26" cy="76"/>
            </a:xfrm>
            <a:custGeom>
              <a:avLst/>
              <a:gdLst>
                <a:gd name="T0" fmla="*/ 9 w 11"/>
                <a:gd name="T1" fmla="*/ 10 h 32"/>
                <a:gd name="T2" fmla="*/ 9 w 11"/>
                <a:gd name="T3" fmla="*/ 27 h 32"/>
                <a:gd name="T4" fmla="*/ 9 w 11"/>
                <a:gd name="T5" fmla="*/ 30 h 32"/>
                <a:gd name="T6" fmla="*/ 11 w 11"/>
                <a:gd name="T7" fmla="*/ 31 h 32"/>
                <a:gd name="T8" fmla="*/ 11 w 11"/>
                <a:gd name="T9" fmla="*/ 32 h 32"/>
                <a:gd name="T10" fmla="*/ 0 w 11"/>
                <a:gd name="T11" fmla="*/ 32 h 32"/>
                <a:gd name="T12" fmla="*/ 0 w 11"/>
                <a:gd name="T13" fmla="*/ 31 h 32"/>
                <a:gd name="T14" fmla="*/ 2 w 11"/>
                <a:gd name="T15" fmla="*/ 30 h 32"/>
                <a:gd name="T16" fmla="*/ 2 w 11"/>
                <a:gd name="T17" fmla="*/ 27 h 32"/>
                <a:gd name="T18" fmla="*/ 2 w 11"/>
                <a:gd name="T19" fmla="*/ 15 h 32"/>
                <a:gd name="T20" fmla="*/ 2 w 11"/>
                <a:gd name="T21" fmla="*/ 12 h 32"/>
                <a:gd name="T22" fmla="*/ 0 w 11"/>
                <a:gd name="T23" fmla="*/ 11 h 32"/>
                <a:gd name="T24" fmla="*/ 0 w 11"/>
                <a:gd name="T25" fmla="*/ 10 h 32"/>
                <a:gd name="T26" fmla="*/ 9 w 11"/>
                <a:gd name="T27" fmla="*/ 10 h 32"/>
                <a:gd name="T28" fmla="*/ 5 w 11"/>
                <a:gd name="T29" fmla="*/ 0 h 32"/>
                <a:gd name="T30" fmla="*/ 8 w 11"/>
                <a:gd name="T31" fmla="*/ 1 h 32"/>
                <a:gd name="T32" fmla="*/ 9 w 11"/>
                <a:gd name="T33" fmla="*/ 3 h 32"/>
                <a:gd name="T34" fmla="*/ 8 w 11"/>
                <a:gd name="T35" fmla="*/ 6 h 32"/>
                <a:gd name="T36" fmla="*/ 5 w 11"/>
                <a:gd name="T37" fmla="*/ 7 h 32"/>
                <a:gd name="T38" fmla="*/ 3 w 11"/>
                <a:gd name="T39" fmla="*/ 6 h 32"/>
                <a:gd name="T40" fmla="*/ 2 w 11"/>
                <a:gd name="T41" fmla="*/ 3 h 32"/>
                <a:gd name="T42" fmla="*/ 3 w 11"/>
                <a:gd name="T43" fmla="*/ 1 h 32"/>
                <a:gd name="T44" fmla="*/ 5 w 11"/>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32">
                  <a:moveTo>
                    <a:pt x="9" y="10"/>
                  </a:moveTo>
                  <a:cubicBezTo>
                    <a:pt x="9" y="27"/>
                    <a:pt x="9" y="27"/>
                    <a:pt x="9" y="27"/>
                  </a:cubicBezTo>
                  <a:cubicBezTo>
                    <a:pt x="9" y="29"/>
                    <a:pt x="9" y="30"/>
                    <a:pt x="9" y="30"/>
                  </a:cubicBezTo>
                  <a:cubicBezTo>
                    <a:pt x="9" y="31"/>
                    <a:pt x="10" y="31"/>
                    <a:pt x="11" y="31"/>
                  </a:cubicBezTo>
                  <a:cubicBezTo>
                    <a:pt x="11" y="32"/>
                    <a:pt x="11" y="32"/>
                    <a:pt x="11" y="32"/>
                  </a:cubicBezTo>
                  <a:cubicBezTo>
                    <a:pt x="0" y="32"/>
                    <a:pt x="0" y="32"/>
                    <a:pt x="0" y="32"/>
                  </a:cubicBezTo>
                  <a:cubicBezTo>
                    <a:pt x="0" y="31"/>
                    <a:pt x="0" y="31"/>
                    <a:pt x="0" y="31"/>
                  </a:cubicBezTo>
                  <a:cubicBezTo>
                    <a:pt x="0" y="31"/>
                    <a:pt x="1" y="31"/>
                    <a:pt x="2" y="30"/>
                  </a:cubicBezTo>
                  <a:cubicBezTo>
                    <a:pt x="2" y="30"/>
                    <a:pt x="2" y="29"/>
                    <a:pt x="2" y="27"/>
                  </a:cubicBezTo>
                  <a:cubicBezTo>
                    <a:pt x="2" y="15"/>
                    <a:pt x="2" y="15"/>
                    <a:pt x="2" y="15"/>
                  </a:cubicBezTo>
                  <a:cubicBezTo>
                    <a:pt x="2" y="13"/>
                    <a:pt x="2" y="12"/>
                    <a:pt x="2" y="12"/>
                  </a:cubicBezTo>
                  <a:cubicBezTo>
                    <a:pt x="1" y="11"/>
                    <a:pt x="1" y="11"/>
                    <a:pt x="0" y="11"/>
                  </a:cubicBezTo>
                  <a:cubicBezTo>
                    <a:pt x="0" y="10"/>
                    <a:pt x="0" y="10"/>
                    <a:pt x="0" y="10"/>
                  </a:cubicBezTo>
                  <a:lnTo>
                    <a:pt x="9" y="10"/>
                  </a:lnTo>
                  <a:close/>
                  <a:moveTo>
                    <a:pt x="5" y="0"/>
                  </a:moveTo>
                  <a:cubicBezTo>
                    <a:pt x="6" y="0"/>
                    <a:pt x="7" y="0"/>
                    <a:pt x="8" y="1"/>
                  </a:cubicBezTo>
                  <a:cubicBezTo>
                    <a:pt x="9" y="2"/>
                    <a:pt x="9" y="2"/>
                    <a:pt x="9" y="3"/>
                  </a:cubicBezTo>
                  <a:cubicBezTo>
                    <a:pt x="9" y="4"/>
                    <a:pt x="9" y="5"/>
                    <a:pt x="8" y="6"/>
                  </a:cubicBezTo>
                  <a:cubicBezTo>
                    <a:pt x="7" y="7"/>
                    <a:pt x="6" y="7"/>
                    <a:pt x="5" y="7"/>
                  </a:cubicBezTo>
                  <a:cubicBezTo>
                    <a:pt x="4" y="7"/>
                    <a:pt x="3" y="7"/>
                    <a:pt x="3" y="6"/>
                  </a:cubicBezTo>
                  <a:cubicBezTo>
                    <a:pt x="2" y="5"/>
                    <a:pt x="2" y="4"/>
                    <a:pt x="2" y="3"/>
                  </a:cubicBezTo>
                  <a:cubicBezTo>
                    <a:pt x="2" y="2"/>
                    <a:pt x="2" y="2"/>
                    <a:pt x="3" y="1"/>
                  </a:cubicBezTo>
                  <a:cubicBezTo>
                    <a:pt x="3" y="0"/>
                    <a:pt x="4"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66"/>
            <p:cNvSpPr/>
            <p:nvPr/>
          </p:nvSpPr>
          <p:spPr bwMode="auto">
            <a:xfrm>
              <a:off x="1072" y="2799"/>
              <a:ext cx="26" cy="74"/>
            </a:xfrm>
            <a:custGeom>
              <a:avLst/>
              <a:gdLst>
                <a:gd name="T0" fmla="*/ 9 w 11"/>
                <a:gd name="T1" fmla="*/ 0 h 31"/>
                <a:gd name="T2" fmla="*/ 9 w 11"/>
                <a:gd name="T3" fmla="*/ 26 h 31"/>
                <a:gd name="T4" fmla="*/ 9 w 11"/>
                <a:gd name="T5" fmla="*/ 29 h 31"/>
                <a:gd name="T6" fmla="*/ 11 w 11"/>
                <a:gd name="T7" fmla="*/ 30 h 31"/>
                <a:gd name="T8" fmla="*/ 11 w 11"/>
                <a:gd name="T9" fmla="*/ 31 h 31"/>
                <a:gd name="T10" fmla="*/ 0 w 11"/>
                <a:gd name="T11" fmla="*/ 31 h 31"/>
                <a:gd name="T12" fmla="*/ 0 w 11"/>
                <a:gd name="T13" fmla="*/ 30 h 31"/>
                <a:gd name="T14" fmla="*/ 2 w 11"/>
                <a:gd name="T15" fmla="*/ 29 h 31"/>
                <a:gd name="T16" fmla="*/ 2 w 11"/>
                <a:gd name="T17" fmla="*/ 26 h 31"/>
                <a:gd name="T18" fmla="*/ 2 w 11"/>
                <a:gd name="T19" fmla="*/ 4 h 31"/>
                <a:gd name="T20" fmla="*/ 2 w 11"/>
                <a:gd name="T21" fmla="*/ 1 h 31"/>
                <a:gd name="T22" fmla="*/ 0 w 11"/>
                <a:gd name="T23" fmla="*/ 0 h 31"/>
                <a:gd name="T24" fmla="*/ 0 w 11"/>
                <a:gd name="T25" fmla="*/ 0 h 31"/>
                <a:gd name="T26" fmla="*/ 9 w 1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9" y="0"/>
                  </a:moveTo>
                  <a:cubicBezTo>
                    <a:pt x="9" y="26"/>
                    <a:pt x="9" y="26"/>
                    <a:pt x="9" y="26"/>
                  </a:cubicBezTo>
                  <a:cubicBezTo>
                    <a:pt x="9" y="28"/>
                    <a:pt x="9" y="29"/>
                    <a:pt x="9" y="29"/>
                  </a:cubicBezTo>
                  <a:cubicBezTo>
                    <a:pt x="9" y="30"/>
                    <a:pt x="10" y="30"/>
                    <a:pt x="11" y="30"/>
                  </a:cubicBezTo>
                  <a:cubicBezTo>
                    <a:pt x="11" y="31"/>
                    <a:pt x="11" y="31"/>
                    <a:pt x="11" y="31"/>
                  </a:cubicBezTo>
                  <a:cubicBezTo>
                    <a:pt x="0" y="31"/>
                    <a:pt x="0" y="31"/>
                    <a:pt x="0" y="31"/>
                  </a:cubicBezTo>
                  <a:cubicBezTo>
                    <a:pt x="0" y="30"/>
                    <a:pt x="0" y="30"/>
                    <a:pt x="0" y="30"/>
                  </a:cubicBezTo>
                  <a:cubicBezTo>
                    <a:pt x="1" y="30"/>
                    <a:pt x="1" y="30"/>
                    <a:pt x="2" y="29"/>
                  </a:cubicBezTo>
                  <a:cubicBezTo>
                    <a:pt x="2" y="29"/>
                    <a:pt x="2" y="28"/>
                    <a:pt x="2" y="26"/>
                  </a:cubicBezTo>
                  <a:cubicBezTo>
                    <a:pt x="2" y="4"/>
                    <a:pt x="2" y="4"/>
                    <a:pt x="2" y="4"/>
                  </a:cubicBezTo>
                  <a:cubicBezTo>
                    <a:pt x="2" y="2"/>
                    <a:pt x="2" y="2"/>
                    <a:pt x="2" y="1"/>
                  </a:cubicBezTo>
                  <a:cubicBezTo>
                    <a:pt x="1" y="1"/>
                    <a:pt x="1" y="0"/>
                    <a:pt x="0" y="0"/>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67"/>
            <p:cNvSpPr>
              <a:spLocks noEditPoints="1"/>
            </p:cNvSpPr>
            <p:nvPr/>
          </p:nvSpPr>
          <p:spPr bwMode="auto">
            <a:xfrm>
              <a:off x="1103" y="2797"/>
              <a:ext cx="26" cy="76"/>
            </a:xfrm>
            <a:custGeom>
              <a:avLst/>
              <a:gdLst>
                <a:gd name="T0" fmla="*/ 9 w 11"/>
                <a:gd name="T1" fmla="*/ 10 h 32"/>
                <a:gd name="T2" fmla="*/ 9 w 11"/>
                <a:gd name="T3" fmla="*/ 27 h 32"/>
                <a:gd name="T4" fmla="*/ 9 w 11"/>
                <a:gd name="T5" fmla="*/ 30 h 32"/>
                <a:gd name="T6" fmla="*/ 11 w 11"/>
                <a:gd name="T7" fmla="*/ 31 h 32"/>
                <a:gd name="T8" fmla="*/ 11 w 11"/>
                <a:gd name="T9" fmla="*/ 32 h 32"/>
                <a:gd name="T10" fmla="*/ 0 w 11"/>
                <a:gd name="T11" fmla="*/ 32 h 32"/>
                <a:gd name="T12" fmla="*/ 0 w 11"/>
                <a:gd name="T13" fmla="*/ 31 h 32"/>
                <a:gd name="T14" fmla="*/ 2 w 11"/>
                <a:gd name="T15" fmla="*/ 30 h 32"/>
                <a:gd name="T16" fmla="*/ 2 w 11"/>
                <a:gd name="T17" fmla="*/ 27 h 32"/>
                <a:gd name="T18" fmla="*/ 2 w 11"/>
                <a:gd name="T19" fmla="*/ 15 h 32"/>
                <a:gd name="T20" fmla="*/ 2 w 11"/>
                <a:gd name="T21" fmla="*/ 12 h 32"/>
                <a:gd name="T22" fmla="*/ 0 w 11"/>
                <a:gd name="T23" fmla="*/ 11 h 32"/>
                <a:gd name="T24" fmla="*/ 0 w 11"/>
                <a:gd name="T25" fmla="*/ 10 h 32"/>
                <a:gd name="T26" fmla="*/ 9 w 11"/>
                <a:gd name="T27" fmla="*/ 10 h 32"/>
                <a:gd name="T28" fmla="*/ 5 w 11"/>
                <a:gd name="T29" fmla="*/ 0 h 32"/>
                <a:gd name="T30" fmla="*/ 8 w 11"/>
                <a:gd name="T31" fmla="*/ 1 h 32"/>
                <a:gd name="T32" fmla="*/ 9 w 11"/>
                <a:gd name="T33" fmla="*/ 3 h 32"/>
                <a:gd name="T34" fmla="*/ 8 w 11"/>
                <a:gd name="T35" fmla="*/ 6 h 32"/>
                <a:gd name="T36" fmla="*/ 5 w 11"/>
                <a:gd name="T37" fmla="*/ 7 h 32"/>
                <a:gd name="T38" fmla="*/ 3 w 11"/>
                <a:gd name="T39" fmla="*/ 6 h 32"/>
                <a:gd name="T40" fmla="*/ 2 w 11"/>
                <a:gd name="T41" fmla="*/ 3 h 32"/>
                <a:gd name="T42" fmla="*/ 3 w 11"/>
                <a:gd name="T43" fmla="*/ 1 h 32"/>
                <a:gd name="T44" fmla="*/ 5 w 11"/>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32">
                  <a:moveTo>
                    <a:pt x="9" y="10"/>
                  </a:moveTo>
                  <a:cubicBezTo>
                    <a:pt x="9" y="27"/>
                    <a:pt x="9" y="27"/>
                    <a:pt x="9" y="27"/>
                  </a:cubicBezTo>
                  <a:cubicBezTo>
                    <a:pt x="9" y="29"/>
                    <a:pt x="9" y="30"/>
                    <a:pt x="9" y="30"/>
                  </a:cubicBezTo>
                  <a:cubicBezTo>
                    <a:pt x="9" y="31"/>
                    <a:pt x="10" y="31"/>
                    <a:pt x="11" y="31"/>
                  </a:cubicBezTo>
                  <a:cubicBezTo>
                    <a:pt x="11" y="32"/>
                    <a:pt x="11" y="32"/>
                    <a:pt x="11" y="32"/>
                  </a:cubicBezTo>
                  <a:cubicBezTo>
                    <a:pt x="0" y="32"/>
                    <a:pt x="0" y="32"/>
                    <a:pt x="0" y="32"/>
                  </a:cubicBezTo>
                  <a:cubicBezTo>
                    <a:pt x="0" y="31"/>
                    <a:pt x="0" y="31"/>
                    <a:pt x="0" y="31"/>
                  </a:cubicBezTo>
                  <a:cubicBezTo>
                    <a:pt x="1" y="31"/>
                    <a:pt x="1" y="31"/>
                    <a:pt x="2" y="30"/>
                  </a:cubicBezTo>
                  <a:cubicBezTo>
                    <a:pt x="2" y="30"/>
                    <a:pt x="2" y="29"/>
                    <a:pt x="2" y="27"/>
                  </a:cubicBezTo>
                  <a:cubicBezTo>
                    <a:pt x="2" y="15"/>
                    <a:pt x="2" y="15"/>
                    <a:pt x="2" y="15"/>
                  </a:cubicBezTo>
                  <a:cubicBezTo>
                    <a:pt x="2" y="13"/>
                    <a:pt x="2" y="12"/>
                    <a:pt x="2" y="12"/>
                  </a:cubicBezTo>
                  <a:cubicBezTo>
                    <a:pt x="1" y="11"/>
                    <a:pt x="1" y="11"/>
                    <a:pt x="0" y="11"/>
                  </a:cubicBezTo>
                  <a:cubicBezTo>
                    <a:pt x="0" y="10"/>
                    <a:pt x="0" y="10"/>
                    <a:pt x="0" y="10"/>
                  </a:cubicBezTo>
                  <a:lnTo>
                    <a:pt x="9" y="10"/>
                  </a:lnTo>
                  <a:close/>
                  <a:moveTo>
                    <a:pt x="5" y="0"/>
                  </a:moveTo>
                  <a:cubicBezTo>
                    <a:pt x="6" y="0"/>
                    <a:pt x="7" y="0"/>
                    <a:pt x="8" y="1"/>
                  </a:cubicBezTo>
                  <a:cubicBezTo>
                    <a:pt x="9" y="2"/>
                    <a:pt x="9" y="2"/>
                    <a:pt x="9" y="3"/>
                  </a:cubicBezTo>
                  <a:cubicBezTo>
                    <a:pt x="9" y="4"/>
                    <a:pt x="9" y="5"/>
                    <a:pt x="8" y="6"/>
                  </a:cubicBezTo>
                  <a:cubicBezTo>
                    <a:pt x="7" y="7"/>
                    <a:pt x="6" y="7"/>
                    <a:pt x="5" y="7"/>
                  </a:cubicBezTo>
                  <a:cubicBezTo>
                    <a:pt x="4" y="7"/>
                    <a:pt x="4" y="7"/>
                    <a:pt x="3" y="6"/>
                  </a:cubicBezTo>
                  <a:cubicBezTo>
                    <a:pt x="2" y="5"/>
                    <a:pt x="2" y="4"/>
                    <a:pt x="2" y="3"/>
                  </a:cubicBezTo>
                  <a:cubicBezTo>
                    <a:pt x="2" y="2"/>
                    <a:pt x="2" y="2"/>
                    <a:pt x="3" y="1"/>
                  </a:cubicBezTo>
                  <a:cubicBezTo>
                    <a:pt x="4" y="0"/>
                    <a:pt x="4"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68"/>
            <p:cNvSpPr/>
            <p:nvPr/>
          </p:nvSpPr>
          <p:spPr bwMode="auto">
            <a:xfrm>
              <a:off x="1133" y="2802"/>
              <a:ext cx="33" cy="71"/>
            </a:xfrm>
            <a:custGeom>
              <a:avLst/>
              <a:gdLst>
                <a:gd name="T0" fmla="*/ 9 w 14"/>
                <a:gd name="T1" fmla="*/ 0 h 30"/>
                <a:gd name="T2" fmla="*/ 9 w 14"/>
                <a:gd name="T3" fmla="*/ 8 h 30"/>
                <a:gd name="T4" fmla="*/ 14 w 14"/>
                <a:gd name="T5" fmla="*/ 8 h 30"/>
                <a:gd name="T6" fmla="*/ 14 w 14"/>
                <a:gd name="T7" fmla="*/ 10 h 30"/>
                <a:gd name="T8" fmla="*/ 9 w 14"/>
                <a:gd name="T9" fmla="*/ 10 h 30"/>
                <a:gd name="T10" fmla="*/ 9 w 14"/>
                <a:gd name="T11" fmla="*/ 24 h 30"/>
                <a:gd name="T12" fmla="*/ 9 w 14"/>
                <a:gd name="T13" fmla="*/ 26 h 30"/>
                <a:gd name="T14" fmla="*/ 10 w 14"/>
                <a:gd name="T15" fmla="*/ 27 h 30"/>
                <a:gd name="T16" fmla="*/ 10 w 14"/>
                <a:gd name="T17" fmla="*/ 27 h 30"/>
                <a:gd name="T18" fmla="*/ 13 w 14"/>
                <a:gd name="T19" fmla="*/ 25 h 30"/>
                <a:gd name="T20" fmla="*/ 14 w 14"/>
                <a:gd name="T21" fmla="*/ 26 h 30"/>
                <a:gd name="T22" fmla="*/ 8 w 14"/>
                <a:gd name="T23" fmla="*/ 30 h 30"/>
                <a:gd name="T24" fmla="*/ 4 w 14"/>
                <a:gd name="T25" fmla="*/ 29 h 30"/>
                <a:gd name="T26" fmla="*/ 3 w 14"/>
                <a:gd name="T27" fmla="*/ 26 h 30"/>
                <a:gd name="T28" fmla="*/ 2 w 14"/>
                <a:gd name="T29" fmla="*/ 22 h 30"/>
                <a:gd name="T30" fmla="*/ 2 w 14"/>
                <a:gd name="T31" fmla="*/ 10 h 30"/>
                <a:gd name="T32" fmla="*/ 0 w 14"/>
                <a:gd name="T33" fmla="*/ 10 h 30"/>
                <a:gd name="T34" fmla="*/ 0 w 14"/>
                <a:gd name="T35" fmla="*/ 10 h 30"/>
                <a:gd name="T36" fmla="*/ 4 w 14"/>
                <a:gd name="T37" fmla="*/ 5 h 30"/>
                <a:gd name="T38" fmla="*/ 8 w 14"/>
                <a:gd name="T39" fmla="*/ 0 h 30"/>
                <a:gd name="T40" fmla="*/ 9 w 14"/>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30">
                  <a:moveTo>
                    <a:pt x="9" y="0"/>
                  </a:moveTo>
                  <a:cubicBezTo>
                    <a:pt x="9" y="8"/>
                    <a:pt x="9" y="8"/>
                    <a:pt x="9" y="8"/>
                  </a:cubicBezTo>
                  <a:cubicBezTo>
                    <a:pt x="14" y="8"/>
                    <a:pt x="14" y="8"/>
                    <a:pt x="14" y="8"/>
                  </a:cubicBezTo>
                  <a:cubicBezTo>
                    <a:pt x="14" y="10"/>
                    <a:pt x="14" y="10"/>
                    <a:pt x="14" y="10"/>
                  </a:cubicBezTo>
                  <a:cubicBezTo>
                    <a:pt x="9" y="10"/>
                    <a:pt x="9" y="10"/>
                    <a:pt x="9" y="10"/>
                  </a:cubicBezTo>
                  <a:cubicBezTo>
                    <a:pt x="9" y="24"/>
                    <a:pt x="9" y="24"/>
                    <a:pt x="9" y="24"/>
                  </a:cubicBezTo>
                  <a:cubicBezTo>
                    <a:pt x="9" y="25"/>
                    <a:pt x="9" y="26"/>
                    <a:pt x="9" y="26"/>
                  </a:cubicBezTo>
                  <a:cubicBezTo>
                    <a:pt x="9" y="27"/>
                    <a:pt x="9" y="27"/>
                    <a:pt x="10" y="27"/>
                  </a:cubicBezTo>
                  <a:cubicBezTo>
                    <a:pt x="10" y="27"/>
                    <a:pt x="10" y="27"/>
                    <a:pt x="10" y="27"/>
                  </a:cubicBezTo>
                  <a:cubicBezTo>
                    <a:pt x="11" y="27"/>
                    <a:pt x="12" y="27"/>
                    <a:pt x="13" y="25"/>
                  </a:cubicBezTo>
                  <a:cubicBezTo>
                    <a:pt x="14" y="26"/>
                    <a:pt x="14" y="26"/>
                    <a:pt x="14" y="26"/>
                  </a:cubicBezTo>
                  <a:cubicBezTo>
                    <a:pt x="13" y="29"/>
                    <a:pt x="11" y="30"/>
                    <a:pt x="8" y="30"/>
                  </a:cubicBezTo>
                  <a:cubicBezTo>
                    <a:pt x="6" y="30"/>
                    <a:pt x="5" y="30"/>
                    <a:pt x="4" y="29"/>
                  </a:cubicBezTo>
                  <a:cubicBezTo>
                    <a:pt x="3" y="28"/>
                    <a:pt x="3" y="27"/>
                    <a:pt x="3" y="26"/>
                  </a:cubicBezTo>
                  <a:cubicBezTo>
                    <a:pt x="2" y="26"/>
                    <a:pt x="2" y="24"/>
                    <a:pt x="2" y="22"/>
                  </a:cubicBezTo>
                  <a:cubicBezTo>
                    <a:pt x="2" y="10"/>
                    <a:pt x="2" y="10"/>
                    <a:pt x="2" y="10"/>
                  </a:cubicBezTo>
                  <a:cubicBezTo>
                    <a:pt x="0" y="10"/>
                    <a:pt x="0" y="10"/>
                    <a:pt x="0" y="10"/>
                  </a:cubicBezTo>
                  <a:cubicBezTo>
                    <a:pt x="0" y="10"/>
                    <a:pt x="0" y="10"/>
                    <a:pt x="0" y="10"/>
                  </a:cubicBezTo>
                  <a:cubicBezTo>
                    <a:pt x="2" y="8"/>
                    <a:pt x="3" y="7"/>
                    <a:pt x="4" y="5"/>
                  </a:cubicBezTo>
                  <a:cubicBezTo>
                    <a:pt x="6" y="4"/>
                    <a:pt x="7" y="2"/>
                    <a:pt x="8"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69"/>
            <p:cNvSpPr/>
            <p:nvPr/>
          </p:nvSpPr>
          <p:spPr bwMode="auto">
            <a:xfrm>
              <a:off x="1169" y="2821"/>
              <a:ext cx="52" cy="76"/>
            </a:xfrm>
            <a:custGeom>
              <a:avLst/>
              <a:gdLst>
                <a:gd name="T0" fmla="*/ 11 w 22"/>
                <a:gd name="T1" fmla="*/ 23 h 32"/>
                <a:gd name="T2" fmla="*/ 4 w 22"/>
                <a:gd name="T3" fmla="*/ 7 h 32"/>
                <a:gd name="T4" fmla="*/ 2 w 22"/>
                <a:gd name="T5" fmla="*/ 2 h 32"/>
                <a:gd name="T6" fmla="*/ 0 w 22"/>
                <a:gd name="T7" fmla="*/ 1 h 32"/>
                <a:gd name="T8" fmla="*/ 0 w 22"/>
                <a:gd name="T9" fmla="*/ 0 h 32"/>
                <a:gd name="T10" fmla="*/ 11 w 22"/>
                <a:gd name="T11" fmla="*/ 0 h 32"/>
                <a:gd name="T12" fmla="*/ 11 w 22"/>
                <a:gd name="T13" fmla="*/ 1 h 32"/>
                <a:gd name="T14" fmla="*/ 10 w 22"/>
                <a:gd name="T15" fmla="*/ 1 h 32"/>
                <a:gd name="T16" fmla="*/ 9 w 22"/>
                <a:gd name="T17" fmla="*/ 2 h 32"/>
                <a:gd name="T18" fmla="*/ 10 w 22"/>
                <a:gd name="T19" fmla="*/ 6 h 32"/>
                <a:gd name="T20" fmla="*/ 14 w 22"/>
                <a:gd name="T21" fmla="*/ 14 h 32"/>
                <a:gd name="T22" fmla="*/ 16 w 22"/>
                <a:gd name="T23" fmla="*/ 8 h 32"/>
                <a:gd name="T24" fmla="*/ 18 w 22"/>
                <a:gd name="T25" fmla="*/ 3 h 32"/>
                <a:gd name="T26" fmla="*/ 17 w 22"/>
                <a:gd name="T27" fmla="*/ 2 h 32"/>
                <a:gd name="T28" fmla="*/ 15 w 22"/>
                <a:gd name="T29" fmla="*/ 1 h 32"/>
                <a:gd name="T30" fmla="*/ 15 w 22"/>
                <a:gd name="T31" fmla="*/ 0 h 32"/>
                <a:gd name="T32" fmla="*/ 22 w 22"/>
                <a:gd name="T33" fmla="*/ 0 h 32"/>
                <a:gd name="T34" fmla="*/ 22 w 22"/>
                <a:gd name="T35" fmla="*/ 1 h 32"/>
                <a:gd name="T36" fmla="*/ 21 w 22"/>
                <a:gd name="T37" fmla="*/ 2 h 32"/>
                <a:gd name="T38" fmla="*/ 18 w 22"/>
                <a:gd name="T39" fmla="*/ 7 h 32"/>
                <a:gd name="T40" fmla="*/ 12 w 22"/>
                <a:gd name="T41" fmla="*/ 23 h 32"/>
                <a:gd name="T42" fmla="*/ 9 w 22"/>
                <a:gd name="T43" fmla="*/ 30 h 32"/>
                <a:gd name="T44" fmla="*/ 5 w 22"/>
                <a:gd name="T45" fmla="*/ 32 h 32"/>
                <a:gd name="T46" fmla="*/ 2 w 22"/>
                <a:gd name="T47" fmla="*/ 31 h 32"/>
                <a:gd name="T48" fmla="*/ 1 w 22"/>
                <a:gd name="T49" fmla="*/ 28 h 32"/>
                <a:gd name="T50" fmla="*/ 1 w 22"/>
                <a:gd name="T51" fmla="*/ 26 h 32"/>
                <a:gd name="T52" fmla="*/ 3 w 22"/>
                <a:gd name="T53" fmla="*/ 25 h 32"/>
                <a:gd name="T54" fmla="*/ 5 w 22"/>
                <a:gd name="T55" fmla="*/ 26 h 32"/>
                <a:gd name="T56" fmla="*/ 6 w 22"/>
                <a:gd name="T57" fmla="*/ 28 h 32"/>
                <a:gd name="T58" fmla="*/ 6 w 22"/>
                <a:gd name="T59" fmla="*/ 29 h 32"/>
                <a:gd name="T60" fmla="*/ 7 w 22"/>
                <a:gd name="T61" fmla="*/ 29 h 32"/>
                <a:gd name="T62" fmla="*/ 8 w 22"/>
                <a:gd name="T63" fmla="*/ 29 h 32"/>
                <a:gd name="T64" fmla="*/ 10 w 22"/>
                <a:gd name="T65" fmla="*/ 24 h 32"/>
                <a:gd name="T66" fmla="*/ 11 w 22"/>
                <a:gd name="T67"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32">
                  <a:moveTo>
                    <a:pt x="11" y="23"/>
                  </a:moveTo>
                  <a:cubicBezTo>
                    <a:pt x="4" y="7"/>
                    <a:pt x="4" y="7"/>
                    <a:pt x="4" y="7"/>
                  </a:cubicBezTo>
                  <a:cubicBezTo>
                    <a:pt x="3" y="4"/>
                    <a:pt x="2" y="3"/>
                    <a:pt x="2" y="2"/>
                  </a:cubicBezTo>
                  <a:cubicBezTo>
                    <a:pt x="1" y="2"/>
                    <a:pt x="0" y="1"/>
                    <a:pt x="0" y="1"/>
                  </a:cubicBezTo>
                  <a:cubicBezTo>
                    <a:pt x="0" y="0"/>
                    <a:pt x="0" y="0"/>
                    <a:pt x="0" y="0"/>
                  </a:cubicBezTo>
                  <a:cubicBezTo>
                    <a:pt x="11" y="0"/>
                    <a:pt x="11" y="0"/>
                    <a:pt x="11" y="0"/>
                  </a:cubicBezTo>
                  <a:cubicBezTo>
                    <a:pt x="11" y="1"/>
                    <a:pt x="11" y="1"/>
                    <a:pt x="11" y="1"/>
                  </a:cubicBezTo>
                  <a:cubicBezTo>
                    <a:pt x="10" y="1"/>
                    <a:pt x="10" y="1"/>
                    <a:pt x="10" y="1"/>
                  </a:cubicBezTo>
                  <a:cubicBezTo>
                    <a:pt x="9" y="2"/>
                    <a:pt x="9" y="2"/>
                    <a:pt x="9" y="2"/>
                  </a:cubicBezTo>
                  <a:cubicBezTo>
                    <a:pt x="9" y="3"/>
                    <a:pt x="9" y="4"/>
                    <a:pt x="10" y="6"/>
                  </a:cubicBezTo>
                  <a:cubicBezTo>
                    <a:pt x="14" y="14"/>
                    <a:pt x="14" y="14"/>
                    <a:pt x="14" y="14"/>
                  </a:cubicBezTo>
                  <a:cubicBezTo>
                    <a:pt x="16" y="8"/>
                    <a:pt x="16" y="8"/>
                    <a:pt x="16" y="8"/>
                  </a:cubicBezTo>
                  <a:cubicBezTo>
                    <a:pt x="17" y="5"/>
                    <a:pt x="18" y="4"/>
                    <a:pt x="18" y="3"/>
                  </a:cubicBezTo>
                  <a:cubicBezTo>
                    <a:pt x="18" y="2"/>
                    <a:pt x="18" y="2"/>
                    <a:pt x="17" y="2"/>
                  </a:cubicBezTo>
                  <a:cubicBezTo>
                    <a:pt x="17" y="1"/>
                    <a:pt x="16" y="1"/>
                    <a:pt x="15" y="1"/>
                  </a:cubicBezTo>
                  <a:cubicBezTo>
                    <a:pt x="15" y="0"/>
                    <a:pt x="15" y="0"/>
                    <a:pt x="15" y="0"/>
                  </a:cubicBezTo>
                  <a:cubicBezTo>
                    <a:pt x="22" y="0"/>
                    <a:pt x="22" y="0"/>
                    <a:pt x="22" y="0"/>
                  </a:cubicBezTo>
                  <a:cubicBezTo>
                    <a:pt x="22" y="1"/>
                    <a:pt x="22" y="1"/>
                    <a:pt x="22" y="1"/>
                  </a:cubicBezTo>
                  <a:cubicBezTo>
                    <a:pt x="22" y="1"/>
                    <a:pt x="21" y="1"/>
                    <a:pt x="21" y="2"/>
                  </a:cubicBezTo>
                  <a:cubicBezTo>
                    <a:pt x="20" y="2"/>
                    <a:pt x="19" y="4"/>
                    <a:pt x="18" y="7"/>
                  </a:cubicBezTo>
                  <a:cubicBezTo>
                    <a:pt x="12" y="23"/>
                    <a:pt x="12" y="23"/>
                    <a:pt x="12" y="23"/>
                  </a:cubicBezTo>
                  <a:cubicBezTo>
                    <a:pt x="11" y="27"/>
                    <a:pt x="10" y="29"/>
                    <a:pt x="9" y="30"/>
                  </a:cubicBezTo>
                  <a:cubicBezTo>
                    <a:pt x="8" y="31"/>
                    <a:pt x="6" y="32"/>
                    <a:pt x="5" y="32"/>
                  </a:cubicBezTo>
                  <a:cubicBezTo>
                    <a:pt x="4" y="32"/>
                    <a:pt x="3" y="31"/>
                    <a:pt x="2" y="31"/>
                  </a:cubicBezTo>
                  <a:cubicBezTo>
                    <a:pt x="1" y="30"/>
                    <a:pt x="1" y="29"/>
                    <a:pt x="1" y="28"/>
                  </a:cubicBezTo>
                  <a:cubicBezTo>
                    <a:pt x="1" y="27"/>
                    <a:pt x="1" y="27"/>
                    <a:pt x="1" y="26"/>
                  </a:cubicBezTo>
                  <a:cubicBezTo>
                    <a:pt x="2" y="25"/>
                    <a:pt x="3" y="25"/>
                    <a:pt x="3" y="25"/>
                  </a:cubicBezTo>
                  <a:cubicBezTo>
                    <a:pt x="4" y="25"/>
                    <a:pt x="5" y="25"/>
                    <a:pt x="5" y="26"/>
                  </a:cubicBezTo>
                  <a:cubicBezTo>
                    <a:pt x="6" y="26"/>
                    <a:pt x="6" y="27"/>
                    <a:pt x="6" y="28"/>
                  </a:cubicBezTo>
                  <a:cubicBezTo>
                    <a:pt x="6" y="29"/>
                    <a:pt x="6" y="29"/>
                    <a:pt x="6" y="29"/>
                  </a:cubicBezTo>
                  <a:cubicBezTo>
                    <a:pt x="6" y="29"/>
                    <a:pt x="7" y="29"/>
                    <a:pt x="7" y="29"/>
                  </a:cubicBezTo>
                  <a:cubicBezTo>
                    <a:pt x="7" y="29"/>
                    <a:pt x="8" y="29"/>
                    <a:pt x="8" y="29"/>
                  </a:cubicBezTo>
                  <a:cubicBezTo>
                    <a:pt x="9" y="28"/>
                    <a:pt x="9" y="27"/>
                    <a:pt x="10" y="24"/>
                  </a:cubicBezTo>
                  <a:lnTo>
                    <a:pt x="11" y="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70"/>
            <p:cNvSpPr>
              <a:spLocks noEditPoints="1"/>
            </p:cNvSpPr>
            <p:nvPr/>
          </p:nvSpPr>
          <p:spPr bwMode="auto">
            <a:xfrm>
              <a:off x="1256" y="2821"/>
              <a:ext cx="48" cy="52"/>
            </a:xfrm>
            <a:custGeom>
              <a:avLst/>
              <a:gdLst>
                <a:gd name="T0" fmla="*/ 11 w 20"/>
                <a:gd name="T1" fmla="*/ 19 h 22"/>
                <a:gd name="T2" fmla="*/ 4 w 20"/>
                <a:gd name="T3" fmla="*/ 22 h 22"/>
                <a:gd name="T4" fmla="*/ 1 w 20"/>
                <a:gd name="T5" fmla="*/ 21 h 22"/>
                <a:gd name="T6" fmla="*/ 0 w 20"/>
                <a:gd name="T7" fmla="*/ 18 h 22"/>
                <a:gd name="T8" fmla="*/ 2 w 20"/>
                <a:gd name="T9" fmla="*/ 13 h 22"/>
                <a:gd name="T10" fmla="*/ 11 w 20"/>
                <a:gd name="T11" fmla="*/ 8 h 22"/>
                <a:gd name="T12" fmla="*/ 11 w 20"/>
                <a:gd name="T13" fmla="*/ 6 h 22"/>
                <a:gd name="T14" fmla="*/ 11 w 20"/>
                <a:gd name="T15" fmla="*/ 3 h 22"/>
                <a:gd name="T16" fmla="*/ 10 w 20"/>
                <a:gd name="T17" fmla="*/ 2 h 22"/>
                <a:gd name="T18" fmla="*/ 8 w 20"/>
                <a:gd name="T19" fmla="*/ 1 h 22"/>
                <a:gd name="T20" fmla="*/ 6 w 20"/>
                <a:gd name="T21" fmla="*/ 2 h 22"/>
                <a:gd name="T22" fmla="*/ 5 w 20"/>
                <a:gd name="T23" fmla="*/ 3 h 22"/>
                <a:gd name="T24" fmla="*/ 6 w 20"/>
                <a:gd name="T25" fmla="*/ 4 h 22"/>
                <a:gd name="T26" fmla="*/ 7 w 20"/>
                <a:gd name="T27" fmla="*/ 6 h 22"/>
                <a:gd name="T28" fmla="*/ 6 w 20"/>
                <a:gd name="T29" fmla="*/ 8 h 22"/>
                <a:gd name="T30" fmla="*/ 4 w 20"/>
                <a:gd name="T31" fmla="*/ 9 h 22"/>
                <a:gd name="T32" fmla="*/ 1 w 20"/>
                <a:gd name="T33" fmla="*/ 8 h 22"/>
                <a:gd name="T34" fmla="*/ 0 w 20"/>
                <a:gd name="T35" fmla="*/ 6 h 22"/>
                <a:gd name="T36" fmla="*/ 1 w 20"/>
                <a:gd name="T37" fmla="*/ 3 h 22"/>
                <a:gd name="T38" fmla="*/ 5 w 20"/>
                <a:gd name="T39" fmla="*/ 0 h 22"/>
                <a:gd name="T40" fmla="*/ 10 w 20"/>
                <a:gd name="T41" fmla="*/ 0 h 22"/>
                <a:gd name="T42" fmla="*/ 15 w 20"/>
                <a:gd name="T43" fmla="*/ 1 h 22"/>
                <a:gd name="T44" fmla="*/ 17 w 20"/>
                <a:gd name="T45" fmla="*/ 4 h 22"/>
                <a:gd name="T46" fmla="*/ 17 w 20"/>
                <a:gd name="T47" fmla="*/ 8 h 22"/>
                <a:gd name="T48" fmla="*/ 17 w 20"/>
                <a:gd name="T49" fmla="*/ 16 h 22"/>
                <a:gd name="T50" fmla="*/ 17 w 20"/>
                <a:gd name="T51" fmla="*/ 18 h 22"/>
                <a:gd name="T52" fmla="*/ 18 w 20"/>
                <a:gd name="T53" fmla="*/ 19 h 22"/>
                <a:gd name="T54" fmla="*/ 18 w 20"/>
                <a:gd name="T55" fmla="*/ 19 h 22"/>
                <a:gd name="T56" fmla="*/ 20 w 20"/>
                <a:gd name="T57" fmla="*/ 18 h 22"/>
                <a:gd name="T58" fmla="*/ 20 w 20"/>
                <a:gd name="T59" fmla="*/ 19 h 22"/>
                <a:gd name="T60" fmla="*/ 18 w 20"/>
                <a:gd name="T61" fmla="*/ 21 h 22"/>
                <a:gd name="T62" fmla="*/ 15 w 20"/>
                <a:gd name="T63" fmla="*/ 22 h 22"/>
                <a:gd name="T64" fmla="*/ 12 w 20"/>
                <a:gd name="T65" fmla="*/ 21 h 22"/>
                <a:gd name="T66" fmla="*/ 11 w 20"/>
                <a:gd name="T67" fmla="*/ 19 h 22"/>
                <a:gd name="T68" fmla="*/ 11 w 20"/>
                <a:gd name="T69" fmla="*/ 17 h 22"/>
                <a:gd name="T70" fmla="*/ 11 w 20"/>
                <a:gd name="T71" fmla="*/ 10 h 22"/>
                <a:gd name="T72" fmla="*/ 7 w 20"/>
                <a:gd name="T73" fmla="*/ 13 h 22"/>
                <a:gd name="T74" fmla="*/ 6 w 20"/>
                <a:gd name="T75" fmla="*/ 16 h 22"/>
                <a:gd name="T76" fmla="*/ 7 w 20"/>
                <a:gd name="T77" fmla="*/ 18 h 22"/>
                <a:gd name="T78" fmla="*/ 8 w 20"/>
                <a:gd name="T79" fmla="*/ 18 h 22"/>
                <a:gd name="T80" fmla="*/ 11 w 20"/>
                <a:gd name="T8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 h="22">
                  <a:moveTo>
                    <a:pt x="11" y="19"/>
                  </a:moveTo>
                  <a:cubicBezTo>
                    <a:pt x="8" y="21"/>
                    <a:pt x="6" y="22"/>
                    <a:pt x="4" y="22"/>
                  </a:cubicBezTo>
                  <a:cubicBezTo>
                    <a:pt x="3" y="22"/>
                    <a:pt x="2" y="22"/>
                    <a:pt x="1" y="21"/>
                  </a:cubicBezTo>
                  <a:cubicBezTo>
                    <a:pt x="0" y="20"/>
                    <a:pt x="0" y="19"/>
                    <a:pt x="0" y="18"/>
                  </a:cubicBezTo>
                  <a:cubicBezTo>
                    <a:pt x="0" y="16"/>
                    <a:pt x="0" y="15"/>
                    <a:pt x="2" y="13"/>
                  </a:cubicBezTo>
                  <a:cubicBezTo>
                    <a:pt x="3" y="12"/>
                    <a:pt x="6" y="10"/>
                    <a:pt x="11" y="8"/>
                  </a:cubicBezTo>
                  <a:cubicBezTo>
                    <a:pt x="11" y="6"/>
                    <a:pt x="11" y="6"/>
                    <a:pt x="11" y="6"/>
                  </a:cubicBezTo>
                  <a:cubicBezTo>
                    <a:pt x="11" y="4"/>
                    <a:pt x="11" y="3"/>
                    <a:pt x="11" y="3"/>
                  </a:cubicBezTo>
                  <a:cubicBezTo>
                    <a:pt x="11" y="2"/>
                    <a:pt x="10" y="2"/>
                    <a:pt x="10" y="2"/>
                  </a:cubicBezTo>
                  <a:cubicBezTo>
                    <a:pt x="9" y="1"/>
                    <a:pt x="9" y="1"/>
                    <a:pt x="8" y="1"/>
                  </a:cubicBezTo>
                  <a:cubicBezTo>
                    <a:pt x="7" y="1"/>
                    <a:pt x="6" y="2"/>
                    <a:pt x="6" y="2"/>
                  </a:cubicBezTo>
                  <a:cubicBezTo>
                    <a:pt x="5" y="2"/>
                    <a:pt x="5" y="3"/>
                    <a:pt x="5" y="3"/>
                  </a:cubicBezTo>
                  <a:cubicBezTo>
                    <a:pt x="5" y="3"/>
                    <a:pt x="5" y="4"/>
                    <a:pt x="6" y="4"/>
                  </a:cubicBezTo>
                  <a:cubicBezTo>
                    <a:pt x="6" y="5"/>
                    <a:pt x="7" y="5"/>
                    <a:pt x="7" y="6"/>
                  </a:cubicBezTo>
                  <a:cubicBezTo>
                    <a:pt x="7" y="7"/>
                    <a:pt x="6" y="7"/>
                    <a:pt x="6" y="8"/>
                  </a:cubicBezTo>
                  <a:cubicBezTo>
                    <a:pt x="5" y="8"/>
                    <a:pt x="4" y="9"/>
                    <a:pt x="4" y="9"/>
                  </a:cubicBezTo>
                  <a:cubicBezTo>
                    <a:pt x="3" y="9"/>
                    <a:pt x="2" y="8"/>
                    <a:pt x="1" y="8"/>
                  </a:cubicBezTo>
                  <a:cubicBezTo>
                    <a:pt x="0" y="7"/>
                    <a:pt x="0" y="7"/>
                    <a:pt x="0" y="6"/>
                  </a:cubicBezTo>
                  <a:cubicBezTo>
                    <a:pt x="0" y="5"/>
                    <a:pt x="1" y="4"/>
                    <a:pt x="1" y="3"/>
                  </a:cubicBezTo>
                  <a:cubicBezTo>
                    <a:pt x="2" y="2"/>
                    <a:pt x="4" y="1"/>
                    <a:pt x="5" y="0"/>
                  </a:cubicBezTo>
                  <a:cubicBezTo>
                    <a:pt x="7" y="0"/>
                    <a:pt x="8" y="0"/>
                    <a:pt x="10" y="0"/>
                  </a:cubicBezTo>
                  <a:cubicBezTo>
                    <a:pt x="12" y="0"/>
                    <a:pt x="14" y="0"/>
                    <a:pt x="15" y="1"/>
                  </a:cubicBezTo>
                  <a:cubicBezTo>
                    <a:pt x="16" y="2"/>
                    <a:pt x="17" y="3"/>
                    <a:pt x="17" y="4"/>
                  </a:cubicBezTo>
                  <a:cubicBezTo>
                    <a:pt x="17" y="4"/>
                    <a:pt x="17" y="6"/>
                    <a:pt x="17" y="8"/>
                  </a:cubicBezTo>
                  <a:cubicBezTo>
                    <a:pt x="17" y="16"/>
                    <a:pt x="17" y="16"/>
                    <a:pt x="17" y="16"/>
                  </a:cubicBezTo>
                  <a:cubicBezTo>
                    <a:pt x="17" y="17"/>
                    <a:pt x="17" y="18"/>
                    <a:pt x="17" y="18"/>
                  </a:cubicBezTo>
                  <a:cubicBezTo>
                    <a:pt x="18" y="19"/>
                    <a:pt x="18" y="19"/>
                    <a:pt x="18" y="19"/>
                  </a:cubicBezTo>
                  <a:cubicBezTo>
                    <a:pt x="18" y="19"/>
                    <a:pt x="18" y="19"/>
                    <a:pt x="18" y="19"/>
                  </a:cubicBezTo>
                  <a:cubicBezTo>
                    <a:pt x="19" y="19"/>
                    <a:pt x="19" y="19"/>
                    <a:pt x="20" y="18"/>
                  </a:cubicBezTo>
                  <a:cubicBezTo>
                    <a:pt x="20" y="19"/>
                    <a:pt x="20" y="19"/>
                    <a:pt x="20" y="19"/>
                  </a:cubicBezTo>
                  <a:cubicBezTo>
                    <a:pt x="20" y="20"/>
                    <a:pt x="19" y="21"/>
                    <a:pt x="18" y="21"/>
                  </a:cubicBezTo>
                  <a:cubicBezTo>
                    <a:pt x="17" y="22"/>
                    <a:pt x="16" y="22"/>
                    <a:pt x="15" y="22"/>
                  </a:cubicBezTo>
                  <a:cubicBezTo>
                    <a:pt x="14" y="22"/>
                    <a:pt x="13" y="22"/>
                    <a:pt x="12" y="21"/>
                  </a:cubicBezTo>
                  <a:cubicBezTo>
                    <a:pt x="12" y="21"/>
                    <a:pt x="11" y="20"/>
                    <a:pt x="11" y="19"/>
                  </a:cubicBezTo>
                  <a:close/>
                  <a:moveTo>
                    <a:pt x="11" y="17"/>
                  </a:moveTo>
                  <a:cubicBezTo>
                    <a:pt x="11" y="10"/>
                    <a:pt x="11" y="10"/>
                    <a:pt x="11" y="10"/>
                  </a:cubicBezTo>
                  <a:cubicBezTo>
                    <a:pt x="9" y="11"/>
                    <a:pt x="8" y="12"/>
                    <a:pt x="7" y="13"/>
                  </a:cubicBezTo>
                  <a:cubicBezTo>
                    <a:pt x="6" y="14"/>
                    <a:pt x="6" y="15"/>
                    <a:pt x="6" y="16"/>
                  </a:cubicBezTo>
                  <a:cubicBezTo>
                    <a:pt x="6" y="16"/>
                    <a:pt x="6" y="17"/>
                    <a:pt x="7" y="18"/>
                  </a:cubicBezTo>
                  <a:cubicBezTo>
                    <a:pt x="7" y="18"/>
                    <a:pt x="8" y="18"/>
                    <a:pt x="8" y="18"/>
                  </a:cubicBezTo>
                  <a:cubicBezTo>
                    <a:pt x="9" y="18"/>
                    <a:pt x="10" y="18"/>
                    <a:pt x="1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71"/>
            <p:cNvSpPr/>
            <p:nvPr/>
          </p:nvSpPr>
          <p:spPr bwMode="auto">
            <a:xfrm>
              <a:off x="1311" y="2821"/>
              <a:ext cx="54" cy="52"/>
            </a:xfrm>
            <a:custGeom>
              <a:avLst/>
              <a:gdLst>
                <a:gd name="T0" fmla="*/ 8 w 23"/>
                <a:gd name="T1" fmla="*/ 0 h 22"/>
                <a:gd name="T2" fmla="*/ 8 w 23"/>
                <a:gd name="T3" fmla="*/ 3 h 22"/>
                <a:gd name="T4" fmla="*/ 12 w 23"/>
                <a:gd name="T5" fmla="*/ 0 h 22"/>
                <a:gd name="T6" fmla="*/ 15 w 23"/>
                <a:gd name="T7" fmla="*/ 0 h 22"/>
                <a:gd name="T8" fmla="*/ 18 w 23"/>
                <a:gd name="T9" fmla="*/ 1 h 22"/>
                <a:gd name="T10" fmla="*/ 20 w 23"/>
                <a:gd name="T11" fmla="*/ 4 h 22"/>
                <a:gd name="T12" fmla="*/ 20 w 23"/>
                <a:gd name="T13" fmla="*/ 9 h 22"/>
                <a:gd name="T14" fmla="*/ 20 w 23"/>
                <a:gd name="T15" fmla="*/ 17 h 22"/>
                <a:gd name="T16" fmla="*/ 21 w 23"/>
                <a:gd name="T17" fmla="*/ 20 h 22"/>
                <a:gd name="T18" fmla="*/ 23 w 23"/>
                <a:gd name="T19" fmla="*/ 21 h 22"/>
                <a:gd name="T20" fmla="*/ 23 w 23"/>
                <a:gd name="T21" fmla="*/ 22 h 22"/>
                <a:gd name="T22" fmla="*/ 12 w 23"/>
                <a:gd name="T23" fmla="*/ 22 h 22"/>
                <a:gd name="T24" fmla="*/ 12 w 23"/>
                <a:gd name="T25" fmla="*/ 21 h 22"/>
                <a:gd name="T26" fmla="*/ 14 w 23"/>
                <a:gd name="T27" fmla="*/ 20 h 22"/>
                <a:gd name="T28" fmla="*/ 14 w 23"/>
                <a:gd name="T29" fmla="*/ 17 h 22"/>
                <a:gd name="T30" fmla="*/ 14 w 23"/>
                <a:gd name="T31" fmla="*/ 7 h 22"/>
                <a:gd name="T32" fmla="*/ 14 w 23"/>
                <a:gd name="T33" fmla="*/ 4 h 22"/>
                <a:gd name="T34" fmla="*/ 13 w 23"/>
                <a:gd name="T35" fmla="*/ 3 h 22"/>
                <a:gd name="T36" fmla="*/ 12 w 23"/>
                <a:gd name="T37" fmla="*/ 3 h 22"/>
                <a:gd name="T38" fmla="*/ 8 w 23"/>
                <a:gd name="T39" fmla="*/ 6 h 22"/>
                <a:gd name="T40" fmla="*/ 8 w 23"/>
                <a:gd name="T41" fmla="*/ 17 h 22"/>
                <a:gd name="T42" fmla="*/ 9 w 23"/>
                <a:gd name="T43" fmla="*/ 20 h 22"/>
                <a:gd name="T44" fmla="*/ 10 w 23"/>
                <a:gd name="T45" fmla="*/ 21 h 22"/>
                <a:gd name="T46" fmla="*/ 10 w 23"/>
                <a:gd name="T47" fmla="*/ 22 h 22"/>
                <a:gd name="T48" fmla="*/ 0 w 23"/>
                <a:gd name="T49" fmla="*/ 22 h 22"/>
                <a:gd name="T50" fmla="*/ 0 w 23"/>
                <a:gd name="T51" fmla="*/ 21 h 22"/>
                <a:gd name="T52" fmla="*/ 2 w 23"/>
                <a:gd name="T53" fmla="*/ 20 h 22"/>
                <a:gd name="T54" fmla="*/ 2 w 23"/>
                <a:gd name="T55" fmla="*/ 17 h 22"/>
                <a:gd name="T56" fmla="*/ 2 w 23"/>
                <a:gd name="T57" fmla="*/ 5 h 22"/>
                <a:gd name="T58" fmla="*/ 2 w 23"/>
                <a:gd name="T59" fmla="*/ 2 h 22"/>
                <a:gd name="T60" fmla="*/ 0 w 23"/>
                <a:gd name="T61" fmla="*/ 1 h 22"/>
                <a:gd name="T62" fmla="*/ 0 w 23"/>
                <a:gd name="T63" fmla="*/ 0 h 22"/>
                <a:gd name="T64" fmla="*/ 8 w 23"/>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2">
                  <a:moveTo>
                    <a:pt x="8" y="0"/>
                  </a:moveTo>
                  <a:cubicBezTo>
                    <a:pt x="8" y="3"/>
                    <a:pt x="8" y="3"/>
                    <a:pt x="8" y="3"/>
                  </a:cubicBezTo>
                  <a:cubicBezTo>
                    <a:pt x="9" y="2"/>
                    <a:pt x="11" y="1"/>
                    <a:pt x="12" y="0"/>
                  </a:cubicBezTo>
                  <a:cubicBezTo>
                    <a:pt x="13" y="0"/>
                    <a:pt x="14" y="0"/>
                    <a:pt x="15" y="0"/>
                  </a:cubicBezTo>
                  <a:cubicBezTo>
                    <a:pt x="16" y="0"/>
                    <a:pt x="17" y="0"/>
                    <a:pt x="18" y="1"/>
                  </a:cubicBezTo>
                  <a:cubicBezTo>
                    <a:pt x="19" y="1"/>
                    <a:pt x="20" y="2"/>
                    <a:pt x="20" y="4"/>
                  </a:cubicBezTo>
                  <a:cubicBezTo>
                    <a:pt x="20" y="4"/>
                    <a:pt x="20" y="6"/>
                    <a:pt x="20" y="9"/>
                  </a:cubicBezTo>
                  <a:cubicBezTo>
                    <a:pt x="20" y="17"/>
                    <a:pt x="20" y="17"/>
                    <a:pt x="20" y="17"/>
                  </a:cubicBezTo>
                  <a:cubicBezTo>
                    <a:pt x="20" y="19"/>
                    <a:pt x="21" y="20"/>
                    <a:pt x="21" y="20"/>
                  </a:cubicBezTo>
                  <a:cubicBezTo>
                    <a:pt x="21" y="21"/>
                    <a:pt x="22" y="21"/>
                    <a:pt x="23" y="21"/>
                  </a:cubicBezTo>
                  <a:cubicBezTo>
                    <a:pt x="23" y="22"/>
                    <a:pt x="23" y="22"/>
                    <a:pt x="23" y="22"/>
                  </a:cubicBezTo>
                  <a:cubicBezTo>
                    <a:pt x="12" y="22"/>
                    <a:pt x="12" y="22"/>
                    <a:pt x="12" y="22"/>
                  </a:cubicBezTo>
                  <a:cubicBezTo>
                    <a:pt x="12" y="21"/>
                    <a:pt x="12" y="21"/>
                    <a:pt x="12" y="21"/>
                  </a:cubicBezTo>
                  <a:cubicBezTo>
                    <a:pt x="13" y="21"/>
                    <a:pt x="13" y="20"/>
                    <a:pt x="14" y="20"/>
                  </a:cubicBezTo>
                  <a:cubicBezTo>
                    <a:pt x="14" y="19"/>
                    <a:pt x="14" y="19"/>
                    <a:pt x="14" y="17"/>
                  </a:cubicBezTo>
                  <a:cubicBezTo>
                    <a:pt x="14" y="7"/>
                    <a:pt x="14" y="7"/>
                    <a:pt x="14" y="7"/>
                  </a:cubicBezTo>
                  <a:cubicBezTo>
                    <a:pt x="14" y="6"/>
                    <a:pt x="14" y="5"/>
                    <a:pt x="14" y="4"/>
                  </a:cubicBezTo>
                  <a:cubicBezTo>
                    <a:pt x="14" y="4"/>
                    <a:pt x="13" y="3"/>
                    <a:pt x="13" y="3"/>
                  </a:cubicBezTo>
                  <a:cubicBezTo>
                    <a:pt x="13" y="3"/>
                    <a:pt x="12" y="3"/>
                    <a:pt x="12" y="3"/>
                  </a:cubicBezTo>
                  <a:cubicBezTo>
                    <a:pt x="11" y="3"/>
                    <a:pt x="10" y="4"/>
                    <a:pt x="8" y="6"/>
                  </a:cubicBezTo>
                  <a:cubicBezTo>
                    <a:pt x="8" y="17"/>
                    <a:pt x="8" y="17"/>
                    <a:pt x="8" y="17"/>
                  </a:cubicBezTo>
                  <a:cubicBezTo>
                    <a:pt x="8" y="19"/>
                    <a:pt x="9" y="20"/>
                    <a:pt x="9" y="20"/>
                  </a:cubicBezTo>
                  <a:cubicBezTo>
                    <a:pt x="9" y="20"/>
                    <a:pt x="10" y="21"/>
                    <a:pt x="10" y="21"/>
                  </a:cubicBezTo>
                  <a:cubicBezTo>
                    <a:pt x="10" y="22"/>
                    <a:pt x="10" y="22"/>
                    <a:pt x="10" y="22"/>
                  </a:cubicBezTo>
                  <a:cubicBezTo>
                    <a:pt x="0" y="22"/>
                    <a:pt x="0" y="22"/>
                    <a:pt x="0" y="22"/>
                  </a:cubicBezTo>
                  <a:cubicBezTo>
                    <a:pt x="0" y="21"/>
                    <a:pt x="0" y="21"/>
                    <a:pt x="0" y="21"/>
                  </a:cubicBezTo>
                  <a:cubicBezTo>
                    <a:pt x="1" y="21"/>
                    <a:pt x="1" y="20"/>
                    <a:pt x="2" y="20"/>
                  </a:cubicBezTo>
                  <a:cubicBezTo>
                    <a:pt x="2" y="20"/>
                    <a:pt x="2" y="19"/>
                    <a:pt x="2" y="17"/>
                  </a:cubicBezTo>
                  <a:cubicBezTo>
                    <a:pt x="2" y="5"/>
                    <a:pt x="2" y="5"/>
                    <a:pt x="2" y="5"/>
                  </a:cubicBezTo>
                  <a:cubicBezTo>
                    <a:pt x="2" y="3"/>
                    <a:pt x="2" y="2"/>
                    <a:pt x="2" y="2"/>
                  </a:cubicBezTo>
                  <a:cubicBezTo>
                    <a:pt x="1" y="1"/>
                    <a:pt x="1" y="1"/>
                    <a:pt x="0" y="1"/>
                  </a:cubicBezTo>
                  <a:cubicBezTo>
                    <a:pt x="0" y="0"/>
                    <a:pt x="0" y="0"/>
                    <a:pt x="0" y="0"/>
                  </a:cubicBez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72"/>
            <p:cNvSpPr>
              <a:spLocks noEditPoints="1"/>
            </p:cNvSpPr>
            <p:nvPr/>
          </p:nvSpPr>
          <p:spPr bwMode="auto">
            <a:xfrm>
              <a:off x="1372" y="2799"/>
              <a:ext cx="55" cy="74"/>
            </a:xfrm>
            <a:custGeom>
              <a:avLst/>
              <a:gdLst>
                <a:gd name="T0" fmla="*/ 21 w 23"/>
                <a:gd name="T1" fmla="*/ 0 h 31"/>
                <a:gd name="T2" fmla="*/ 21 w 23"/>
                <a:gd name="T3" fmla="*/ 24 h 31"/>
                <a:gd name="T4" fmla="*/ 21 w 23"/>
                <a:gd name="T5" fmla="*/ 27 h 31"/>
                <a:gd name="T6" fmla="*/ 21 w 23"/>
                <a:gd name="T7" fmla="*/ 28 h 31"/>
                <a:gd name="T8" fmla="*/ 23 w 23"/>
                <a:gd name="T9" fmla="*/ 29 h 31"/>
                <a:gd name="T10" fmla="*/ 23 w 23"/>
                <a:gd name="T11" fmla="*/ 30 h 31"/>
                <a:gd name="T12" fmla="*/ 14 w 23"/>
                <a:gd name="T13" fmla="*/ 31 h 31"/>
                <a:gd name="T14" fmla="*/ 14 w 23"/>
                <a:gd name="T15" fmla="*/ 28 h 31"/>
                <a:gd name="T16" fmla="*/ 11 w 23"/>
                <a:gd name="T17" fmla="*/ 31 h 31"/>
                <a:gd name="T18" fmla="*/ 8 w 23"/>
                <a:gd name="T19" fmla="*/ 31 h 31"/>
                <a:gd name="T20" fmla="*/ 2 w 23"/>
                <a:gd name="T21" fmla="*/ 28 h 31"/>
                <a:gd name="T22" fmla="*/ 0 w 23"/>
                <a:gd name="T23" fmla="*/ 20 h 31"/>
                <a:gd name="T24" fmla="*/ 1 w 23"/>
                <a:gd name="T25" fmla="*/ 14 h 31"/>
                <a:gd name="T26" fmla="*/ 4 w 23"/>
                <a:gd name="T27" fmla="*/ 10 h 31"/>
                <a:gd name="T28" fmla="*/ 9 w 23"/>
                <a:gd name="T29" fmla="*/ 9 h 31"/>
                <a:gd name="T30" fmla="*/ 12 w 23"/>
                <a:gd name="T31" fmla="*/ 9 h 31"/>
                <a:gd name="T32" fmla="*/ 14 w 23"/>
                <a:gd name="T33" fmla="*/ 11 h 31"/>
                <a:gd name="T34" fmla="*/ 14 w 23"/>
                <a:gd name="T35" fmla="*/ 5 h 31"/>
                <a:gd name="T36" fmla="*/ 14 w 23"/>
                <a:gd name="T37" fmla="*/ 2 h 31"/>
                <a:gd name="T38" fmla="*/ 13 w 23"/>
                <a:gd name="T39" fmla="*/ 1 h 31"/>
                <a:gd name="T40" fmla="*/ 11 w 23"/>
                <a:gd name="T41" fmla="*/ 0 h 31"/>
                <a:gd name="T42" fmla="*/ 11 w 23"/>
                <a:gd name="T43" fmla="*/ 0 h 31"/>
                <a:gd name="T44" fmla="*/ 21 w 23"/>
                <a:gd name="T45" fmla="*/ 0 h 31"/>
                <a:gd name="T46" fmla="*/ 14 w 23"/>
                <a:gd name="T47" fmla="*/ 14 h 31"/>
                <a:gd name="T48" fmla="*/ 10 w 23"/>
                <a:gd name="T49" fmla="*/ 11 h 31"/>
                <a:gd name="T50" fmla="*/ 9 w 23"/>
                <a:gd name="T51" fmla="*/ 11 h 31"/>
                <a:gd name="T52" fmla="*/ 7 w 23"/>
                <a:gd name="T53" fmla="*/ 14 h 31"/>
                <a:gd name="T54" fmla="*/ 7 w 23"/>
                <a:gd name="T55" fmla="*/ 19 h 31"/>
                <a:gd name="T56" fmla="*/ 7 w 23"/>
                <a:gd name="T57" fmla="*/ 25 h 31"/>
                <a:gd name="T58" fmla="*/ 9 w 23"/>
                <a:gd name="T59" fmla="*/ 28 h 31"/>
                <a:gd name="T60" fmla="*/ 10 w 23"/>
                <a:gd name="T61" fmla="*/ 29 h 31"/>
                <a:gd name="T62" fmla="*/ 14 w 23"/>
                <a:gd name="T63" fmla="*/ 25 h 31"/>
                <a:gd name="T64" fmla="*/ 14 w 23"/>
                <a:gd name="T6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31">
                  <a:moveTo>
                    <a:pt x="21" y="0"/>
                  </a:moveTo>
                  <a:cubicBezTo>
                    <a:pt x="21" y="24"/>
                    <a:pt x="21" y="24"/>
                    <a:pt x="21" y="24"/>
                  </a:cubicBezTo>
                  <a:cubicBezTo>
                    <a:pt x="21" y="26"/>
                    <a:pt x="21" y="27"/>
                    <a:pt x="21" y="27"/>
                  </a:cubicBezTo>
                  <a:cubicBezTo>
                    <a:pt x="21" y="28"/>
                    <a:pt x="21" y="28"/>
                    <a:pt x="21" y="28"/>
                  </a:cubicBezTo>
                  <a:cubicBezTo>
                    <a:pt x="22" y="29"/>
                    <a:pt x="22" y="29"/>
                    <a:pt x="23" y="29"/>
                  </a:cubicBezTo>
                  <a:cubicBezTo>
                    <a:pt x="23" y="30"/>
                    <a:pt x="23" y="30"/>
                    <a:pt x="23" y="30"/>
                  </a:cubicBezTo>
                  <a:cubicBezTo>
                    <a:pt x="14" y="31"/>
                    <a:pt x="14" y="31"/>
                    <a:pt x="14" y="31"/>
                  </a:cubicBezTo>
                  <a:cubicBezTo>
                    <a:pt x="14" y="28"/>
                    <a:pt x="14" y="28"/>
                    <a:pt x="14" y="28"/>
                  </a:cubicBezTo>
                  <a:cubicBezTo>
                    <a:pt x="13" y="29"/>
                    <a:pt x="12" y="30"/>
                    <a:pt x="11" y="31"/>
                  </a:cubicBezTo>
                  <a:cubicBezTo>
                    <a:pt x="10" y="31"/>
                    <a:pt x="9" y="31"/>
                    <a:pt x="8" y="31"/>
                  </a:cubicBezTo>
                  <a:cubicBezTo>
                    <a:pt x="6" y="31"/>
                    <a:pt x="4" y="30"/>
                    <a:pt x="2" y="28"/>
                  </a:cubicBezTo>
                  <a:cubicBezTo>
                    <a:pt x="1" y="26"/>
                    <a:pt x="0" y="23"/>
                    <a:pt x="0" y="20"/>
                  </a:cubicBezTo>
                  <a:cubicBezTo>
                    <a:pt x="0" y="18"/>
                    <a:pt x="0" y="16"/>
                    <a:pt x="1" y="14"/>
                  </a:cubicBezTo>
                  <a:cubicBezTo>
                    <a:pt x="2" y="12"/>
                    <a:pt x="3" y="11"/>
                    <a:pt x="4" y="10"/>
                  </a:cubicBezTo>
                  <a:cubicBezTo>
                    <a:pt x="6" y="9"/>
                    <a:pt x="7" y="9"/>
                    <a:pt x="9" y="9"/>
                  </a:cubicBezTo>
                  <a:cubicBezTo>
                    <a:pt x="10" y="9"/>
                    <a:pt x="11" y="9"/>
                    <a:pt x="12" y="9"/>
                  </a:cubicBezTo>
                  <a:cubicBezTo>
                    <a:pt x="12" y="10"/>
                    <a:pt x="13" y="10"/>
                    <a:pt x="14" y="11"/>
                  </a:cubicBezTo>
                  <a:cubicBezTo>
                    <a:pt x="14" y="5"/>
                    <a:pt x="14" y="5"/>
                    <a:pt x="14" y="5"/>
                  </a:cubicBezTo>
                  <a:cubicBezTo>
                    <a:pt x="14" y="3"/>
                    <a:pt x="14" y="2"/>
                    <a:pt x="14" y="2"/>
                  </a:cubicBezTo>
                  <a:cubicBezTo>
                    <a:pt x="14" y="1"/>
                    <a:pt x="13" y="1"/>
                    <a:pt x="13" y="1"/>
                  </a:cubicBezTo>
                  <a:cubicBezTo>
                    <a:pt x="13" y="1"/>
                    <a:pt x="12" y="0"/>
                    <a:pt x="11" y="0"/>
                  </a:cubicBezTo>
                  <a:cubicBezTo>
                    <a:pt x="11" y="0"/>
                    <a:pt x="11" y="0"/>
                    <a:pt x="11" y="0"/>
                  </a:cubicBezTo>
                  <a:lnTo>
                    <a:pt x="21" y="0"/>
                  </a:lnTo>
                  <a:close/>
                  <a:moveTo>
                    <a:pt x="14" y="14"/>
                  </a:moveTo>
                  <a:cubicBezTo>
                    <a:pt x="13" y="12"/>
                    <a:pt x="12" y="11"/>
                    <a:pt x="10" y="11"/>
                  </a:cubicBezTo>
                  <a:cubicBezTo>
                    <a:pt x="9" y="11"/>
                    <a:pt x="9" y="11"/>
                    <a:pt x="9" y="11"/>
                  </a:cubicBezTo>
                  <a:cubicBezTo>
                    <a:pt x="8" y="12"/>
                    <a:pt x="8" y="13"/>
                    <a:pt x="7" y="14"/>
                  </a:cubicBezTo>
                  <a:cubicBezTo>
                    <a:pt x="7" y="15"/>
                    <a:pt x="7" y="17"/>
                    <a:pt x="7" y="19"/>
                  </a:cubicBezTo>
                  <a:cubicBezTo>
                    <a:pt x="7" y="22"/>
                    <a:pt x="7" y="24"/>
                    <a:pt x="7" y="25"/>
                  </a:cubicBezTo>
                  <a:cubicBezTo>
                    <a:pt x="8" y="27"/>
                    <a:pt x="8" y="28"/>
                    <a:pt x="9" y="28"/>
                  </a:cubicBezTo>
                  <a:cubicBezTo>
                    <a:pt x="9" y="28"/>
                    <a:pt x="10" y="29"/>
                    <a:pt x="10" y="29"/>
                  </a:cubicBezTo>
                  <a:cubicBezTo>
                    <a:pt x="12" y="29"/>
                    <a:pt x="13" y="28"/>
                    <a:pt x="14" y="25"/>
                  </a:cubicBezTo>
                  <a:lnTo>
                    <a:pt x="14"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73"/>
            <p:cNvSpPr/>
            <p:nvPr/>
          </p:nvSpPr>
          <p:spPr bwMode="auto">
            <a:xfrm>
              <a:off x="1460" y="2799"/>
              <a:ext cx="38" cy="74"/>
            </a:xfrm>
            <a:custGeom>
              <a:avLst/>
              <a:gdLst>
                <a:gd name="T0" fmla="*/ 16 w 16"/>
                <a:gd name="T1" fmla="*/ 30 h 31"/>
                <a:gd name="T2" fmla="*/ 16 w 16"/>
                <a:gd name="T3" fmla="*/ 31 h 31"/>
                <a:gd name="T4" fmla="*/ 0 w 16"/>
                <a:gd name="T5" fmla="*/ 31 h 31"/>
                <a:gd name="T6" fmla="*/ 0 w 16"/>
                <a:gd name="T7" fmla="*/ 30 h 31"/>
                <a:gd name="T8" fmla="*/ 1 w 16"/>
                <a:gd name="T9" fmla="*/ 30 h 31"/>
                <a:gd name="T10" fmla="*/ 3 w 16"/>
                <a:gd name="T11" fmla="*/ 29 h 31"/>
                <a:gd name="T12" fmla="*/ 4 w 16"/>
                <a:gd name="T13" fmla="*/ 28 h 31"/>
                <a:gd name="T14" fmla="*/ 4 w 16"/>
                <a:gd name="T15" fmla="*/ 25 h 31"/>
                <a:gd name="T16" fmla="*/ 4 w 16"/>
                <a:gd name="T17" fmla="*/ 5 h 31"/>
                <a:gd name="T18" fmla="*/ 4 w 16"/>
                <a:gd name="T19" fmla="*/ 2 h 31"/>
                <a:gd name="T20" fmla="*/ 3 w 16"/>
                <a:gd name="T21" fmla="*/ 1 h 31"/>
                <a:gd name="T22" fmla="*/ 1 w 16"/>
                <a:gd name="T23" fmla="*/ 0 h 31"/>
                <a:gd name="T24" fmla="*/ 0 w 16"/>
                <a:gd name="T25" fmla="*/ 0 h 31"/>
                <a:gd name="T26" fmla="*/ 0 w 16"/>
                <a:gd name="T27" fmla="*/ 0 h 31"/>
                <a:gd name="T28" fmla="*/ 16 w 16"/>
                <a:gd name="T29" fmla="*/ 0 h 31"/>
                <a:gd name="T30" fmla="*/ 16 w 16"/>
                <a:gd name="T31" fmla="*/ 0 h 31"/>
                <a:gd name="T32" fmla="*/ 15 w 16"/>
                <a:gd name="T33" fmla="*/ 0 h 31"/>
                <a:gd name="T34" fmla="*/ 13 w 16"/>
                <a:gd name="T35" fmla="*/ 1 h 31"/>
                <a:gd name="T36" fmla="*/ 12 w 16"/>
                <a:gd name="T37" fmla="*/ 2 h 31"/>
                <a:gd name="T38" fmla="*/ 12 w 16"/>
                <a:gd name="T39" fmla="*/ 5 h 31"/>
                <a:gd name="T40" fmla="*/ 12 w 16"/>
                <a:gd name="T41" fmla="*/ 25 h 31"/>
                <a:gd name="T42" fmla="*/ 12 w 16"/>
                <a:gd name="T43" fmla="*/ 28 h 31"/>
                <a:gd name="T44" fmla="*/ 13 w 16"/>
                <a:gd name="T45" fmla="*/ 29 h 31"/>
                <a:gd name="T46" fmla="*/ 15 w 16"/>
                <a:gd name="T47" fmla="*/ 30 h 31"/>
                <a:gd name="T48" fmla="*/ 16 w 16"/>
                <a:gd name="T4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1">
                  <a:moveTo>
                    <a:pt x="16" y="30"/>
                  </a:moveTo>
                  <a:cubicBezTo>
                    <a:pt x="16" y="31"/>
                    <a:pt x="16" y="31"/>
                    <a:pt x="16" y="31"/>
                  </a:cubicBezTo>
                  <a:cubicBezTo>
                    <a:pt x="0" y="31"/>
                    <a:pt x="0" y="31"/>
                    <a:pt x="0" y="31"/>
                  </a:cubicBezTo>
                  <a:cubicBezTo>
                    <a:pt x="0" y="30"/>
                    <a:pt x="0" y="30"/>
                    <a:pt x="0" y="30"/>
                  </a:cubicBezTo>
                  <a:cubicBezTo>
                    <a:pt x="1" y="30"/>
                    <a:pt x="1" y="30"/>
                    <a:pt x="1" y="30"/>
                  </a:cubicBezTo>
                  <a:cubicBezTo>
                    <a:pt x="2" y="30"/>
                    <a:pt x="3" y="30"/>
                    <a:pt x="3" y="29"/>
                  </a:cubicBezTo>
                  <a:cubicBezTo>
                    <a:pt x="4" y="29"/>
                    <a:pt x="4" y="29"/>
                    <a:pt x="4" y="28"/>
                  </a:cubicBezTo>
                  <a:cubicBezTo>
                    <a:pt x="4" y="28"/>
                    <a:pt x="4" y="27"/>
                    <a:pt x="4" y="25"/>
                  </a:cubicBezTo>
                  <a:cubicBezTo>
                    <a:pt x="4" y="5"/>
                    <a:pt x="4" y="5"/>
                    <a:pt x="4" y="5"/>
                  </a:cubicBezTo>
                  <a:cubicBezTo>
                    <a:pt x="4" y="3"/>
                    <a:pt x="4" y="2"/>
                    <a:pt x="4" y="2"/>
                  </a:cubicBezTo>
                  <a:cubicBezTo>
                    <a:pt x="4" y="1"/>
                    <a:pt x="4" y="1"/>
                    <a:pt x="3" y="1"/>
                  </a:cubicBezTo>
                  <a:cubicBezTo>
                    <a:pt x="3" y="1"/>
                    <a:pt x="2" y="0"/>
                    <a:pt x="1" y="0"/>
                  </a:cubicBezTo>
                  <a:cubicBezTo>
                    <a:pt x="0" y="0"/>
                    <a:pt x="0" y="0"/>
                    <a:pt x="0" y="0"/>
                  </a:cubicBezTo>
                  <a:cubicBezTo>
                    <a:pt x="0" y="0"/>
                    <a:pt x="0" y="0"/>
                    <a:pt x="0" y="0"/>
                  </a:cubicBezTo>
                  <a:cubicBezTo>
                    <a:pt x="16" y="0"/>
                    <a:pt x="16" y="0"/>
                    <a:pt x="16" y="0"/>
                  </a:cubicBezTo>
                  <a:cubicBezTo>
                    <a:pt x="16" y="0"/>
                    <a:pt x="16" y="0"/>
                    <a:pt x="16" y="0"/>
                  </a:cubicBezTo>
                  <a:cubicBezTo>
                    <a:pt x="15" y="0"/>
                    <a:pt x="15" y="0"/>
                    <a:pt x="15" y="0"/>
                  </a:cubicBezTo>
                  <a:cubicBezTo>
                    <a:pt x="14" y="0"/>
                    <a:pt x="14" y="1"/>
                    <a:pt x="13" y="1"/>
                  </a:cubicBezTo>
                  <a:cubicBezTo>
                    <a:pt x="13" y="1"/>
                    <a:pt x="12" y="1"/>
                    <a:pt x="12" y="2"/>
                  </a:cubicBezTo>
                  <a:cubicBezTo>
                    <a:pt x="12" y="2"/>
                    <a:pt x="12" y="3"/>
                    <a:pt x="12" y="5"/>
                  </a:cubicBezTo>
                  <a:cubicBezTo>
                    <a:pt x="12" y="25"/>
                    <a:pt x="12" y="25"/>
                    <a:pt x="12" y="25"/>
                  </a:cubicBezTo>
                  <a:cubicBezTo>
                    <a:pt x="12" y="27"/>
                    <a:pt x="12" y="28"/>
                    <a:pt x="12" y="28"/>
                  </a:cubicBezTo>
                  <a:cubicBezTo>
                    <a:pt x="12" y="29"/>
                    <a:pt x="13" y="29"/>
                    <a:pt x="13" y="29"/>
                  </a:cubicBezTo>
                  <a:cubicBezTo>
                    <a:pt x="14" y="30"/>
                    <a:pt x="14" y="30"/>
                    <a:pt x="15" y="30"/>
                  </a:cubicBezTo>
                  <a:lnTo>
                    <a:pt x="16" y="3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74"/>
            <p:cNvSpPr/>
            <p:nvPr/>
          </p:nvSpPr>
          <p:spPr bwMode="auto">
            <a:xfrm>
              <a:off x="1505" y="2821"/>
              <a:ext cx="54" cy="52"/>
            </a:xfrm>
            <a:custGeom>
              <a:avLst/>
              <a:gdLst>
                <a:gd name="T0" fmla="*/ 9 w 23"/>
                <a:gd name="T1" fmla="*/ 0 h 22"/>
                <a:gd name="T2" fmla="*/ 9 w 23"/>
                <a:gd name="T3" fmla="*/ 3 h 22"/>
                <a:gd name="T4" fmla="*/ 12 w 23"/>
                <a:gd name="T5" fmla="*/ 0 h 22"/>
                <a:gd name="T6" fmla="*/ 15 w 23"/>
                <a:gd name="T7" fmla="*/ 0 h 22"/>
                <a:gd name="T8" fmla="*/ 19 w 23"/>
                <a:gd name="T9" fmla="*/ 1 h 22"/>
                <a:gd name="T10" fmla="*/ 20 w 23"/>
                <a:gd name="T11" fmla="*/ 4 h 22"/>
                <a:gd name="T12" fmla="*/ 21 w 23"/>
                <a:gd name="T13" fmla="*/ 9 h 22"/>
                <a:gd name="T14" fmla="*/ 21 w 23"/>
                <a:gd name="T15" fmla="*/ 17 h 22"/>
                <a:gd name="T16" fmla="*/ 21 w 23"/>
                <a:gd name="T17" fmla="*/ 20 h 22"/>
                <a:gd name="T18" fmla="*/ 23 w 23"/>
                <a:gd name="T19" fmla="*/ 21 h 22"/>
                <a:gd name="T20" fmla="*/ 23 w 23"/>
                <a:gd name="T21" fmla="*/ 22 h 22"/>
                <a:gd name="T22" fmla="*/ 12 w 23"/>
                <a:gd name="T23" fmla="*/ 22 h 22"/>
                <a:gd name="T24" fmla="*/ 12 w 23"/>
                <a:gd name="T25" fmla="*/ 21 h 22"/>
                <a:gd name="T26" fmla="*/ 14 w 23"/>
                <a:gd name="T27" fmla="*/ 20 h 22"/>
                <a:gd name="T28" fmla="*/ 14 w 23"/>
                <a:gd name="T29" fmla="*/ 17 h 22"/>
                <a:gd name="T30" fmla="*/ 14 w 23"/>
                <a:gd name="T31" fmla="*/ 7 h 22"/>
                <a:gd name="T32" fmla="*/ 14 w 23"/>
                <a:gd name="T33" fmla="*/ 4 h 22"/>
                <a:gd name="T34" fmla="*/ 13 w 23"/>
                <a:gd name="T35" fmla="*/ 3 h 22"/>
                <a:gd name="T36" fmla="*/ 12 w 23"/>
                <a:gd name="T37" fmla="*/ 3 h 22"/>
                <a:gd name="T38" fmla="*/ 9 w 23"/>
                <a:gd name="T39" fmla="*/ 6 h 22"/>
                <a:gd name="T40" fmla="*/ 9 w 23"/>
                <a:gd name="T41" fmla="*/ 17 h 22"/>
                <a:gd name="T42" fmla="*/ 9 w 23"/>
                <a:gd name="T43" fmla="*/ 20 h 22"/>
                <a:gd name="T44" fmla="*/ 11 w 23"/>
                <a:gd name="T45" fmla="*/ 21 h 22"/>
                <a:gd name="T46" fmla="*/ 11 w 23"/>
                <a:gd name="T47" fmla="*/ 22 h 22"/>
                <a:gd name="T48" fmla="*/ 0 w 23"/>
                <a:gd name="T49" fmla="*/ 22 h 22"/>
                <a:gd name="T50" fmla="*/ 0 w 23"/>
                <a:gd name="T51" fmla="*/ 21 h 22"/>
                <a:gd name="T52" fmla="*/ 2 w 23"/>
                <a:gd name="T53" fmla="*/ 20 h 22"/>
                <a:gd name="T54" fmla="*/ 2 w 23"/>
                <a:gd name="T55" fmla="*/ 17 h 22"/>
                <a:gd name="T56" fmla="*/ 2 w 23"/>
                <a:gd name="T57" fmla="*/ 5 h 22"/>
                <a:gd name="T58" fmla="*/ 2 w 23"/>
                <a:gd name="T59" fmla="*/ 2 h 22"/>
                <a:gd name="T60" fmla="*/ 0 w 23"/>
                <a:gd name="T61" fmla="*/ 1 h 22"/>
                <a:gd name="T62" fmla="*/ 0 w 23"/>
                <a:gd name="T63" fmla="*/ 0 h 22"/>
                <a:gd name="T64" fmla="*/ 9 w 23"/>
                <a:gd name="T6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2">
                  <a:moveTo>
                    <a:pt x="9" y="0"/>
                  </a:moveTo>
                  <a:cubicBezTo>
                    <a:pt x="9" y="3"/>
                    <a:pt x="9" y="3"/>
                    <a:pt x="9" y="3"/>
                  </a:cubicBezTo>
                  <a:cubicBezTo>
                    <a:pt x="10" y="2"/>
                    <a:pt x="11" y="1"/>
                    <a:pt x="12" y="0"/>
                  </a:cubicBezTo>
                  <a:cubicBezTo>
                    <a:pt x="13" y="0"/>
                    <a:pt x="14" y="0"/>
                    <a:pt x="15" y="0"/>
                  </a:cubicBezTo>
                  <a:cubicBezTo>
                    <a:pt x="16" y="0"/>
                    <a:pt x="18" y="0"/>
                    <a:pt x="19" y="1"/>
                  </a:cubicBezTo>
                  <a:cubicBezTo>
                    <a:pt x="19" y="1"/>
                    <a:pt x="20" y="2"/>
                    <a:pt x="20" y="4"/>
                  </a:cubicBezTo>
                  <a:cubicBezTo>
                    <a:pt x="21" y="4"/>
                    <a:pt x="21" y="6"/>
                    <a:pt x="21" y="9"/>
                  </a:cubicBezTo>
                  <a:cubicBezTo>
                    <a:pt x="21" y="17"/>
                    <a:pt x="21" y="17"/>
                    <a:pt x="21" y="17"/>
                  </a:cubicBezTo>
                  <a:cubicBezTo>
                    <a:pt x="21" y="19"/>
                    <a:pt x="21" y="20"/>
                    <a:pt x="21" y="20"/>
                  </a:cubicBezTo>
                  <a:cubicBezTo>
                    <a:pt x="21" y="21"/>
                    <a:pt x="22" y="21"/>
                    <a:pt x="23" y="21"/>
                  </a:cubicBezTo>
                  <a:cubicBezTo>
                    <a:pt x="23" y="22"/>
                    <a:pt x="23" y="22"/>
                    <a:pt x="23" y="22"/>
                  </a:cubicBezTo>
                  <a:cubicBezTo>
                    <a:pt x="12" y="22"/>
                    <a:pt x="12" y="22"/>
                    <a:pt x="12" y="22"/>
                  </a:cubicBezTo>
                  <a:cubicBezTo>
                    <a:pt x="12" y="21"/>
                    <a:pt x="12" y="21"/>
                    <a:pt x="12" y="21"/>
                  </a:cubicBezTo>
                  <a:cubicBezTo>
                    <a:pt x="13" y="21"/>
                    <a:pt x="14" y="20"/>
                    <a:pt x="14" y="20"/>
                  </a:cubicBezTo>
                  <a:cubicBezTo>
                    <a:pt x="14" y="19"/>
                    <a:pt x="14" y="19"/>
                    <a:pt x="14" y="17"/>
                  </a:cubicBezTo>
                  <a:cubicBezTo>
                    <a:pt x="14" y="7"/>
                    <a:pt x="14" y="7"/>
                    <a:pt x="14" y="7"/>
                  </a:cubicBezTo>
                  <a:cubicBezTo>
                    <a:pt x="14" y="6"/>
                    <a:pt x="14" y="5"/>
                    <a:pt x="14" y="4"/>
                  </a:cubicBezTo>
                  <a:cubicBezTo>
                    <a:pt x="14" y="4"/>
                    <a:pt x="14" y="3"/>
                    <a:pt x="13" y="3"/>
                  </a:cubicBezTo>
                  <a:cubicBezTo>
                    <a:pt x="13" y="3"/>
                    <a:pt x="13" y="3"/>
                    <a:pt x="12" y="3"/>
                  </a:cubicBezTo>
                  <a:cubicBezTo>
                    <a:pt x="11" y="3"/>
                    <a:pt x="10" y="4"/>
                    <a:pt x="9" y="6"/>
                  </a:cubicBezTo>
                  <a:cubicBezTo>
                    <a:pt x="9" y="17"/>
                    <a:pt x="9" y="17"/>
                    <a:pt x="9" y="17"/>
                  </a:cubicBezTo>
                  <a:cubicBezTo>
                    <a:pt x="9" y="19"/>
                    <a:pt x="9" y="20"/>
                    <a:pt x="9" y="20"/>
                  </a:cubicBezTo>
                  <a:cubicBezTo>
                    <a:pt x="9" y="20"/>
                    <a:pt x="10" y="21"/>
                    <a:pt x="11" y="21"/>
                  </a:cubicBezTo>
                  <a:cubicBezTo>
                    <a:pt x="11" y="22"/>
                    <a:pt x="11" y="22"/>
                    <a:pt x="11" y="22"/>
                  </a:cubicBezTo>
                  <a:cubicBezTo>
                    <a:pt x="0" y="22"/>
                    <a:pt x="0" y="22"/>
                    <a:pt x="0" y="22"/>
                  </a:cubicBezTo>
                  <a:cubicBezTo>
                    <a:pt x="0" y="21"/>
                    <a:pt x="0" y="21"/>
                    <a:pt x="0" y="21"/>
                  </a:cubicBezTo>
                  <a:cubicBezTo>
                    <a:pt x="1" y="21"/>
                    <a:pt x="1" y="20"/>
                    <a:pt x="2" y="20"/>
                  </a:cubicBezTo>
                  <a:cubicBezTo>
                    <a:pt x="2" y="20"/>
                    <a:pt x="2" y="19"/>
                    <a:pt x="2" y="17"/>
                  </a:cubicBezTo>
                  <a:cubicBezTo>
                    <a:pt x="2" y="5"/>
                    <a:pt x="2" y="5"/>
                    <a:pt x="2" y="5"/>
                  </a:cubicBezTo>
                  <a:cubicBezTo>
                    <a:pt x="2" y="3"/>
                    <a:pt x="2" y="2"/>
                    <a:pt x="2" y="2"/>
                  </a:cubicBezTo>
                  <a:cubicBezTo>
                    <a:pt x="1"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75"/>
            <p:cNvSpPr/>
            <p:nvPr/>
          </p:nvSpPr>
          <p:spPr bwMode="auto">
            <a:xfrm>
              <a:off x="1564" y="2802"/>
              <a:ext cx="36" cy="71"/>
            </a:xfrm>
            <a:custGeom>
              <a:avLst/>
              <a:gdLst>
                <a:gd name="T0" fmla="*/ 9 w 15"/>
                <a:gd name="T1" fmla="*/ 0 h 30"/>
                <a:gd name="T2" fmla="*/ 9 w 15"/>
                <a:gd name="T3" fmla="*/ 8 h 30"/>
                <a:gd name="T4" fmla="*/ 15 w 15"/>
                <a:gd name="T5" fmla="*/ 8 h 30"/>
                <a:gd name="T6" fmla="*/ 15 w 15"/>
                <a:gd name="T7" fmla="*/ 10 h 30"/>
                <a:gd name="T8" fmla="*/ 9 w 15"/>
                <a:gd name="T9" fmla="*/ 10 h 30"/>
                <a:gd name="T10" fmla="*/ 9 w 15"/>
                <a:gd name="T11" fmla="*/ 24 h 30"/>
                <a:gd name="T12" fmla="*/ 10 w 15"/>
                <a:gd name="T13" fmla="*/ 26 h 30"/>
                <a:gd name="T14" fmla="*/ 10 w 15"/>
                <a:gd name="T15" fmla="*/ 27 h 30"/>
                <a:gd name="T16" fmla="*/ 11 w 15"/>
                <a:gd name="T17" fmla="*/ 27 h 30"/>
                <a:gd name="T18" fmla="*/ 14 w 15"/>
                <a:gd name="T19" fmla="*/ 25 h 30"/>
                <a:gd name="T20" fmla="*/ 15 w 15"/>
                <a:gd name="T21" fmla="*/ 26 h 30"/>
                <a:gd name="T22" fmla="*/ 9 w 15"/>
                <a:gd name="T23" fmla="*/ 30 h 30"/>
                <a:gd name="T24" fmla="*/ 5 w 15"/>
                <a:gd name="T25" fmla="*/ 29 h 30"/>
                <a:gd name="T26" fmla="*/ 3 w 15"/>
                <a:gd name="T27" fmla="*/ 26 h 30"/>
                <a:gd name="T28" fmla="*/ 3 w 15"/>
                <a:gd name="T29" fmla="*/ 22 h 30"/>
                <a:gd name="T30" fmla="*/ 3 w 15"/>
                <a:gd name="T31" fmla="*/ 10 h 30"/>
                <a:gd name="T32" fmla="*/ 0 w 15"/>
                <a:gd name="T33" fmla="*/ 10 h 30"/>
                <a:gd name="T34" fmla="*/ 0 w 15"/>
                <a:gd name="T35" fmla="*/ 10 h 30"/>
                <a:gd name="T36" fmla="*/ 5 w 15"/>
                <a:gd name="T37" fmla="*/ 5 h 30"/>
                <a:gd name="T38" fmla="*/ 9 w 15"/>
                <a:gd name="T3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0">
                  <a:moveTo>
                    <a:pt x="9" y="0"/>
                  </a:moveTo>
                  <a:cubicBezTo>
                    <a:pt x="9" y="8"/>
                    <a:pt x="9" y="8"/>
                    <a:pt x="9" y="8"/>
                  </a:cubicBezTo>
                  <a:cubicBezTo>
                    <a:pt x="15" y="8"/>
                    <a:pt x="15" y="8"/>
                    <a:pt x="15" y="8"/>
                  </a:cubicBezTo>
                  <a:cubicBezTo>
                    <a:pt x="15" y="10"/>
                    <a:pt x="15" y="10"/>
                    <a:pt x="15" y="10"/>
                  </a:cubicBezTo>
                  <a:cubicBezTo>
                    <a:pt x="9" y="10"/>
                    <a:pt x="9" y="10"/>
                    <a:pt x="9" y="10"/>
                  </a:cubicBezTo>
                  <a:cubicBezTo>
                    <a:pt x="9" y="24"/>
                    <a:pt x="9" y="24"/>
                    <a:pt x="9" y="24"/>
                  </a:cubicBezTo>
                  <a:cubicBezTo>
                    <a:pt x="9" y="25"/>
                    <a:pt x="10" y="26"/>
                    <a:pt x="10" y="26"/>
                  </a:cubicBezTo>
                  <a:cubicBezTo>
                    <a:pt x="10" y="27"/>
                    <a:pt x="10" y="27"/>
                    <a:pt x="10" y="27"/>
                  </a:cubicBezTo>
                  <a:cubicBezTo>
                    <a:pt x="11" y="27"/>
                    <a:pt x="11" y="27"/>
                    <a:pt x="11" y="27"/>
                  </a:cubicBezTo>
                  <a:cubicBezTo>
                    <a:pt x="12" y="27"/>
                    <a:pt x="13" y="27"/>
                    <a:pt x="14" y="25"/>
                  </a:cubicBezTo>
                  <a:cubicBezTo>
                    <a:pt x="15" y="26"/>
                    <a:pt x="15" y="26"/>
                    <a:pt x="15" y="26"/>
                  </a:cubicBezTo>
                  <a:cubicBezTo>
                    <a:pt x="13" y="29"/>
                    <a:pt x="11" y="30"/>
                    <a:pt x="9" y="30"/>
                  </a:cubicBezTo>
                  <a:cubicBezTo>
                    <a:pt x="7" y="30"/>
                    <a:pt x="6" y="30"/>
                    <a:pt x="5" y="29"/>
                  </a:cubicBezTo>
                  <a:cubicBezTo>
                    <a:pt x="4" y="28"/>
                    <a:pt x="4" y="27"/>
                    <a:pt x="3" y="26"/>
                  </a:cubicBezTo>
                  <a:cubicBezTo>
                    <a:pt x="3" y="26"/>
                    <a:pt x="3" y="24"/>
                    <a:pt x="3" y="22"/>
                  </a:cubicBezTo>
                  <a:cubicBezTo>
                    <a:pt x="3" y="10"/>
                    <a:pt x="3" y="10"/>
                    <a:pt x="3" y="10"/>
                  </a:cubicBezTo>
                  <a:cubicBezTo>
                    <a:pt x="0" y="10"/>
                    <a:pt x="0" y="10"/>
                    <a:pt x="0" y="10"/>
                  </a:cubicBezTo>
                  <a:cubicBezTo>
                    <a:pt x="0" y="10"/>
                    <a:pt x="0" y="10"/>
                    <a:pt x="0" y="10"/>
                  </a:cubicBezTo>
                  <a:cubicBezTo>
                    <a:pt x="2" y="8"/>
                    <a:pt x="4" y="7"/>
                    <a:pt x="5" y="5"/>
                  </a:cubicBezTo>
                  <a:cubicBezTo>
                    <a:pt x="7" y="4"/>
                    <a:pt x="8" y="2"/>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76"/>
            <p:cNvSpPr>
              <a:spLocks noEditPoints="1"/>
            </p:cNvSpPr>
            <p:nvPr/>
          </p:nvSpPr>
          <p:spPr bwMode="auto">
            <a:xfrm>
              <a:off x="1604" y="2821"/>
              <a:ext cx="43" cy="52"/>
            </a:xfrm>
            <a:custGeom>
              <a:avLst/>
              <a:gdLst>
                <a:gd name="T0" fmla="*/ 18 w 18"/>
                <a:gd name="T1" fmla="*/ 10 h 22"/>
                <a:gd name="T2" fmla="*/ 6 w 18"/>
                <a:gd name="T3" fmla="*/ 10 h 22"/>
                <a:gd name="T4" fmla="*/ 8 w 18"/>
                <a:gd name="T5" fmla="*/ 17 h 22"/>
                <a:gd name="T6" fmla="*/ 12 w 18"/>
                <a:gd name="T7" fmla="*/ 19 h 22"/>
                <a:gd name="T8" fmla="*/ 15 w 18"/>
                <a:gd name="T9" fmla="*/ 18 h 22"/>
                <a:gd name="T10" fmla="*/ 17 w 18"/>
                <a:gd name="T11" fmla="*/ 15 h 22"/>
                <a:gd name="T12" fmla="*/ 18 w 18"/>
                <a:gd name="T13" fmla="*/ 16 h 22"/>
                <a:gd name="T14" fmla="*/ 14 w 18"/>
                <a:gd name="T15" fmla="*/ 21 h 22"/>
                <a:gd name="T16" fmla="*/ 9 w 18"/>
                <a:gd name="T17" fmla="*/ 22 h 22"/>
                <a:gd name="T18" fmla="*/ 2 w 18"/>
                <a:gd name="T19" fmla="*/ 19 h 22"/>
                <a:gd name="T20" fmla="*/ 0 w 18"/>
                <a:gd name="T21" fmla="*/ 11 h 22"/>
                <a:gd name="T22" fmla="*/ 3 w 18"/>
                <a:gd name="T23" fmla="*/ 3 h 22"/>
                <a:gd name="T24" fmla="*/ 10 w 18"/>
                <a:gd name="T25" fmla="*/ 0 h 22"/>
                <a:gd name="T26" fmla="*/ 15 w 18"/>
                <a:gd name="T27" fmla="*/ 2 h 22"/>
                <a:gd name="T28" fmla="*/ 18 w 18"/>
                <a:gd name="T29" fmla="*/ 10 h 22"/>
                <a:gd name="T30" fmla="*/ 12 w 18"/>
                <a:gd name="T31" fmla="*/ 9 h 22"/>
                <a:gd name="T32" fmla="*/ 12 w 18"/>
                <a:gd name="T33" fmla="*/ 4 h 22"/>
                <a:gd name="T34" fmla="*/ 11 w 18"/>
                <a:gd name="T35" fmla="*/ 1 h 22"/>
                <a:gd name="T36" fmla="*/ 9 w 18"/>
                <a:gd name="T37" fmla="*/ 1 h 22"/>
                <a:gd name="T38" fmla="*/ 7 w 18"/>
                <a:gd name="T39" fmla="*/ 2 h 22"/>
                <a:gd name="T40" fmla="*/ 6 w 18"/>
                <a:gd name="T41" fmla="*/ 8 h 22"/>
                <a:gd name="T42" fmla="*/ 6 w 18"/>
                <a:gd name="T43" fmla="*/ 9 h 22"/>
                <a:gd name="T44" fmla="*/ 12 w 18"/>
                <a:gd name="T4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2">
                  <a:moveTo>
                    <a:pt x="18" y="10"/>
                  </a:moveTo>
                  <a:cubicBezTo>
                    <a:pt x="6" y="10"/>
                    <a:pt x="6" y="10"/>
                    <a:pt x="6" y="10"/>
                  </a:cubicBezTo>
                  <a:cubicBezTo>
                    <a:pt x="6" y="13"/>
                    <a:pt x="7" y="15"/>
                    <a:pt x="8" y="17"/>
                  </a:cubicBezTo>
                  <a:cubicBezTo>
                    <a:pt x="9" y="18"/>
                    <a:pt x="11" y="19"/>
                    <a:pt x="12" y="19"/>
                  </a:cubicBezTo>
                  <a:cubicBezTo>
                    <a:pt x="13" y="19"/>
                    <a:pt x="14" y="19"/>
                    <a:pt x="15" y="18"/>
                  </a:cubicBezTo>
                  <a:cubicBezTo>
                    <a:pt x="15" y="18"/>
                    <a:pt x="16" y="17"/>
                    <a:pt x="17" y="15"/>
                  </a:cubicBezTo>
                  <a:cubicBezTo>
                    <a:pt x="18" y="16"/>
                    <a:pt x="18" y="16"/>
                    <a:pt x="18" y="16"/>
                  </a:cubicBezTo>
                  <a:cubicBezTo>
                    <a:pt x="17" y="18"/>
                    <a:pt x="15" y="20"/>
                    <a:pt x="14" y="21"/>
                  </a:cubicBezTo>
                  <a:cubicBezTo>
                    <a:pt x="13" y="22"/>
                    <a:pt x="11" y="22"/>
                    <a:pt x="9" y="22"/>
                  </a:cubicBezTo>
                  <a:cubicBezTo>
                    <a:pt x="6" y="22"/>
                    <a:pt x="3" y="21"/>
                    <a:pt x="2" y="19"/>
                  </a:cubicBezTo>
                  <a:cubicBezTo>
                    <a:pt x="1" y="17"/>
                    <a:pt x="0" y="14"/>
                    <a:pt x="0" y="11"/>
                  </a:cubicBezTo>
                  <a:cubicBezTo>
                    <a:pt x="0" y="8"/>
                    <a:pt x="1" y="5"/>
                    <a:pt x="3" y="3"/>
                  </a:cubicBezTo>
                  <a:cubicBezTo>
                    <a:pt x="5" y="1"/>
                    <a:pt x="7" y="0"/>
                    <a:pt x="10" y="0"/>
                  </a:cubicBezTo>
                  <a:cubicBezTo>
                    <a:pt x="12" y="0"/>
                    <a:pt x="14" y="0"/>
                    <a:pt x="15" y="2"/>
                  </a:cubicBezTo>
                  <a:cubicBezTo>
                    <a:pt x="17" y="4"/>
                    <a:pt x="18" y="7"/>
                    <a:pt x="18" y="10"/>
                  </a:cubicBezTo>
                  <a:close/>
                  <a:moveTo>
                    <a:pt x="12" y="9"/>
                  </a:moveTo>
                  <a:cubicBezTo>
                    <a:pt x="12" y="6"/>
                    <a:pt x="12" y="4"/>
                    <a:pt x="12" y="4"/>
                  </a:cubicBezTo>
                  <a:cubicBezTo>
                    <a:pt x="11" y="3"/>
                    <a:pt x="11" y="2"/>
                    <a:pt x="11" y="1"/>
                  </a:cubicBezTo>
                  <a:cubicBezTo>
                    <a:pt x="10" y="1"/>
                    <a:pt x="10" y="1"/>
                    <a:pt x="9" y="1"/>
                  </a:cubicBezTo>
                  <a:cubicBezTo>
                    <a:pt x="8" y="1"/>
                    <a:pt x="8" y="1"/>
                    <a:pt x="7" y="2"/>
                  </a:cubicBezTo>
                  <a:cubicBezTo>
                    <a:pt x="6" y="4"/>
                    <a:pt x="6" y="5"/>
                    <a:pt x="6" y="8"/>
                  </a:cubicBezTo>
                  <a:cubicBezTo>
                    <a:pt x="6" y="9"/>
                    <a:pt x="6" y="9"/>
                    <a:pt x="6" y="9"/>
                  </a:cubicBez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77"/>
            <p:cNvSpPr>
              <a:spLocks noEditPoints="1"/>
            </p:cNvSpPr>
            <p:nvPr/>
          </p:nvSpPr>
          <p:spPr bwMode="auto">
            <a:xfrm>
              <a:off x="1654" y="2821"/>
              <a:ext cx="50" cy="76"/>
            </a:xfrm>
            <a:custGeom>
              <a:avLst/>
              <a:gdLst>
                <a:gd name="T0" fmla="*/ 13 w 21"/>
                <a:gd name="T1" fmla="*/ 0 h 32"/>
                <a:gd name="T2" fmla="*/ 20 w 21"/>
                <a:gd name="T3" fmla="*/ 0 h 32"/>
                <a:gd name="T4" fmla="*/ 20 w 21"/>
                <a:gd name="T5" fmla="*/ 3 h 32"/>
                <a:gd name="T6" fmla="*/ 16 w 21"/>
                <a:gd name="T7" fmla="*/ 3 h 32"/>
                <a:gd name="T8" fmla="*/ 18 w 21"/>
                <a:gd name="T9" fmla="*/ 5 h 32"/>
                <a:gd name="T10" fmla="*/ 18 w 21"/>
                <a:gd name="T11" fmla="*/ 8 h 32"/>
                <a:gd name="T12" fmla="*/ 17 w 21"/>
                <a:gd name="T13" fmla="*/ 12 h 32"/>
                <a:gd name="T14" fmla="*/ 14 w 21"/>
                <a:gd name="T15" fmla="*/ 14 h 32"/>
                <a:gd name="T16" fmla="*/ 10 w 21"/>
                <a:gd name="T17" fmla="*/ 15 h 32"/>
                <a:gd name="T18" fmla="*/ 7 w 21"/>
                <a:gd name="T19" fmla="*/ 15 h 32"/>
                <a:gd name="T20" fmla="*/ 5 w 21"/>
                <a:gd name="T21" fmla="*/ 16 h 32"/>
                <a:gd name="T22" fmla="*/ 5 w 21"/>
                <a:gd name="T23" fmla="*/ 17 h 32"/>
                <a:gd name="T24" fmla="*/ 5 w 21"/>
                <a:gd name="T25" fmla="*/ 19 h 32"/>
                <a:gd name="T26" fmla="*/ 7 w 21"/>
                <a:gd name="T27" fmla="*/ 19 h 32"/>
                <a:gd name="T28" fmla="*/ 11 w 21"/>
                <a:gd name="T29" fmla="*/ 19 h 32"/>
                <a:gd name="T30" fmla="*/ 18 w 21"/>
                <a:gd name="T31" fmla="*/ 20 h 32"/>
                <a:gd name="T32" fmla="*/ 21 w 21"/>
                <a:gd name="T33" fmla="*/ 25 h 32"/>
                <a:gd name="T34" fmla="*/ 19 w 21"/>
                <a:gd name="T35" fmla="*/ 28 h 32"/>
                <a:gd name="T36" fmla="*/ 16 w 21"/>
                <a:gd name="T37" fmla="*/ 31 h 32"/>
                <a:gd name="T38" fmla="*/ 9 w 21"/>
                <a:gd name="T39" fmla="*/ 32 h 32"/>
                <a:gd name="T40" fmla="*/ 4 w 21"/>
                <a:gd name="T41" fmla="*/ 31 h 32"/>
                <a:gd name="T42" fmla="*/ 1 w 21"/>
                <a:gd name="T43" fmla="*/ 30 h 32"/>
                <a:gd name="T44" fmla="*/ 0 w 21"/>
                <a:gd name="T45" fmla="*/ 28 h 32"/>
                <a:gd name="T46" fmla="*/ 0 w 21"/>
                <a:gd name="T47" fmla="*/ 26 h 32"/>
                <a:gd name="T48" fmla="*/ 3 w 21"/>
                <a:gd name="T49" fmla="*/ 24 h 32"/>
                <a:gd name="T50" fmla="*/ 0 w 21"/>
                <a:gd name="T51" fmla="*/ 20 h 32"/>
                <a:gd name="T52" fmla="*/ 2 w 21"/>
                <a:gd name="T53" fmla="*/ 17 h 32"/>
                <a:gd name="T54" fmla="*/ 5 w 21"/>
                <a:gd name="T55" fmla="*/ 15 h 32"/>
                <a:gd name="T56" fmla="*/ 1 w 21"/>
                <a:gd name="T57" fmla="*/ 12 h 32"/>
                <a:gd name="T58" fmla="*/ 0 w 21"/>
                <a:gd name="T59" fmla="*/ 7 h 32"/>
                <a:gd name="T60" fmla="*/ 2 w 21"/>
                <a:gd name="T61" fmla="*/ 2 h 32"/>
                <a:gd name="T62" fmla="*/ 9 w 21"/>
                <a:gd name="T63" fmla="*/ 0 h 32"/>
                <a:gd name="T64" fmla="*/ 13 w 21"/>
                <a:gd name="T65" fmla="*/ 0 h 32"/>
                <a:gd name="T66" fmla="*/ 8 w 21"/>
                <a:gd name="T67" fmla="*/ 25 h 32"/>
                <a:gd name="T68" fmla="*/ 5 w 21"/>
                <a:gd name="T69" fmla="*/ 25 h 32"/>
                <a:gd name="T70" fmla="*/ 4 w 21"/>
                <a:gd name="T71" fmla="*/ 27 h 32"/>
                <a:gd name="T72" fmla="*/ 5 w 21"/>
                <a:gd name="T73" fmla="*/ 29 h 32"/>
                <a:gd name="T74" fmla="*/ 10 w 21"/>
                <a:gd name="T75" fmla="*/ 30 h 32"/>
                <a:gd name="T76" fmla="*/ 15 w 21"/>
                <a:gd name="T77" fmla="*/ 29 h 32"/>
                <a:gd name="T78" fmla="*/ 17 w 21"/>
                <a:gd name="T79" fmla="*/ 27 h 32"/>
                <a:gd name="T80" fmla="*/ 16 w 21"/>
                <a:gd name="T81" fmla="*/ 26 h 32"/>
                <a:gd name="T82" fmla="*/ 15 w 21"/>
                <a:gd name="T83" fmla="*/ 25 h 32"/>
                <a:gd name="T84" fmla="*/ 8 w 21"/>
                <a:gd name="T85" fmla="*/ 25 h 32"/>
                <a:gd name="T86" fmla="*/ 9 w 21"/>
                <a:gd name="T87" fmla="*/ 1 h 32"/>
                <a:gd name="T88" fmla="*/ 7 w 21"/>
                <a:gd name="T89" fmla="*/ 2 h 32"/>
                <a:gd name="T90" fmla="*/ 6 w 21"/>
                <a:gd name="T91" fmla="*/ 8 h 32"/>
                <a:gd name="T92" fmla="*/ 7 w 21"/>
                <a:gd name="T93" fmla="*/ 13 h 32"/>
                <a:gd name="T94" fmla="*/ 9 w 21"/>
                <a:gd name="T95" fmla="*/ 14 h 32"/>
                <a:gd name="T96" fmla="*/ 11 w 21"/>
                <a:gd name="T97" fmla="*/ 13 h 32"/>
                <a:gd name="T98" fmla="*/ 12 w 21"/>
                <a:gd name="T99" fmla="*/ 8 h 32"/>
                <a:gd name="T100" fmla="*/ 11 w 21"/>
                <a:gd name="T101" fmla="*/ 2 h 32"/>
                <a:gd name="T102" fmla="*/ 9 w 21"/>
                <a:gd name="T10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32">
                  <a:moveTo>
                    <a:pt x="13" y="0"/>
                  </a:moveTo>
                  <a:cubicBezTo>
                    <a:pt x="20" y="0"/>
                    <a:pt x="20" y="0"/>
                    <a:pt x="20" y="0"/>
                  </a:cubicBezTo>
                  <a:cubicBezTo>
                    <a:pt x="20" y="3"/>
                    <a:pt x="20" y="3"/>
                    <a:pt x="20" y="3"/>
                  </a:cubicBezTo>
                  <a:cubicBezTo>
                    <a:pt x="16" y="3"/>
                    <a:pt x="16" y="3"/>
                    <a:pt x="16" y="3"/>
                  </a:cubicBezTo>
                  <a:cubicBezTo>
                    <a:pt x="17" y="4"/>
                    <a:pt x="18" y="4"/>
                    <a:pt x="18" y="5"/>
                  </a:cubicBezTo>
                  <a:cubicBezTo>
                    <a:pt x="18" y="6"/>
                    <a:pt x="18" y="7"/>
                    <a:pt x="18" y="8"/>
                  </a:cubicBezTo>
                  <a:cubicBezTo>
                    <a:pt x="18" y="9"/>
                    <a:pt x="18" y="10"/>
                    <a:pt x="17" y="12"/>
                  </a:cubicBezTo>
                  <a:cubicBezTo>
                    <a:pt x="16" y="13"/>
                    <a:pt x="15" y="14"/>
                    <a:pt x="14" y="14"/>
                  </a:cubicBezTo>
                  <a:cubicBezTo>
                    <a:pt x="12" y="15"/>
                    <a:pt x="11" y="15"/>
                    <a:pt x="10" y="15"/>
                  </a:cubicBezTo>
                  <a:cubicBezTo>
                    <a:pt x="10" y="15"/>
                    <a:pt x="9" y="15"/>
                    <a:pt x="7" y="15"/>
                  </a:cubicBezTo>
                  <a:cubicBezTo>
                    <a:pt x="6" y="15"/>
                    <a:pt x="6" y="15"/>
                    <a:pt x="5" y="16"/>
                  </a:cubicBezTo>
                  <a:cubicBezTo>
                    <a:pt x="5" y="16"/>
                    <a:pt x="5" y="17"/>
                    <a:pt x="5" y="17"/>
                  </a:cubicBezTo>
                  <a:cubicBezTo>
                    <a:pt x="5" y="18"/>
                    <a:pt x="5" y="18"/>
                    <a:pt x="5" y="19"/>
                  </a:cubicBezTo>
                  <a:cubicBezTo>
                    <a:pt x="6" y="19"/>
                    <a:pt x="6" y="19"/>
                    <a:pt x="7" y="19"/>
                  </a:cubicBezTo>
                  <a:cubicBezTo>
                    <a:pt x="11" y="19"/>
                    <a:pt x="11" y="19"/>
                    <a:pt x="11" y="19"/>
                  </a:cubicBezTo>
                  <a:cubicBezTo>
                    <a:pt x="15" y="19"/>
                    <a:pt x="17" y="20"/>
                    <a:pt x="18" y="20"/>
                  </a:cubicBezTo>
                  <a:cubicBezTo>
                    <a:pt x="20" y="21"/>
                    <a:pt x="21" y="23"/>
                    <a:pt x="21" y="25"/>
                  </a:cubicBezTo>
                  <a:cubicBezTo>
                    <a:pt x="21" y="26"/>
                    <a:pt x="20" y="27"/>
                    <a:pt x="19" y="28"/>
                  </a:cubicBezTo>
                  <a:cubicBezTo>
                    <a:pt x="19" y="29"/>
                    <a:pt x="18" y="30"/>
                    <a:pt x="16" y="31"/>
                  </a:cubicBezTo>
                  <a:cubicBezTo>
                    <a:pt x="14" y="31"/>
                    <a:pt x="12" y="32"/>
                    <a:pt x="9" y="32"/>
                  </a:cubicBezTo>
                  <a:cubicBezTo>
                    <a:pt x="7" y="32"/>
                    <a:pt x="6" y="32"/>
                    <a:pt x="4" y="31"/>
                  </a:cubicBezTo>
                  <a:cubicBezTo>
                    <a:pt x="3" y="31"/>
                    <a:pt x="1" y="30"/>
                    <a:pt x="1" y="30"/>
                  </a:cubicBezTo>
                  <a:cubicBezTo>
                    <a:pt x="0" y="29"/>
                    <a:pt x="0" y="28"/>
                    <a:pt x="0" y="28"/>
                  </a:cubicBezTo>
                  <a:cubicBezTo>
                    <a:pt x="0" y="27"/>
                    <a:pt x="0" y="26"/>
                    <a:pt x="0" y="26"/>
                  </a:cubicBezTo>
                  <a:cubicBezTo>
                    <a:pt x="1" y="25"/>
                    <a:pt x="2" y="25"/>
                    <a:pt x="3" y="24"/>
                  </a:cubicBezTo>
                  <a:cubicBezTo>
                    <a:pt x="1" y="23"/>
                    <a:pt x="0" y="22"/>
                    <a:pt x="0" y="20"/>
                  </a:cubicBezTo>
                  <a:cubicBezTo>
                    <a:pt x="0" y="19"/>
                    <a:pt x="1" y="18"/>
                    <a:pt x="2" y="17"/>
                  </a:cubicBezTo>
                  <a:cubicBezTo>
                    <a:pt x="2" y="16"/>
                    <a:pt x="4" y="15"/>
                    <a:pt x="5" y="15"/>
                  </a:cubicBezTo>
                  <a:cubicBezTo>
                    <a:pt x="3" y="14"/>
                    <a:pt x="2" y="13"/>
                    <a:pt x="1" y="12"/>
                  </a:cubicBezTo>
                  <a:cubicBezTo>
                    <a:pt x="0" y="10"/>
                    <a:pt x="0" y="9"/>
                    <a:pt x="0" y="7"/>
                  </a:cubicBezTo>
                  <a:cubicBezTo>
                    <a:pt x="0" y="5"/>
                    <a:pt x="1" y="3"/>
                    <a:pt x="2" y="2"/>
                  </a:cubicBezTo>
                  <a:cubicBezTo>
                    <a:pt x="4" y="0"/>
                    <a:pt x="6" y="0"/>
                    <a:pt x="9" y="0"/>
                  </a:cubicBezTo>
                  <a:cubicBezTo>
                    <a:pt x="10" y="0"/>
                    <a:pt x="12" y="0"/>
                    <a:pt x="13" y="0"/>
                  </a:cubicBezTo>
                  <a:close/>
                  <a:moveTo>
                    <a:pt x="8" y="25"/>
                  </a:moveTo>
                  <a:cubicBezTo>
                    <a:pt x="6" y="25"/>
                    <a:pt x="5" y="25"/>
                    <a:pt x="5" y="25"/>
                  </a:cubicBezTo>
                  <a:cubicBezTo>
                    <a:pt x="4" y="26"/>
                    <a:pt x="4" y="26"/>
                    <a:pt x="4" y="27"/>
                  </a:cubicBezTo>
                  <a:cubicBezTo>
                    <a:pt x="4" y="28"/>
                    <a:pt x="4" y="29"/>
                    <a:pt x="5" y="29"/>
                  </a:cubicBezTo>
                  <a:cubicBezTo>
                    <a:pt x="6" y="30"/>
                    <a:pt x="7" y="30"/>
                    <a:pt x="10" y="30"/>
                  </a:cubicBezTo>
                  <a:cubicBezTo>
                    <a:pt x="12" y="30"/>
                    <a:pt x="14" y="30"/>
                    <a:pt x="15" y="29"/>
                  </a:cubicBezTo>
                  <a:cubicBezTo>
                    <a:pt x="16" y="29"/>
                    <a:pt x="17" y="28"/>
                    <a:pt x="17" y="27"/>
                  </a:cubicBezTo>
                  <a:cubicBezTo>
                    <a:pt x="17" y="27"/>
                    <a:pt x="17" y="26"/>
                    <a:pt x="16" y="26"/>
                  </a:cubicBezTo>
                  <a:cubicBezTo>
                    <a:pt x="16" y="26"/>
                    <a:pt x="15" y="25"/>
                    <a:pt x="15" y="25"/>
                  </a:cubicBezTo>
                  <a:cubicBezTo>
                    <a:pt x="14" y="25"/>
                    <a:pt x="12" y="25"/>
                    <a:pt x="8" y="25"/>
                  </a:cubicBezTo>
                  <a:close/>
                  <a:moveTo>
                    <a:pt x="9" y="1"/>
                  </a:moveTo>
                  <a:cubicBezTo>
                    <a:pt x="8" y="1"/>
                    <a:pt x="8" y="1"/>
                    <a:pt x="7" y="2"/>
                  </a:cubicBezTo>
                  <a:cubicBezTo>
                    <a:pt x="6" y="3"/>
                    <a:pt x="6" y="5"/>
                    <a:pt x="6" y="8"/>
                  </a:cubicBezTo>
                  <a:cubicBezTo>
                    <a:pt x="6" y="10"/>
                    <a:pt x="6" y="12"/>
                    <a:pt x="7" y="13"/>
                  </a:cubicBezTo>
                  <a:cubicBezTo>
                    <a:pt x="8" y="13"/>
                    <a:pt x="8" y="14"/>
                    <a:pt x="9" y="14"/>
                  </a:cubicBezTo>
                  <a:cubicBezTo>
                    <a:pt x="10" y="14"/>
                    <a:pt x="11" y="13"/>
                    <a:pt x="11" y="13"/>
                  </a:cubicBezTo>
                  <a:cubicBezTo>
                    <a:pt x="12" y="12"/>
                    <a:pt x="12" y="10"/>
                    <a:pt x="12" y="8"/>
                  </a:cubicBezTo>
                  <a:cubicBezTo>
                    <a:pt x="12" y="5"/>
                    <a:pt x="12" y="3"/>
                    <a:pt x="11" y="2"/>
                  </a:cubicBezTo>
                  <a:cubicBezTo>
                    <a:pt x="11" y="1"/>
                    <a:pt x="10"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78"/>
            <p:cNvSpPr/>
            <p:nvPr/>
          </p:nvSpPr>
          <p:spPr bwMode="auto">
            <a:xfrm>
              <a:off x="1708" y="2821"/>
              <a:ext cx="45" cy="52"/>
            </a:xfrm>
            <a:custGeom>
              <a:avLst/>
              <a:gdLst>
                <a:gd name="T0" fmla="*/ 9 w 19"/>
                <a:gd name="T1" fmla="*/ 0 h 22"/>
                <a:gd name="T2" fmla="*/ 9 w 19"/>
                <a:gd name="T3" fmla="*/ 5 h 22"/>
                <a:gd name="T4" fmla="*/ 13 w 19"/>
                <a:gd name="T5" fmla="*/ 1 h 22"/>
                <a:gd name="T6" fmla="*/ 16 w 19"/>
                <a:gd name="T7" fmla="*/ 0 h 22"/>
                <a:gd name="T8" fmla="*/ 18 w 19"/>
                <a:gd name="T9" fmla="*/ 0 h 22"/>
                <a:gd name="T10" fmla="*/ 19 w 19"/>
                <a:gd name="T11" fmla="*/ 3 h 22"/>
                <a:gd name="T12" fmla="*/ 18 w 19"/>
                <a:gd name="T13" fmla="*/ 5 h 22"/>
                <a:gd name="T14" fmla="*/ 16 w 19"/>
                <a:gd name="T15" fmla="*/ 6 h 22"/>
                <a:gd name="T16" fmla="*/ 14 w 19"/>
                <a:gd name="T17" fmla="*/ 5 h 22"/>
                <a:gd name="T18" fmla="*/ 13 w 19"/>
                <a:gd name="T19" fmla="*/ 4 h 22"/>
                <a:gd name="T20" fmla="*/ 12 w 19"/>
                <a:gd name="T21" fmla="*/ 4 h 22"/>
                <a:gd name="T22" fmla="*/ 11 w 19"/>
                <a:gd name="T23" fmla="*/ 5 h 22"/>
                <a:gd name="T24" fmla="*/ 10 w 19"/>
                <a:gd name="T25" fmla="*/ 7 h 22"/>
                <a:gd name="T26" fmla="*/ 9 w 19"/>
                <a:gd name="T27" fmla="*/ 12 h 22"/>
                <a:gd name="T28" fmla="*/ 9 w 19"/>
                <a:gd name="T29" fmla="*/ 17 h 22"/>
                <a:gd name="T30" fmla="*/ 9 w 19"/>
                <a:gd name="T31" fmla="*/ 18 h 22"/>
                <a:gd name="T32" fmla="*/ 9 w 19"/>
                <a:gd name="T33" fmla="*/ 20 h 22"/>
                <a:gd name="T34" fmla="*/ 10 w 19"/>
                <a:gd name="T35" fmla="*/ 21 h 22"/>
                <a:gd name="T36" fmla="*/ 12 w 19"/>
                <a:gd name="T37" fmla="*/ 21 h 22"/>
                <a:gd name="T38" fmla="*/ 12 w 19"/>
                <a:gd name="T39" fmla="*/ 22 h 22"/>
                <a:gd name="T40" fmla="*/ 0 w 19"/>
                <a:gd name="T41" fmla="*/ 22 h 22"/>
                <a:gd name="T42" fmla="*/ 0 w 19"/>
                <a:gd name="T43" fmla="*/ 21 h 22"/>
                <a:gd name="T44" fmla="*/ 2 w 19"/>
                <a:gd name="T45" fmla="*/ 20 h 22"/>
                <a:gd name="T46" fmla="*/ 2 w 19"/>
                <a:gd name="T47" fmla="*/ 17 h 22"/>
                <a:gd name="T48" fmla="*/ 2 w 19"/>
                <a:gd name="T49" fmla="*/ 5 h 22"/>
                <a:gd name="T50" fmla="*/ 2 w 19"/>
                <a:gd name="T51" fmla="*/ 2 h 22"/>
                <a:gd name="T52" fmla="*/ 2 w 19"/>
                <a:gd name="T53" fmla="*/ 1 h 22"/>
                <a:gd name="T54" fmla="*/ 0 w 19"/>
                <a:gd name="T55" fmla="*/ 1 h 22"/>
                <a:gd name="T56" fmla="*/ 0 w 19"/>
                <a:gd name="T57" fmla="*/ 0 h 22"/>
                <a:gd name="T58" fmla="*/ 9 w 19"/>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22">
                  <a:moveTo>
                    <a:pt x="9" y="0"/>
                  </a:moveTo>
                  <a:cubicBezTo>
                    <a:pt x="9" y="5"/>
                    <a:pt x="9" y="5"/>
                    <a:pt x="9" y="5"/>
                  </a:cubicBezTo>
                  <a:cubicBezTo>
                    <a:pt x="10" y="3"/>
                    <a:pt x="12" y="1"/>
                    <a:pt x="13" y="1"/>
                  </a:cubicBezTo>
                  <a:cubicBezTo>
                    <a:pt x="14" y="0"/>
                    <a:pt x="15" y="0"/>
                    <a:pt x="16" y="0"/>
                  </a:cubicBezTo>
                  <a:cubicBezTo>
                    <a:pt x="17" y="0"/>
                    <a:pt x="17" y="0"/>
                    <a:pt x="18" y="0"/>
                  </a:cubicBezTo>
                  <a:cubicBezTo>
                    <a:pt x="18" y="1"/>
                    <a:pt x="19" y="2"/>
                    <a:pt x="19" y="3"/>
                  </a:cubicBezTo>
                  <a:cubicBezTo>
                    <a:pt x="19" y="4"/>
                    <a:pt x="18" y="4"/>
                    <a:pt x="18" y="5"/>
                  </a:cubicBezTo>
                  <a:cubicBezTo>
                    <a:pt x="17" y="6"/>
                    <a:pt x="17" y="6"/>
                    <a:pt x="16" y="6"/>
                  </a:cubicBezTo>
                  <a:cubicBezTo>
                    <a:pt x="15" y="6"/>
                    <a:pt x="14" y="6"/>
                    <a:pt x="14" y="5"/>
                  </a:cubicBezTo>
                  <a:cubicBezTo>
                    <a:pt x="13" y="5"/>
                    <a:pt x="13" y="4"/>
                    <a:pt x="13" y="4"/>
                  </a:cubicBezTo>
                  <a:cubicBezTo>
                    <a:pt x="13" y="4"/>
                    <a:pt x="12" y="4"/>
                    <a:pt x="12" y="4"/>
                  </a:cubicBezTo>
                  <a:cubicBezTo>
                    <a:pt x="12" y="4"/>
                    <a:pt x="11" y="4"/>
                    <a:pt x="11" y="5"/>
                  </a:cubicBezTo>
                  <a:cubicBezTo>
                    <a:pt x="10" y="5"/>
                    <a:pt x="10" y="6"/>
                    <a:pt x="10" y="7"/>
                  </a:cubicBezTo>
                  <a:cubicBezTo>
                    <a:pt x="9" y="8"/>
                    <a:pt x="9" y="10"/>
                    <a:pt x="9" y="12"/>
                  </a:cubicBezTo>
                  <a:cubicBezTo>
                    <a:pt x="9" y="17"/>
                    <a:pt x="9" y="17"/>
                    <a:pt x="9" y="17"/>
                  </a:cubicBezTo>
                  <a:cubicBezTo>
                    <a:pt x="9" y="18"/>
                    <a:pt x="9" y="18"/>
                    <a:pt x="9" y="18"/>
                  </a:cubicBezTo>
                  <a:cubicBezTo>
                    <a:pt x="9" y="19"/>
                    <a:pt x="9" y="19"/>
                    <a:pt x="9" y="20"/>
                  </a:cubicBezTo>
                  <a:cubicBezTo>
                    <a:pt x="9" y="20"/>
                    <a:pt x="10" y="20"/>
                    <a:pt x="10" y="21"/>
                  </a:cubicBezTo>
                  <a:cubicBezTo>
                    <a:pt x="10" y="21"/>
                    <a:pt x="11" y="21"/>
                    <a:pt x="12" y="21"/>
                  </a:cubicBezTo>
                  <a:cubicBezTo>
                    <a:pt x="12" y="22"/>
                    <a:pt x="12" y="22"/>
                    <a:pt x="12" y="22"/>
                  </a:cubicBezTo>
                  <a:cubicBezTo>
                    <a:pt x="0" y="22"/>
                    <a:pt x="0" y="22"/>
                    <a:pt x="0" y="22"/>
                  </a:cubicBezTo>
                  <a:cubicBezTo>
                    <a:pt x="0" y="21"/>
                    <a:pt x="0" y="21"/>
                    <a:pt x="0" y="21"/>
                  </a:cubicBezTo>
                  <a:cubicBezTo>
                    <a:pt x="1" y="21"/>
                    <a:pt x="2" y="21"/>
                    <a:pt x="2" y="20"/>
                  </a:cubicBezTo>
                  <a:cubicBezTo>
                    <a:pt x="2" y="20"/>
                    <a:pt x="2" y="19"/>
                    <a:pt x="2" y="17"/>
                  </a:cubicBezTo>
                  <a:cubicBezTo>
                    <a:pt x="2" y="5"/>
                    <a:pt x="2" y="5"/>
                    <a:pt x="2" y="5"/>
                  </a:cubicBezTo>
                  <a:cubicBezTo>
                    <a:pt x="2" y="4"/>
                    <a:pt x="2" y="3"/>
                    <a:pt x="2" y="2"/>
                  </a:cubicBezTo>
                  <a:cubicBezTo>
                    <a:pt x="2" y="2"/>
                    <a:pt x="2" y="2"/>
                    <a:pt x="2" y="1"/>
                  </a:cubicBezTo>
                  <a:cubicBezTo>
                    <a:pt x="1" y="1"/>
                    <a:pt x="1" y="1"/>
                    <a:pt x="0" y="1"/>
                  </a:cubicBezTo>
                  <a:cubicBezTo>
                    <a:pt x="0" y="0"/>
                    <a:pt x="0" y="0"/>
                    <a:pt x="0" y="0"/>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79"/>
            <p:cNvSpPr>
              <a:spLocks noEditPoints="1"/>
            </p:cNvSpPr>
            <p:nvPr/>
          </p:nvSpPr>
          <p:spPr bwMode="auto">
            <a:xfrm>
              <a:off x="1756" y="2797"/>
              <a:ext cx="28" cy="76"/>
            </a:xfrm>
            <a:custGeom>
              <a:avLst/>
              <a:gdLst>
                <a:gd name="T0" fmla="*/ 9 w 12"/>
                <a:gd name="T1" fmla="*/ 10 h 32"/>
                <a:gd name="T2" fmla="*/ 9 w 12"/>
                <a:gd name="T3" fmla="*/ 27 h 32"/>
                <a:gd name="T4" fmla="*/ 10 w 12"/>
                <a:gd name="T5" fmla="*/ 30 h 32"/>
                <a:gd name="T6" fmla="*/ 12 w 12"/>
                <a:gd name="T7" fmla="*/ 31 h 32"/>
                <a:gd name="T8" fmla="*/ 12 w 12"/>
                <a:gd name="T9" fmla="*/ 32 h 32"/>
                <a:gd name="T10" fmla="*/ 0 w 12"/>
                <a:gd name="T11" fmla="*/ 32 h 32"/>
                <a:gd name="T12" fmla="*/ 0 w 12"/>
                <a:gd name="T13" fmla="*/ 31 h 32"/>
                <a:gd name="T14" fmla="*/ 2 w 12"/>
                <a:gd name="T15" fmla="*/ 30 h 32"/>
                <a:gd name="T16" fmla="*/ 3 w 12"/>
                <a:gd name="T17" fmla="*/ 27 h 32"/>
                <a:gd name="T18" fmla="*/ 3 w 12"/>
                <a:gd name="T19" fmla="*/ 15 h 32"/>
                <a:gd name="T20" fmla="*/ 2 w 12"/>
                <a:gd name="T21" fmla="*/ 12 h 32"/>
                <a:gd name="T22" fmla="*/ 0 w 12"/>
                <a:gd name="T23" fmla="*/ 11 h 32"/>
                <a:gd name="T24" fmla="*/ 0 w 12"/>
                <a:gd name="T25" fmla="*/ 10 h 32"/>
                <a:gd name="T26" fmla="*/ 9 w 12"/>
                <a:gd name="T27" fmla="*/ 10 h 32"/>
                <a:gd name="T28" fmla="*/ 6 w 12"/>
                <a:gd name="T29" fmla="*/ 0 h 32"/>
                <a:gd name="T30" fmla="*/ 8 w 12"/>
                <a:gd name="T31" fmla="*/ 1 h 32"/>
                <a:gd name="T32" fmla="*/ 10 w 12"/>
                <a:gd name="T33" fmla="*/ 3 h 32"/>
                <a:gd name="T34" fmla="*/ 8 w 12"/>
                <a:gd name="T35" fmla="*/ 6 h 32"/>
                <a:gd name="T36" fmla="*/ 6 w 12"/>
                <a:gd name="T37" fmla="*/ 7 h 32"/>
                <a:gd name="T38" fmla="*/ 3 w 12"/>
                <a:gd name="T39" fmla="*/ 6 h 32"/>
                <a:gd name="T40" fmla="*/ 2 w 12"/>
                <a:gd name="T41" fmla="*/ 3 h 32"/>
                <a:gd name="T42" fmla="*/ 3 w 12"/>
                <a:gd name="T43" fmla="*/ 1 h 32"/>
                <a:gd name="T44" fmla="*/ 6 w 12"/>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9" y="10"/>
                  </a:moveTo>
                  <a:cubicBezTo>
                    <a:pt x="9" y="27"/>
                    <a:pt x="9" y="27"/>
                    <a:pt x="9" y="27"/>
                  </a:cubicBezTo>
                  <a:cubicBezTo>
                    <a:pt x="9" y="29"/>
                    <a:pt x="9" y="30"/>
                    <a:pt x="10" y="30"/>
                  </a:cubicBezTo>
                  <a:cubicBezTo>
                    <a:pt x="10" y="31"/>
                    <a:pt x="11" y="31"/>
                    <a:pt x="12" y="31"/>
                  </a:cubicBezTo>
                  <a:cubicBezTo>
                    <a:pt x="12" y="32"/>
                    <a:pt x="12" y="32"/>
                    <a:pt x="12" y="32"/>
                  </a:cubicBezTo>
                  <a:cubicBezTo>
                    <a:pt x="0" y="32"/>
                    <a:pt x="0" y="32"/>
                    <a:pt x="0" y="32"/>
                  </a:cubicBezTo>
                  <a:cubicBezTo>
                    <a:pt x="0" y="31"/>
                    <a:pt x="0" y="31"/>
                    <a:pt x="0" y="31"/>
                  </a:cubicBezTo>
                  <a:cubicBezTo>
                    <a:pt x="1" y="31"/>
                    <a:pt x="2" y="31"/>
                    <a:pt x="2" y="30"/>
                  </a:cubicBezTo>
                  <a:cubicBezTo>
                    <a:pt x="3" y="30"/>
                    <a:pt x="3" y="29"/>
                    <a:pt x="3" y="27"/>
                  </a:cubicBezTo>
                  <a:cubicBezTo>
                    <a:pt x="3" y="15"/>
                    <a:pt x="3" y="15"/>
                    <a:pt x="3" y="15"/>
                  </a:cubicBezTo>
                  <a:cubicBezTo>
                    <a:pt x="3" y="13"/>
                    <a:pt x="3" y="12"/>
                    <a:pt x="2" y="12"/>
                  </a:cubicBezTo>
                  <a:cubicBezTo>
                    <a:pt x="2" y="11"/>
                    <a:pt x="1" y="11"/>
                    <a:pt x="0" y="11"/>
                  </a:cubicBezTo>
                  <a:cubicBezTo>
                    <a:pt x="0" y="10"/>
                    <a:pt x="0" y="10"/>
                    <a:pt x="0" y="10"/>
                  </a:cubicBezTo>
                  <a:lnTo>
                    <a:pt x="9" y="10"/>
                  </a:lnTo>
                  <a:close/>
                  <a:moveTo>
                    <a:pt x="6" y="0"/>
                  </a:moveTo>
                  <a:cubicBezTo>
                    <a:pt x="7" y="0"/>
                    <a:pt x="8" y="0"/>
                    <a:pt x="8" y="1"/>
                  </a:cubicBezTo>
                  <a:cubicBezTo>
                    <a:pt x="9" y="2"/>
                    <a:pt x="10" y="2"/>
                    <a:pt x="10" y="3"/>
                  </a:cubicBezTo>
                  <a:cubicBezTo>
                    <a:pt x="10" y="4"/>
                    <a:pt x="9" y="5"/>
                    <a:pt x="8" y="6"/>
                  </a:cubicBezTo>
                  <a:cubicBezTo>
                    <a:pt x="8" y="7"/>
                    <a:pt x="7" y="7"/>
                    <a:pt x="6" y="7"/>
                  </a:cubicBezTo>
                  <a:cubicBezTo>
                    <a:pt x="5" y="7"/>
                    <a:pt x="4" y="7"/>
                    <a:pt x="3" y="6"/>
                  </a:cubicBezTo>
                  <a:cubicBezTo>
                    <a:pt x="3" y="5"/>
                    <a:pt x="2" y="4"/>
                    <a:pt x="2" y="3"/>
                  </a:cubicBezTo>
                  <a:cubicBezTo>
                    <a:pt x="2" y="2"/>
                    <a:pt x="3" y="2"/>
                    <a:pt x="3" y="1"/>
                  </a:cubicBezTo>
                  <a:cubicBezTo>
                    <a:pt x="4" y="0"/>
                    <a:pt x="5"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80"/>
            <p:cNvSpPr/>
            <p:nvPr/>
          </p:nvSpPr>
          <p:spPr bwMode="auto">
            <a:xfrm>
              <a:off x="1786" y="2802"/>
              <a:ext cx="34" cy="71"/>
            </a:xfrm>
            <a:custGeom>
              <a:avLst/>
              <a:gdLst>
                <a:gd name="T0" fmla="*/ 9 w 14"/>
                <a:gd name="T1" fmla="*/ 0 h 30"/>
                <a:gd name="T2" fmla="*/ 9 w 14"/>
                <a:gd name="T3" fmla="*/ 8 h 30"/>
                <a:gd name="T4" fmla="*/ 14 w 14"/>
                <a:gd name="T5" fmla="*/ 8 h 30"/>
                <a:gd name="T6" fmla="*/ 14 w 14"/>
                <a:gd name="T7" fmla="*/ 10 h 30"/>
                <a:gd name="T8" fmla="*/ 9 w 14"/>
                <a:gd name="T9" fmla="*/ 10 h 30"/>
                <a:gd name="T10" fmla="*/ 9 w 14"/>
                <a:gd name="T11" fmla="*/ 24 h 30"/>
                <a:gd name="T12" fmla="*/ 10 w 14"/>
                <a:gd name="T13" fmla="*/ 26 h 30"/>
                <a:gd name="T14" fmla="*/ 10 w 14"/>
                <a:gd name="T15" fmla="*/ 27 h 30"/>
                <a:gd name="T16" fmla="*/ 11 w 14"/>
                <a:gd name="T17" fmla="*/ 27 h 30"/>
                <a:gd name="T18" fmla="*/ 14 w 14"/>
                <a:gd name="T19" fmla="*/ 25 h 30"/>
                <a:gd name="T20" fmla="*/ 14 w 14"/>
                <a:gd name="T21" fmla="*/ 26 h 30"/>
                <a:gd name="T22" fmla="*/ 8 w 14"/>
                <a:gd name="T23" fmla="*/ 30 h 30"/>
                <a:gd name="T24" fmla="*/ 5 w 14"/>
                <a:gd name="T25" fmla="*/ 29 h 30"/>
                <a:gd name="T26" fmla="*/ 3 w 14"/>
                <a:gd name="T27" fmla="*/ 26 h 30"/>
                <a:gd name="T28" fmla="*/ 3 w 14"/>
                <a:gd name="T29" fmla="*/ 22 h 30"/>
                <a:gd name="T30" fmla="*/ 3 w 14"/>
                <a:gd name="T31" fmla="*/ 10 h 30"/>
                <a:gd name="T32" fmla="*/ 0 w 14"/>
                <a:gd name="T33" fmla="*/ 10 h 30"/>
                <a:gd name="T34" fmla="*/ 0 w 14"/>
                <a:gd name="T35" fmla="*/ 10 h 30"/>
                <a:gd name="T36" fmla="*/ 5 w 14"/>
                <a:gd name="T37" fmla="*/ 5 h 30"/>
                <a:gd name="T38" fmla="*/ 9 w 14"/>
                <a:gd name="T3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30">
                  <a:moveTo>
                    <a:pt x="9" y="0"/>
                  </a:moveTo>
                  <a:cubicBezTo>
                    <a:pt x="9" y="8"/>
                    <a:pt x="9" y="8"/>
                    <a:pt x="9" y="8"/>
                  </a:cubicBezTo>
                  <a:cubicBezTo>
                    <a:pt x="14" y="8"/>
                    <a:pt x="14" y="8"/>
                    <a:pt x="14" y="8"/>
                  </a:cubicBezTo>
                  <a:cubicBezTo>
                    <a:pt x="14" y="10"/>
                    <a:pt x="14" y="10"/>
                    <a:pt x="14" y="10"/>
                  </a:cubicBezTo>
                  <a:cubicBezTo>
                    <a:pt x="9" y="10"/>
                    <a:pt x="9" y="10"/>
                    <a:pt x="9" y="10"/>
                  </a:cubicBezTo>
                  <a:cubicBezTo>
                    <a:pt x="9" y="24"/>
                    <a:pt x="9" y="24"/>
                    <a:pt x="9" y="24"/>
                  </a:cubicBezTo>
                  <a:cubicBezTo>
                    <a:pt x="9" y="25"/>
                    <a:pt x="9" y="26"/>
                    <a:pt x="10" y="26"/>
                  </a:cubicBezTo>
                  <a:cubicBezTo>
                    <a:pt x="10" y="27"/>
                    <a:pt x="10" y="27"/>
                    <a:pt x="10" y="27"/>
                  </a:cubicBezTo>
                  <a:cubicBezTo>
                    <a:pt x="10" y="27"/>
                    <a:pt x="11" y="27"/>
                    <a:pt x="11" y="27"/>
                  </a:cubicBezTo>
                  <a:cubicBezTo>
                    <a:pt x="12" y="27"/>
                    <a:pt x="13" y="27"/>
                    <a:pt x="14" y="25"/>
                  </a:cubicBezTo>
                  <a:cubicBezTo>
                    <a:pt x="14" y="26"/>
                    <a:pt x="14" y="26"/>
                    <a:pt x="14" y="26"/>
                  </a:cubicBezTo>
                  <a:cubicBezTo>
                    <a:pt x="13" y="29"/>
                    <a:pt x="11" y="30"/>
                    <a:pt x="8" y="30"/>
                  </a:cubicBezTo>
                  <a:cubicBezTo>
                    <a:pt x="7" y="30"/>
                    <a:pt x="6" y="30"/>
                    <a:pt x="5" y="29"/>
                  </a:cubicBezTo>
                  <a:cubicBezTo>
                    <a:pt x="4" y="28"/>
                    <a:pt x="3" y="27"/>
                    <a:pt x="3" y="26"/>
                  </a:cubicBezTo>
                  <a:cubicBezTo>
                    <a:pt x="3" y="26"/>
                    <a:pt x="3" y="24"/>
                    <a:pt x="3" y="22"/>
                  </a:cubicBezTo>
                  <a:cubicBezTo>
                    <a:pt x="3" y="10"/>
                    <a:pt x="3" y="10"/>
                    <a:pt x="3" y="10"/>
                  </a:cubicBezTo>
                  <a:cubicBezTo>
                    <a:pt x="0" y="10"/>
                    <a:pt x="0" y="10"/>
                    <a:pt x="0" y="10"/>
                  </a:cubicBezTo>
                  <a:cubicBezTo>
                    <a:pt x="0" y="10"/>
                    <a:pt x="0" y="10"/>
                    <a:pt x="0" y="10"/>
                  </a:cubicBezTo>
                  <a:cubicBezTo>
                    <a:pt x="2" y="8"/>
                    <a:pt x="4" y="7"/>
                    <a:pt x="5" y="5"/>
                  </a:cubicBezTo>
                  <a:cubicBezTo>
                    <a:pt x="6" y="4"/>
                    <a:pt x="8" y="2"/>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81"/>
            <p:cNvSpPr/>
            <p:nvPr/>
          </p:nvSpPr>
          <p:spPr bwMode="auto">
            <a:xfrm>
              <a:off x="1822" y="2821"/>
              <a:ext cx="54" cy="76"/>
            </a:xfrm>
            <a:custGeom>
              <a:avLst/>
              <a:gdLst>
                <a:gd name="T0" fmla="*/ 11 w 23"/>
                <a:gd name="T1" fmla="*/ 23 h 32"/>
                <a:gd name="T2" fmla="*/ 4 w 23"/>
                <a:gd name="T3" fmla="*/ 7 h 32"/>
                <a:gd name="T4" fmla="*/ 2 w 23"/>
                <a:gd name="T5" fmla="*/ 2 h 32"/>
                <a:gd name="T6" fmla="*/ 0 w 23"/>
                <a:gd name="T7" fmla="*/ 1 h 32"/>
                <a:gd name="T8" fmla="*/ 0 w 23"/>
                <a:gd name="T9" fmla="*/ 0 h 32"/>
                <a:gd name="T10" fmla="*/ 12 w 23"/>
                <a:gd name="T11" fmla="*/ 0 h 32"/>
                <a:gd name="T12" fmla="*/ 12 w 23"/>
                <a:gd name="T13" fmla="*/ 1 h 32"/>
                <a:gd name="T14" fmla="*/ 10 w 23"/>
                <a:gd name="T15" fmla="*/ 1 h 32"/>
                <a:gd name="T16" fmla="*/ 10 w 23"/>
                <a:gd name="T17" fmla="*/ 2 h 32"/>
                <a:gd name="T18" fmla="*/ 11 w 23"/>
                <a:gd name="T19" fmla="*/ 6 h 32"/>
                <a:gd name="T20" fmla="*/ 14 w 23"/>
                <a:gd name="T21" fmla="*/ 14 h 32"/>
                <a:gd name="T22" fmla="*/ 17 w 23"/>
                <a:gd name="T23" fmla="*/ 8 h 32"/>
                <a:gd name="T24" fmla="*/ 18 w 23"/>
                <a:gd name="T25" fmla="*/ 3 h 32"/>
                <a:gd name="T26" fmla="*/ 18 w 23"/>
                <a:gd name="T27" fmla="*/ 2 h 32"/>
                <a:gd name="T28" fmla="*/ 16 w 23"/>
                <a:gd name="T29" fmla="*/ 1 h 32"/>
                <a:gd name="T30" fmla="*/ 16 w 23"/>
                <a:gd name="T31" fmla="*/ 0 h 32"/>
                <a:gd name="T32" fmla="*/ 23 w 23"/>
                <a:gd name="T33" fmla="*/ 0 h 32"/>
                <a:gd name="T34" fmla="*/ 23 w 23"/>
                <a:gd name="T35" fmla="*/ 1 h 32"/>
                <a:gd name="T36" fmla="*/ 21 w 23"/>
                <a:gd name="T37" fmla="*/ 2 h 32"/>
                <a:gd name="T38" fmla="*/ 19 w 23"/>
                <a:gd name="T39" fmla="*/ 7 h 32"/>
                <a:gd name="T40" fmla="*/ 13 w 23"/>
                <a:gd name="T41" fmla="*/ 23 h 32"/>
                <a:gd name="T42" fmla="*/ 9 w 23"/>
                <a:gd name="T43" fmla="*/ 30 h 32"/>
                <a:gd name="T44" fmla="*/ 5 w 23"/>
                <a:gd name="T45" fmla="*/ 32 h 32"/>
                <a:gd name="T46" fmla="*/ 2 w 23"/>
                <a:gd name="T47" fmla="*/ 31 h 32"/>
                <a:gd name="T48" fmla="*/ 1 w 23"/>
                <a:gd name="T49" fmla="*/ 28 h 32"/>
                <a:gd name="T50" fmla="*/ 2 w 23"/>
                <a:gd name="T51" fmla="*/ 26 h 32"/>
                <a:gd name="T52" fmla="*/ 4 w 23"/>
                <a:gd name="T53" fmla="*/ 25 h 32"/>
                <a:gd name="T54" fmla="*/ 6 w 23"/>
                <a:gd name="T55" fmla="*/ 26 h 32"/>
                <a:gd name="T56" fmla="*/ 7 w 23"/>
                <a:gd name="T57" fmla="*/ 28 h 32"/>
                <a:gd name="T58" fmla="*/ 7 w 23"/>
                <a:gd name="T59" fmla="*/ 29 h 32"/>
                <a:gd name="T60" fmla="*/ 7 w 23"/>
                <a:gd name="T61" fmla="*/ 29 h 32"/>
                <a:gd name="T62" fmla="*/ 9 w 23"/>
                <a:gd name="T63" fmla="*/ 29 h 32"/>
                <a:gd name="T64" fmla="*/ 11 w 23"/>
                <a:gd name="T65" fmla="*/ 24 h 32"/>
                <a:gd name="T66" fmla="*/ 11 w 23"/>
                <a:gd name="T67"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2">
                  <a:moveTo>
                    <a:pt x="11" y="23"/>
                  </a:moveTo>
                  <a:cubicBezTo>
                    <a:pt x="4" y="7"/>
                    <a:pt x="4" y="7"/>
                    <a:pt x="4" y="7"/>
                  </a:cubicBezTo>
                  <a:cubicBezTo>
                    <a:pt x="3" y="4"/>
                    <a:pt x="3" y="3"/>
                    <a:pt x="2" y="2"/>
                  </a:cubicBezTo>
                  <a:cubicBezTo>
                    <a:pt x="2" y="2"/>
                    <a:pt x="1" y="1"/>
                    <a:pt x="0" y="1"/>
                  </a:cubicBezTo>
                  <a:cubicBezTo>
                    <a:pt x="0" y="0"/>
                    <a:pt x="0" y="0"/>
                    <a:pt x="0" y="0"/>
                  </a:cubicBezTo>
                  <a:cubicBezTo>
                    <a:pt x="12" y="0"/>
                    <a:pt x="12" y="0"/>
                    <a:pt x="12" y="0"/>
                  </a:cubicBezTo>
                  <a:cubicBezTo>
                    <a:pt x="12" y="1"/>
                    <a:pt x="12" y="1"/>
                    <a:pt x="12" y="1"/>
                  </a:cubicBezTo>
                  <a:cubicBezTo>
                    <a:pt x="11" y="1"/>
                    <a:pt x="10" y="1"/>
                    <a:pt x="10" y="1"/>
                  </a:cubicBezTo>
                  <a:cubicBezTo>
                    <a:pt x="10" y="2"/>
                    <a:pt x="10" y="2"/>
                    <a:pt x="10" y="2"/>
                  </a:cubicBezTo>
                  <a:cubicBezTo>
                    <a:pt x="10" y="3"/>
                    <a:pt x="10" y="4"/>
                    <a:pt x="11" y="6"/>
                  </a:cubicBezTo>
                  <a:cubicBezTo>
                    <a:pt x="14" y="14"/>
                    <a:pt x="14" y="14"/>
                    <a:pt x="14" y="14"/>
                  </a:cubicBezTo>
                  <a:cubicBezTo>
                    <a:pt x="17" y="8"/>
                    <a:pt x="17" y="8"/>
                    <a:pt x="17" y="8"/>
                  </a:cubicBezTo>
                  <a:cubicBezTo>
                    <a:pt x="18" y="5"/>
                    <a:pt x="18" y="4"/>
                    <a:pt x="18" y="3"/>
                  </a:cubicBezTo>
                  <a:cubicBezTo>
                    <a:pt x="18" y="2"/>
                    <a:pt x="18" y="2"/>
                    <a:pt x="18" y="2"/>
                  </a:cubicBezTo>
                  <a:cubicBezTo>
                    <a:pt x="17" y="1"/>
                    <a:pt x="17" y="1"/>
                    <a:pt x="16" y="1"/>
                  </a:cubicBezTo>
                  <a:cubicBezTo>
                    <a:pt x="16" y="0"/>
                    <a:pt x="16" y="0"/>
                    <a:pt x="16" y="0"/>
                  </a:cubicBezTo>
                  <a:cubicBezTo>
                    <a:pt x="23" y="0"/>
                    <a:pt x="23" y="0"/>
                    <a:pt x="23" y="0"/>
                  </a:cubicBezTo>
                  <a:cubicBezTo>
                    <a:pt x="23" y="1"/>
                    <a:pt x="23" y="1"/>
                    <a:pt x="23" y="1"/>
                  </a:cubicBezTo>
                  <a:cubicBezTo>
                    <a:pt x="22" y="1"/>
                    <a:pt x="22" y="1"/>
                    <a:pt x="21" y="2"/>
                  </a:cubicBezTo>
                  <a:cubicBezTo>
                    <a:pt x="21" y="2"/>
                    <a:pt x="20" y="4"/>
                    <a:pt x="19" y="7"/>
                  </a:cubicBezTo>
                  <a:cubicBezTo>
                    <a:pt x="13" y="23"/>
                    <a:pt x="13" y="23"/>
                    <a:pt x="13" y="23"/>
                  </a:cubicBezTo>
                  <a:cubicBezTo>
                    <a:pt x="11" y="27"/>
                    <a:pt x="10" y="29"/>
                    <a:pt x="9" y="30"/>
                  </a:cubicBezTo>
                  <a:cubicBezTo>
                    <a:pt x="8" y="31"/>
                    <a:pt x="7" y="32"/>
                    <a:pt x="5" y="32"/>
                  </a:cubicBezTo>
                  <a:cubicBezTo>
                    <a:pt x="4" y="32"/>
                    <a:pt x="3" y="31"/>
                    <a:pt x="2" y="31"/>
                  </a:cubicBezTo>
                  <a:cubicBezTo>
                    <a:pt x="2" y="30"/>
                    <a:pt x="1" y="29"/>
                    <a:pt x="1" y="28"/>
                  </a:cubicBezTo>
                  <a:cubicBezTo>
                    <a:pt x="1" y="27"/>
                    <a:pt x="2" y="27"/>
                    <a:pt x="2" y="26"/>
                  </a:cubicBezTo>
                  <a:cubicBezTo>
                    <a:pt x="3" y="25"/>
                    <a:pt x="3" y="25"/>
                    <a:pt x="4" y="25"/>
                  </a:cubicBezTo>
                  <a:cubicBezTo>
                    <a:pt x="5" y="25"/>
                    <a:pt x="5" y="25"/>
                    <a:pt x="6" y="26"/>
                  </a:cubicBezTo>
                  <a:cubicBezTo>
                    <a:pt x="6" y="26"/>
                    <a:pt x="7" y="27"/>
                    <a:pt x="7" y="28"/>
                  </a:cubicBezTo>
                  <a:cubicBezTo>
                    <a:pt x="7" y="29"/>
                    <a:pt x="7" y="29"/>
                    <a:pt x="7" y="29"/>
                  </a:cubicBezTo>
                  <a:cubicBezTo>
                    <a:pt x="7" y="29"/>
                    <a:pt x="7" y="29"/>
                    <a:pt x="7" y="29"/>
                  </a:cubicBezTo>
                  <a:cubicBezTo>
                    <a:pt x="8" y="29"/>
                    <a:pt x="8" y="29"/>
                    <a:pt x="9" y="29"/>
                  </a:cubicBezTo>
                  <a:cubicBezTo>
                    <a:pt x="9" y="28"/>
                    <a:pt x="10" y="27"/>
                    <a:pt x="11" y="24"/>
                  </a:cubicBezTo>
                  <a:lnTo>
                    <a:pt x="11" y="2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userDrawn="1">
            <p:ph type="title"/>
          </p:nvPr>
        </p:nvSpPr>
        <p:spPr>
          <a:xfrm>
            <a:off x="2673631" y="3760560"/>
            <a:ext cx="6309974" cy="738334"/>
          </a:xfrm>
          <a:prstGeom prst="rect">
            <a:avLst/>
          </a:prstGeom>
        </p:spPr>
        <p:txBody>
          <a:bodyPr/>
          <a:lstStyle>
            <a:lvl1pPr algn="ctr">
              <a:defRPr>
                <a:solidFill>
                  <a:srgbClr val="B60005"/>
                </a:solidFill>
              </a:defRPr>
            </a:lvl1pPr>
          </a:lstStyle>
          <a:p>
            <a:r>
              <a:rPr kumimoji="1" lang="zh-CN" altLang="en-US"/>
              <a:t>单击此处编辑母版标题样式</a:t>
            </a:r>
            <a:endParaRPr kumimoji="1" lang="zh-CN" altLang="en-US" dirty="0"/>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 6"/>
          <p:cNvGrpSpPr/>
          <p:nvPr userDrawn="1"/>
        </p:nvGrpSpPr>
        <p:grpSpPr>
          <a:xfrm>
            <a:off x="0" y="404215"/>
            <a:ext cx="12192000" cy="6445522"/>
            <a:chOff x="0" y="404215"/>
            <a:chExt cx="12192000" cy="6445522"/>
          </a:xfrm>
        </p:grpSpPr>
        <p:sp>
          <p:nvSpPr>
            <p:cNvPr id="8" name="Freeform 295"/>
            <p:cNvSpPr>
              <a:spLocks noEditPoints="1"/>
            </p:cNvSpPr>
            <p:nvPr/>
          </p:nvSpPr>
          <p:spPr bwMode="auto">
            <a:xfrm>
              <a:off x="0" y="404215"/>
              <a:ext cx="1543050" cy="6021817"/>
            </a:xfrm>
            <a:custGeom>
              <a:avLst/>
              <a:gdLst>
                <a:gd name="T0" fmla="*/ 0 w 537"/>
                <a:gd name="T1" fmla="*/ 1369 h 2105"/>
                <a:gd name="T2" fmla="*/ 94 w 537"/>
                <a:gd name="T3" fmla="*/ 1390 h 2105"/>
                <a:gd name="T4" fmla="*/ 179 w 537"/>
                <a:gd name="T5" fmla="*/ 1330 h 2105"/>
                <a:gd name="T6" fmla="*/ 211 w 537"/>
                <a:gd name="T7" fmla="*/ 1059 h 2105"/>
                <a:gd name="T8" fmla="*/ 148 w 537"/>
                <a:gd name="T9" fmla="*/ 697 h 2105"/>
                <a:gd name="T10" fmla="*/ 42 w 537"/>
                <a:gd name="T11" fmla="*/ 491 h 2105"/>
                <a:gd name="T12" fmla="*/ 0 w 537"/>
                <a:gd name="T13" fmla="*/ 375 h 2105"/>
                <a:gd name="T14" fmla="*/ 78 w 537"/>
                <a:gd name="T15" fmla="*/ 477 h 2105"/>
                <a:gd name="T16" fmla="*/ 187 w 537"/>
                <a:gd name="T17" fmla="*/ 696 h 2105"/>
                <a:gd name="T18" fmla="*/ 245 w 537"/>
                <a:gd name="T19" fmla="*/ 944 h 2105"/>
                <a:gd name="T20" fmla="*/ 236 w 537"/>
                <a:gd name="T21" fmla="*/ 1236 h 2105"/>
                <a:gd name="T22" fmla="*/ 171 w 537"/>
                <a:gd name="T23" fmla="*/ 1466 h 2105"/>
                <a:gd name="T24" fmla="*/ 97 w 537"/>
                <a:gd name="T25" fmla="*/ 1450 h 2105"/>
                <a:gd name="T26" fmla="*/ 0 w 537"/>
                <a:gd name="T27" fmla="*/ 1647 h 2105"/>
                <a:gd name="T28" fmla="*/ 0 w 537"/>
                <a:gd name="T29" fmla="*/ 1655 h 2105"/>
                <a:gd name="T30" fmla="*/ 74 w 537"/>
                <a:gd name="T31" fmla="*/ 1631 h 2105"/>
                <a:gd name="T32" fmla="*/ 358 w 537"/>
                <a:gd name="T33" fmla="*/ 1054 h 2105"/>
                <a:gd name="T34" fmla="*/ 0 w 537"/>
                <a:gd name="T35" fmla="*/ 295 h 2105"/>
                <a:gd name="T36" fmla="*/ 0 w 537"/>
                <a:gd name="T37" fmla="*/ 1812 h 2105"/>
                <a:gd name="T38" fmla="*/ 358 w 537"/>
                <a:gd name="T39" fmla="*/ 1054 h 2105"/>
                <a:gd name="T40" fmla="*/ 482 w 537"/>
                <a:gd name="T41" fmla="*/ 1118 h 2105"/>
                <a:gd name="T42" fmla="*/ 529 w 537"/>
                <a:gd name="T43" fmla="*/ 952 h 2105"/>
                <a:gd name="T44" fmla="*/ 425 w 537"/>
                <a:gd name="T45" fmla="*/ 686 h 2105"/>
                <a:gd name="T46" fmla="*/ 417 w 537"/>
                <a:gd name="T47" fmla="*/ 515 h 2105"/>
                <a:gd name="T48" fmla="*/ 236 w 537"/>
                <a:gd name="T49" fmla="*/ 295 h 2105"/>
                <a:gd name="T50" fmla="*/ 166 w 537"/>
                <a:gd name="T51" fmla="*/ 137 h 2105"/>
                <a:gd name="T52" fmla="*/ 0 w 537"/>
                <a:gd name="T53" fmla="*/ 150 h 2105"/>
                <a:gd name="T54" fmla="*/ 0 w 537"/>
                <a:gd name="T55" fmla="*/ 1959 h 2105"/>
                <a:gd name="T56" fmla="*/ 171 w 537"/>
                <a:gd name="T57" fmla="*/ 1963 h 2105"/>
                <a:gd name="T58" fmla="*/ 232 w 537"/>
                <a:gd name="T59" fmla="*/ 1806 h 2105"/>
                <a:gd name="T60" fmla="*/ 422 w 537"/>
                <a:gd name="T61" fmla="*/ 1590 h 2105"/>
                <a:gd name="T62" fmla="*/ 427 w 537"/>
                <a:gd name="T63" fmla="*/ 1418 h 2105"/>
                <a:gd name="T64" fmla="*/ 537 w 537"/>
                <a:gd name="T65" fmla="*/ 115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2105">
                  <a:moveTo>
                    <a:pt x="97" y="1450"/>
                  </a:moveTo>
                  <a:cubicBezTo>
                    <a:pt x="73" y="1431"/>
                    <a:pt x="39" y="1403"/>
                    <a:pt x="0" y="1369"/>
                  </a:cubicBezTo>
                  <a:cubicBezTo>
                    <a:pt x="0" y="1310"/>
                    <a:pt x="0" y="1310"/>
                    <a:pt x="0" y="1310"/>
                  </a:cubicBezTo>
                  <a:cubicBezTo>
                    <a:pt x="38" y="1344"/>
                    <a:pt x="70" y="1371"/>
                    <a:pt x="94" y="1390"/>
                  </a:cubicBezTo>
                  <a:cubicBezTo>
                    <a:pt x="121" y="1412"/>
                    <a:pt x="140" y="1426"/>
                    <a:pt x="148" y="1432"/>
                  </a:cubicBezTo>
                  <a:cubicBezTo>
                    <a:pt x="152" y="1420"/>
                    <a:pt x="166" y="1384"/>
                    <a:pt x="179" y="1330"/>
                  </a:cubicBezTo>
                  <a:cubicBezTo>
                    <a:pt x="188" y="1292"/>
                    <a:pt x="195" y="1252"/>
                    <a:pt x="201" y="1211"/>
                  </a:cubicBezTo>
                  <a:cubicBezTo>
                    <a:pt x="208" y="1160"/>
                    <a:pt x="211" y="1109"/>
                    <a:pt x="211" y="1059"/>
                  </a:cubicBezTo>
                  <a:cubicBezTo>
                    <a:pt x="211" y="979"/>
                    <a:pt x="202" y="900"/>
                    <a:pt x="185" y="824"/>
                  </a:cubicBezTo>
                  <a:cubicBezTo>
                    <a:pt x="175" y="781"/>
                    <a:pt x="163" y="738"/>
                    <a:pt x="148" y="697"/>
                  </a:cubicBezTo>
                  <a:cubicBezTo>
                    <a:pt x="131" y="653"/>
                    <a:pt x="112" y="610"/>
                    <a:pt x="89" y="568"/>
                  </a:cubicBezTo>
                  <a:cubicBezTo>
                    <a:pt x="75" y="541"/>
                    <a:pt x="59" y="516"/>
                    <a:pt x="42" y="491"/>
                  </a:cubicBezTo>
                  <a:cubicBezTo>
                    <a:pt x="29" y="472"/>
                    <a:pt x="15" y="453"/>
                    <a:pt x="0" y="434"/>
                  </a:cubicBezTo>
                  <a:cubicBezTo>
                    <a:pt x="0" y="375"/>
                    <a:pt x="0" y="375"/>
                    <a:pt x="0" y="375"/>
                  </a:cubicBezTo>
                  <a:cubicBezTo>
                    <a:pt x="7" y="383"/>
                    <a:pt x="14" y="391"/>
                    <a:pt x="21" y="400"/>
                  </a:cubicBezTo>
                  <a:cubicBezTo>
                    <a:pt x="41" y="424"/>
                    <a:pt x="61" y="450"/>
                    <a:pt x="78" y="477"/>
                  </a:cubicBezTo>
                  <a:cubicBezTo>
                    <a:pt x="97" y="505"/>
                    <a:pt x="114" y="534"/>
                    <a:pt x="129" y="564"/>
                  </a:cubicBezTo>
                  <a:cubicBezTo>
                    <a:pt x="152" y="607"/>
                    <a:pt x="171" y="652"/>
                    <a:pt x="187" y="696"/>
                  </a:cubicBezTo>
                  <a:cubicBezTo>
                    <a:pt x="202" y="738"/>
                    <a:pt x="215" y="780"/>
                    <a:pt x="224" y="823"/>
                  </a:cubicBezTo>
                  <a:cubicBezTo>
                    <a:pt x="233" y="863"/>
                    <a:pt x="240" y="904"/>
                    <a:pt x="245" y="944"/>
                  </a:cubicBezTo>
                  <a:cubicBezTo>
                    <a:pt x="248" y="982"/>
                    <a:pt x="250" y="1020"/>
                    <a:pt x="250" y="1058"/>
                  </a:cubicBezTo>
                  <a:cubicBezTo>
                    <a:pt x="250" y="1117"/>
                    <a:pt x="246" y="1177"/>
                    <a:pt x="236" y="1236"/>
                  </a:cubicBezTo>
                  <a:cubicBezTo>
                    <a:pt x="228" y="1284"/>
                    <a:pt x="217" y="1330"/>
                    <a:pt x="203" y="1375"/>
                  </a:cubicBezTo>
                  <a:cubicBezTo>
                    <a:pt x="191" y="1416"/>
                    <a:pt x="179" y="1447"/>
                    <a:pt x="171" y="1466"/>
                  </a:cubicBezTo>
                  <a:cubicBezTo>
                    <a:pt x="165" y="1482"/>
                    <a:pt x="160" y="1492"/>
                    <a:pt x="158" y="1496"/>
                  </a:cubicBezTo>
                  <a:cubicBezTo>
                    <a:pt x="152" y="1492"/>
                    <a:pt x="130" y="1476"/>
                    <a:pt x="97" y="1450"/>
                  </a:cubicBezTo>
                  <a:close/>
                  <a:moveTo>
                    <a:pt x="0" y="1601"/>
                  </a:moveTo>
                  <a:cubicBezTo>
                    <a:pt x="0" y="1647"/>
                    <a:pt x="0" y="1647"/>
                    <a:pt x="0" y="1647"/>
                  </a:cubicBezTo>
                  <a:cubicBezTo>
                    <a:pt x="2" y="1647"/>
                    <a:pt x="4" y="1648"/>
                    <a:pt x="5" y="1649"/>
                  </a:cubicBezTo>
                  <a:cubicBezTo>
                    <a:pt x="4" y="1650"/>
                    <a:pt x="2" y="1652"/>
                    <a:pt x="0" y="1655"/>
                  </a:cubicBezTo>
                  <a:cubicBezTo>
                    <a:pt x="0" y="1722"/>
                    <a:pt x="0" y="1722"/>
                    <a:pt x="0" y="1722"/>
                  </a:cubicBezTo>
                  <a:cubicBezTo>
                    <a:pt x="49" y="1669"/>
                    <a:pt x="74" y="1631"/>
                    <a:pt x="74" y="1631"/>
                  </a:cubicBezTo>
                  <a:cubicBezTo>
                    <a:pt x="74" y="1631"/>
                    <a:pt x="47" y="1619"/>
                    <a:pt x="0" y="1601"/>
                  </a:cubicBezTo>
                  <a:close/>
                  <a:moveTo>
                    <a:pt x="358" y="1054"/>
                  </a:moveTo>
                  <a:cubicBezTo>
                    <a:pt x="358" y="730"/>
                    <a:pt x="220" y="438"/>
                    <a:pt x="0" y="233"/>
                  </a:cubicBezTo>
                  <a:cubicBezTo>
                    <a:pt x="0" y="295"/>
                    <a:pt x="0" y="295"/>
                    <a:pt x="0" y="295"/>
                  </a:cubicBezTo>
                  <a:cubicBezTo>
                    <a:pt x="193" y="490"/>
                    <a:pt x="313" y="758"/>
                    <a:pt x="313" y="1054"/>
                  </a:cubicBezTo>
                  <a:cubicBezTo>
                    <a:pt x="313" y="1350"/>
                    <a:pt x="193" y="1618"/>
                    <a:pt x="0" y="1812"/>
                  </a:cubicBezTo>
                  <a:cubicBezTo>
                    <a:pt x="0" y="1875"/>
                    <a:pt x="0" y="1875"/>
                    <a:pt x="0" y="1875"/>
                  </a:cubicBezTo>
                  <a:cubicBezTo>
                    <a:pt x="220" y="1670"/>
                    <a:pt x="358" y="1378"/>
                    <a:pt x="358" y="1054"/>
                  </a:cubicBezTo>
                  <a:close/>
                  <a:moveTo>
                    <a:pt x="532" y="1149"/>
                  </a:moveTo>
                  <a:cubicBezTo>
                    <a:pt x="482" y="1118"/>
                    <a:pt x="482" y="1118"/>
                    <a:pt x="482" y="1118"/>
                  </a:cubicBezTo>
                  <a:cubicBezTo>
                    <a:pt x="475" y="987"/>
                    <a:pt x="475" y="987"/>
                    <a:pt x="475" y="987"/>
                  </a:cubicBezTo>
                  <a:cubicBezTo>
                    <a:pt x="529" y="952"/>
                    <a:pt x="529" y="952"/>
                    <a:pt x="529" y="952"/>
                  </a:cubicBezTo>
                  <a:cubicBezTo>
                    <a:pt x="482" y="700"/>
                    <a:pt x="482" y="700"/>
                    <a:pt x="482" y="700"/>
                  </a:cubicBezTo>
                  <a:cubicBezTo>
                    <a:pt x="425" y="686"/>
                    <a:pt x="425" y="686"/>
                    <a:pt x="425" y="686"/>
                  </a:cubicBezTo>
                  <a:cubicBezTo>
                    <a:pt x="376" y="565"/>
                    <a:pt x="376" y="565"/>
                    <a:pt x="376" y="565"/>
                  </a:cubicBezTo>
                  <a:cubicBezTo>
                    <a:pt x="417" y="515"/>
                    <a:pt x="417" y="515"/>
                    <a:pt x="417" y="515"/>
                  </a:cubicBezTo>
                  <a:cubicBezTo>
                    <a:pt x="290" y="288"/>
                    <a:pt x="290" y="288"/>
                    <a:pt x="290" y="288"/>
                  </a:cubicBezTo>
                  <a:cubicBezTo>
                    <a:pt x="236" y="295"/>
                    <a:pt x="236" y="295"/>
                    <a:pt x="236" y="295"/>
                  </a:cubicBezTo>
                  <a:cubicBezTo>
                    <a:pt x="147" y="199"/>
                    <a:pt x="147" y="199"/>
                    <a:pt x="147" y="199"/>
                  </a:cubicBezTo>
                  <a:cubicBezTo>
                    <a:pt x="166" y="137"/>
                    <a:pt x="166" y="137"/>
                    <a:pt x="166" y="137"/>
                  </a:cubicBezTo>
                  <a:cubicBezTo>
                    <a:pt x="0" y="0"/>
                    <a:pt x="0" y="0"/>
                    <a:pt x="0" y="0"/>
                  </a:cubicBezTo>
                  <a:cubicBezTo>
                    <a:pt x="0" y="150"/>
                    <a:pt x="0" y="150"/>
                    <a:pt x="0" y="150"/>
                  </a:cubicBezTo>
                  <a:cubicBezTo>
                    <a:pt x="257" y="367"/>
                    <a:pt x="420" y="692"/>
                    <a:pt x="420" y="1054"/>
                  </a:cubicBezTo>
                  <a:cubicBezTo>
                    <a:pt x="420" y="1417"/>
                    <a:pt x="257" y="1742"/>
                    <a:pt x="0" y="1959"/>
                  </a:cubicBezTo>
                  <a:cubicBezTo>
                    <a:pt x="0" y="2105"/>
                    <a:pt x="0" y="2105"/>
                    <a:pt x="0" y="2105"/>
                  </a:cubicBezTo>
                  <a:cubicBezTo>
                    <a:pt x="171" y="1963"/>
                    <a:pt x="171" y="1963"/>
                    <a:pt x="171" y="1963"/>
                  </a:cubicBezTo>
                  <a:cubicBezTo>
                    <a:pt x="155" y="1912"/>
                    <a:pt x="155" y="1912"/>
                    <a:pt x="155" y="1912"/>
                  </a:cubicBezTo>
                  <a:cubicBezTo>
                    <a:pt x="232" y="1806"/>
                    <a:pt x="232" y="1806"/>
                    <a:pt x="232" y="1806"/>
                  </a:cubicBezTo>
                  <a:cubicBezTo>
                    <a:pt x="296" y="1814"/>
                    <a:pt x="296" y="1814"/>
                    <a:pt x="296" y="1814"/>
                  </a:cubicBezTo>
                  <a:cubicBezTo>
                    <a:pt x="422" y="1590"/>
                    <a:pt x="422" y="1590"/>
                    <a:pt x="422" y="1590"/>
                  </a:cubicBezTo>
                  <a:cubicBezTo>
                    <a:pt x="386" y="1543"/>
                    <a:pt x="386" y="1543"/>
                    <a:pt x="386" y="1543"/>
                  </a:cubicBezTo>
                  <a:cubicBezTo>
                    <a:pt x="427" y="1418"/>
                    <a:pt x="427" y="1418"/>
                    <a:pt x="427" y="1418"/>
                  </a:cubicBezTo>
                  <a:cubicBezTo>
                    <a:pt x="490" y="1405"/>
                    <a:pt x="490" y="1405"/>
                    <a:pt x="490" y="1405"/>
                  </a:cubicBezTo>
                  <a:cubicBezTo>
                    <a:pt x="537" y="1150"/>
                    <a:pt x="537" y="1150"/>
                    <a:pt x="537" y="1150"/>
                  </a:cubicBezTo>
                  <a:lnTo>
                    <a:pt x="532" y="1149"/>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 name="Freeform 299"/>
            <p:cNvSpPr>
              <a:spLocks noEditPoints="1"/>
            </p:cNvSpPr>
            <p:nvPr/>
          </p:nvSpPr>
          <p:spPr bwMode="auto">
            <a:xfrm>
              <a:off x="10847070" y="2948292"/>
              <a:ext cx="1344930" cy="3901445"/>
            </a:xfrm>
            <a:custGeom>
              <a:avLst/>
              <a:gdLst>
                <a:gd name="T0" fmla="*/ 224 w 531"/>
                <a:gd name="T1" fmla="*/ 1058 h 1547"/>
                <a:gd name="T2" fmla="*/ 341 w 531"/>
                <a:gd name="T3" fmla="*/ 1547 h 1547"/>
                <a:gd name="T4" fmla="*/ 291 w 531"/>
                <a:gd name="T5" fmla="*/ 1547 h 1547"/>
                <a:gd name="T6" fmla="*/ 179 w 531"/>
                <a:gd name="T7" fmla="*/ 1058 h 1547"/>
                <a:gd name="T8" fmla="*/ 531 w 531"/>
                <a:gd name="T9" fmla="*/ 242 h 1547"/>
                <a:gd name="T10" fmla="*/ 531 w 531"/>
                <a:gd name="T11" fmla="*/ 305 h 1547"/>
                <a:gd name="T12" fmla="*/ 224 w 531"/>
                <a:gd name="T13" fmla="*/ 1058 h 1547"/>
                <a:gd name="T14" fmla="*/ 354 w 531"/>
                <a:gd name="T15" fmla="*/ 807 h 1547"/>
                <a:gd name="T16" fmla="*/ 395 w 531"/>
                <a:gd name="T17" fmla="*/ 684 h 1547"/>
                <a:gd name="T18" fmla="*/ 458 w 531"/>
                <a:gd name="T19" fmla="*/ 561 h 1547"/>
                <a:gd name="T20" fmla="*/ 531 w 531"/>
                <a:gd name="T21" fmla="*/ 457 h 1547"/>
                <a:gd name="T22" fmla="*/ 531 w 531"/>
                <a:gd name="T23" fmla="*/ 399 h 1547"/>
                <a:gd name="T24" fmla="*/ 493 w 531"/>
                <a:gd name="T25" fmla="*/ 445 h 1547"/>
                <a:gd name="T26" fmla="*/ 435 w 531"/>
                <a:gd name="T27" fmla="*/ 527 h 1547"/>
                <a:gd name="T28" fmla="*/ 364 w 531"/>
                <a:gd name="T29" fmla="*/ 660 h 1547"/>
                <a:gd name="T30" fmla="*/ 318 w 531"/>
                <a:gd name="T31" fmla="*/ 792 h 1547"/>
                <a:gd name="T32" fmla="*/ 293 w 531"/>
                <a:gd name="T33" fmla="*/ 921 h 1547"/>
                <a:gd name="T34" fmla="*/ 286 w 531"/>
                <a:gd name="T35" fmla="*/ 1043 h 1547"/>
                <a:gd name="T36" fmla="*/ 301 w 531"/>
                <a:gd name="T37" fmla="*/ 1225 h 1547"/>
                <a:gd name="T38" fmla="*/ 334 w 531"/>
                <a:gd name="T39" fmla="*/ 1370 h 1547"/>
                <a:gd name="T40" fmla="*/ 368 w 531"/>
                <a:gd name="T41" fmla="*/ 1466 h 1547"/>
                <a:gd name="T42" fmla="*/ 382 w 531"/>
                <a:gd name="T43" fmla="*/ 1499 h 1547"/>
                <a:gd name="T44" fmla="*/ 531 w 531"/>
                <a:gd name="T45" fmla="*/ 1377 h 1547"/>
                <a:gd name="T46" fmla="*/ 531 w 531"/>
                <a:gd name="T47" fmla="*/ 1322 h 1547"/>
                <a:gd name="T48" fmla="*/ 459 w 531"/>
                <a:gd name="T49" fmla="*/ 1385 h 1547"/>
                <a:gd name="T50" fmla="*/ 400 w 531"/>
                <a:gd name="T51" fmla="*/ 1433 h 1547"/>
                <a:gd name="T52" fmla="*/ 364 w 531"/>
                <a:gd name="T53" fmla="*/ 1324 h 1547"/>
                <a:gd name="T54" fmla="*/ 338 w 531"/>
                <a:gd name="T55" fmla="*/ 1198 h 1547"/>
                <a:gd name="T56" fmla="*/ 326 w 531"/>
                <a:gd name="T57" fmla="*/ 1039 h 1547"/>
                <a:gd name="T58" fmla="*/ 333 w 531"/>
                <a:gd name="T59" fmla="*/ 926 h 1547"/>
                <a:gd name="T60" fmla="*/ 354 w 531"/>
                <a:gd name="T61" fmla="*/ 807 h 1547"/>
                <a:gd name="T62" fmla="*/ 43 w 531"/>
                <a:gd name="T63" fmla="*/ 1410 h 1547"/>
                <a:gd name="T64" fmla="*/ 44 w 531"/>
                <a:gd name="T65" fmla="*/ 1412 h 1547"/>
                <a:gd name="T66" fmla="*/ 101 w 531"/>
                <a:gd name="T67" fmla="*/ 1424 h 1547"/>
                <a:gd name="T68" fmla="*/ 153 w 531"/>
                <a:gd name="T69" fmla="*/ 1544 h 1547"/>
                <a:gd name="T70" fmla="*/ 151 w 531"/>
                <a:gd name="T71" fmla="*/ 1547 h 1547"/>
                <a:gd name="T72" fmla="*/ 221 w 531"/>
                <a:gd name="T73" fmla="*/ 1547 h 1547"/>
                <a:gd name="T74" fmla="*/ 116 w 531"/>
                <a:gd name="T75" fmla="*/ 1058 h 1547"/>
                <a:gd name="T76" fmla="*/ 531 w 531"/>
                <a:gd name="T77" fmla="*/ 158 h 1547"/>
                <a:gd name="T78" fmla="*/ 531 w 531"/>
                <a:gd name="T79" fmla="*/ 0 h 1547"/>
                <a:gd name="T80" fmla="*/ 365 w 531"/>
                <a:gd name="T81" fmla="*/ 142 h 1547"/>
                <a:gd name="T82" fmla="*/ 382 w 531"/>
                <a:gd name="T83" fmla="*/ 198 h 1547"/>
                <a:gd name="T84" fmla="*/ 302 w 531"/>
                <a:gd name="T85" fmla="*/ 302 h 1547"/>
                <a:gd name="T86" fmla="*/ 238 w 531"/>
                <a:gd name="T87" fmla="*/ 292 h 1547"/>
                <a:gd name="T88" fmla="*/ 105 w 531"/>
                <a:gd name="T89" fmla="*/ 517 h 1547"/>
                <a:gd name="T90" fmla="*/ 105 w 531"/>
                <a:gd name="T91" fmla="*/ 517 h 1547"/>
                <a:gd name="T92" fmla="*/ 142 w 531"/>
                <a:gd name="T93" fmla="*/ 563 h 1547"/>
                <a:gd name="T94" fmla="*/ 105 w 531"/>
                <a:gd name="T95" fmla="*/ 688 h 1547"/>
                <a:gd name="T96" fmla="*/ 42 w 531"/>
                <a:gd name="T97" fmla="*/ 703 h 1547"/>
                <a:gd name="T98" fmla="*/ 1 w 531"/>
                <a:gd name="T99" fmla="*/ 956 h 1547"/>
                <a:gd name="T100" fmla="*/ 50 w 531"/>
                <a:gd name="T101" fmla="*/ 988 h 1547"/>
                <a:gd name="T102" fmla="*/ 55 w 531"/>
                <a:gd name="T103" fmla="*/ 1119 h 1547"/>
                <a:gd name="T104" fmla="*/ 0 w 531"/>
                <a:gd name="T105" fmla="*/ 1153 h 1547"/>
                <a:gd name="T106" fmla="*/ 43 w 531"/>
                <a:gd name="T107" fmla="*/ 1410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1" h="1547">
                  <a:moveTo>
                    <a:pt x="224" y="1058"/>
                  </a:moveTo>
                  <a:cubicBezTo>
                    <a:pt x="224" y="1234"/>
                    <a:pt x="266" y="1400"/>
                    <a:pt x="341" y="1547"/>
                  </a:cubicBezTo>
                  <a:cubicBezTo>
                    <a:pt x="291" y="1547"/>
                    <a:pt x="291" y="1547"/>
                    <a:pt x="291" y="1547"/>
                  </a:cubicBezTo>
                  <a:cubicBezTo>
                    <a:pt x="219" y="1399"/>
                    <a:pt x="179" y="1233"/>
                    <a:pt x="179" y="1058"/>
                  </a:cubicBezTo>
                  <a:cubicBezTo>
                    <a:pt x="179" y="736"/>
                    <a:pt x="314" y="446"/>
                    <a:pt x="531" y="242"/>
                  </a:cubicBezTo>
                  <a:cubicBezTo>
                    <a:pt x="531" y="305"/>
                    <a:pt x="531" y="305"/>
                    <a:pt x="531" y="305"/>
                  </a:cubicBezTo>
                  <a:cubicBezTo>
                    <a:pt x="341" y="499"/>
                    <a:pt x="224" y="765"/>
                    <a:pt x="224" y="1058"/>
                  </a:cubicBezTo>
                  <a:close/>
                  <a:moveTo>
                    <a:pt x="354" y="807"/>
                  </a:moveTo>
                  <a:cubicBezTo>
                    <a:pt x="365" y="765"/>
                    <a:pt x="379" y="724"/>
                    <a:pt x="395" y="684"/>
                  </a:cubicBezTo>
                  <a:cubicBezTo>
                    <a:pt x="412" y="642"/>
                    <a:pt x="434" y="600"/>
                    <a:pt x="458" y="561"/>
                  </a:cubicBezTo>
                  <a:cubicBezTo>
                    <a:pt x="480" y="525"/>
                    <a:pt x="505" y="490"/>
                    <a:pt x="531" y="457"/>
                  </a:cubicBezTo>
                  <a:cubicBezTo>
                    <a:pt x="531" y="399"/>
                    <a:pt x="531" y="399"/>
                    <a:pt x="531" y="399"/>
                  </a:cubicBezTo>
                  <a:cubicBezTo>
                    <a:pt x="518" y="414"/>
                    <a:pt x="505" y="429"/>
                    <a:pt x="493" y="445"/>
                  </a:cubicBezTo>
                  <a:cubicBezTo>
                    <a:pt x="473" y="471"/>
                    <a:pt x="453" y="499"/>
                    <a:pt x="435" y="527"/>
                  </a:cubicBezTo>
                  <a:cubicBezTo>
                    <a:pt x="407" y="570"/>
                    <a:pt x="384" y="614"/>
                    <a:pt x="364" y="660"/>
                  </a:cubicBezTo>
                  <a:cubicBezTo>
                    <a:pt x="345" y="703"/>
                    <a:pt x="330" y="747"/>
                    <a:pt x="318" y="792"/>
                  </a:cubicBezTo>
                  <a:cubicBezTo>
                    <a:pt x="307" y="834"/>
                    <a:pt x="299" y="877"/>
                    <a:pt x="293" y="921"/>
                  </a:cubicBezTo>
                  <a:cubicBezTo>
                    <a:pt x="289" y="961"/>
                    <a:pt x="286" y="1002"/>
                    <a:pt x="286" y="1043"/>
                  </a:cubicBezTo>
                  <a:cubicBezTo>
                    <a:pt x="286" y="1102"/>
                    <a:pt x="291" y="1164"/>
                    <a:pt x="301" y="1225"/>
                  </a:cubicBezTo>
                  <a:cubicBezTo>
                    <a:pt x="309" y="1274"/>
                    <a:pt x="320" y="1322"/>
                    <a:pt x="334" y="1370"/>
                  </a:cubicBezTo>
                  <a:cubicBezTo>
                    <a:pt x="347" y="1412"/>
                    <a:pt x="360" y="1446"/>
                    <a:pt x="368" y="1466"/>
                  </a:cubicBezTo>
                  <a:cubicBezTo>
                    <a:pt x="375" y="1483"/>
                    <a:pt x="380" y="1494"/>
                    <a:pt x="382" y="1499"/>
                  </a:cubicBezTo>
                  <a:cubicBezTo>
                    <a:pt x="395" y="1489"/>
                    <a:pt x="453" y="1446"/>
                    <a:pt x="531" y="1377"/>
                  </a:cubicBezTo>
                  <a:cubicBezTo>
                    <a:pt x="531" y="1322"/>
                    <a:pt x="531" y="1322"/>
                    <a:pt x="531" y="1322"/>
                  </a:cubicBezTo>
                  <a:cubicBezTo>
                    <a:pt x="503" y="1348"/>
                    <a:pt x="478" y="1369"/>
                    <a:pt x="459" y="1385"/>
                  </a:cubicBezTo>
                  <a:cubicBezTo>
                    <a:pt x="430" y="1410"/>
                    <a:pt x="409" y="1426"/>
                    <a:pt x="400" y="1433"/>
                  </a:cubicBezTo>
                  <a:cubicBezTo>
                    <a:pt x="395" y="1420"/>
                    <a:pt x="380" y="1381"/>
                    <a:pt x="364" y="1324"/>
                  </a:cubicBezTo>
                  <a:cubicBezTo>
                    <a:pt x="353" y="1283"/>
                    <a:pt x="344" y="1240"/>
                    <a:pt x="338" y="1198"/>
                  </a:cubicBezTo>
                  <a:cubicBezTo>
                    <a:pt x="330" y="1144"/>
                    <a:pt x="326" y="1091"/>
                    <a:pt x="326" y="1039"/>
                  </a:cubicBezTo>
                  <a:cubicBezTo>
                    <a:pt x="326" y="1001"/>
                    <a:pt x="329" y="963"/>
                    <a:pt x="333" y="926"/>
                  </a:cubicBezTo>
                  <a:cubicBezTo>
                    <a:pt x="337" y="886"/>
                    <a:pt x="345" y="846"/>
                    <a:pt x="354" y="807"/>
                  </a:cubicBezTo>
                  <a:close/>
                  <a:moveTo>
                    <a:pt x="43" y="1410"/>
                  </a:moveTo>
                  <a:cubicBezTo>
                    <a:pt x="44" y="1412"/>
                    <a:pt x="44" y="1412"/>
                    <a:pt x="44" y="1412"/>
                  </a:cubicBezTo>
                  <a:cubicBezTo>
                    <a:pt x="101" y="1424"/>
                    <a:pt x="101" y="1424"/>
                    <a:pt x="101" y="1424"/>
                  </a:cubicBezTo>
                  <a:cubicBezTo>
                    <a:pt x="153" y="1544"/>
                    <a:pt x="153" y="1544"/>
                    <a:pt x="153" y="1544"/>
                  </a:cubicBezTo>
                  <a:cubicBezTo>
                    <a:pt x="151" y="1547"/>
                    <a:pt x="151" y="1547"/>
                    <a:pt x="151" y="1547"/>
                  </a:cubicBezTo>
                  <a:cubicBezTo>
                    <a:pt x="221" y="1547"/>
                    <a:pt x="221" y="1547"/>
                    <a:pt x="221" y="1547"/>
                  </a:cubicBezTo>
                  <a:cubicBezTo>
                    <a:pt x="154" y="1398"/>
                    <a:pt x="116" y="1232"/>
                    <a:pt x="116" y="1058"/>
                  </a:cubicBezTo>
                  <a:cubicBezTo>
                    <a:pt x="116" y="698"/>
                    <a:pt x="277" y="375"/>
                    <a:pt x="531" y="158"/>
                  </a:cubicBezTo>
                  <a:cubicBezTo>
                    <a:pt x="531" y="0"/>
                    <a:pt x="531" y="0"/>
                    <a:pt x="531" y="0"/>
                  </a:cubicBezTo>
                  <a:cubicBezTo>
                    <a:pt x="365" y="142"/>
                    <a:pt x="365" y="142"/>
                    <a:pt x="365" y="142"/>
                  </a:cubicBezTo>
                  <a:cubicBezTo>
                    <a:pt x="382" y="198"/>
                    <a:pt x="382" y="198"/>
                    <a:pt x="382" y="198"/>
                  </a:cubicBezTo>
                  <a:cubicBezTo>
                    <a:pt x="302" y="302"/>
                    <a:pt x="302" y="302"/>
                    <a:pt x="302" y="302"/>
                  </a:cubicBezTo>
                  <a:cubicBezTo>
                    <a:pt x="238" y="292"/>
                    <a:pt x="238" y="292"/>
                    <a:pt x="238" y="292"/>
                  </a:cubicBezTo>
                  <a:cubicBezTo>
                    <a:pt x="105" y="517"/>
                    <a:pt x="105" y="517"/>
                    <a:pt x="105" y="517"/>
                  </a:cubicBezTo>
                  <a:cubicBezTo>
                    <a:pt x="105" y="517"/>
                    <a:pt x="105" y="517"/>
                    <a:pt x="105" y="517"/>
                  </a:cubicBezTo>
                  <a:cubicBezTo>
                    <a:pt x="142" y="563"/>
                    <a:pt x="142" y="563"/>
                    <a:pt x="142" y="563"/>
                  </a:cubicBezTo>
                  <a:cubicBezTo>
                    <a:pt x="105" y="688"/>
                    <a:pt x="105" y="688"/>
                    <a:pt x="105" y="688"/>
                  </a:cubicBezTo>
                  <a:cubicBezTo>
                    <a:pt x="42" y="703"/>
                    <a:pt x="42" y="703"/>
                    <a:pt x="42" y="703"/>
                  </a:cubicBezTo>
                  <a:cubicBezTo>
                    <a:pt x="1" y="956"/>
                    <a:pt x="1" y="956"/>
                    <a:pt x="1" y="956"/>
                  </a:cubicBezTo>
                  <a:cubicBezTo>
                    <a:pt x="50" y="988"/>
                    <a:pt x="50" y="988"/>
                    <a:pt x="50" y="988"/>
                  </a:cubicBezTo>
                  <a:cubicBezTo>
                    <a:pt x="55" y="1119"/>
                    <a:pt x="55" y="1119"/>
                    <a:pt x="55" y="1119"/>
                  </a:cubicBezTo>
                  <a:cubicBezTo>
                    <a:pt x="0" y="1153"/>
                    <a:pt x="0" y="1153"/>
                    <a:pt x="0" y="1153"/>
                  </a:cubicBezTo>
                  <a:lnTo>
                    <a:pt x="43" y="1410"/>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1.vml"/><Relationship Id="rId5" Type="http://schemas.openxmlformats.org/officeDocument/2006/relationships/slideLayout" Target="../slideLayouts/slideLayout4.xml"/><Relationship Id="rId4" Type="http://schemas.openxmlformats.org/officeDocument/2006/relationships/image" Target="../media/image25.png"/><Relationship Id="rId3" Type="http://schemas.openxmlformats.org/officeDocument/2006/relationships/oleObject" Target="../embeddings/oleObject1.bin"/><Relationship Id="rId2" Type="http://schemas.openxmlformats.org/officeDocument/2006/relationships/image" Target="../media/image24.png"/><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30.jpeg"/><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39.jpeg"/><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41.jpeg"/><Relationship Id="rId1"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png"/><Relationship Id="rId1" Type="http://schemas.openxmlformats.org/officeDocument/2006/relationships/hyperlink" Target="file:///C:\Users\Administrator\Desktop\243T1911%20&#27668;&#22218;&#29190;&#28856;.MPG" TargetMode="Externa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image" Target="../media/image43.jpeg"/><Relationship Id="rId1" Type="http://schemas.openxmlformats.org/officeDocument/2006/relationships/image" Target="../media/image42.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image" Target="../media/image45.png"/><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46.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47.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xml"/><Relationship Id="rId2" Type="http://schemas.openxmlformats.org/officeDocument/2006/relationships/themeOverride" Target="../theme/themeOverride1.xml"/><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4.xml"/><Relationship Id="rId2" Type="http://schemas.openxmlformats.org/officeDocument/2006/relationships/image" Target="../media/image51.jpeg"/><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5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4.xml"/><Relationship Id="rId5" Type="http://schemas.openxmlformats.org/officeDocument/2006/relationships/image" Target="../media/image57.jpeg"/><Relationship Id="rId4" Type="http://schemas.openxmlformats.org/officeDocument/2006/relationships/image" Target="../media/image56.pn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58.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5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1.jpeg"/><Relationship Id="rId1" Type="http://schemas.openxmlformats.org/officeDocument/2006/relationships/image" Target="../media/image6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r>
              <a:rPr kumimoji="1" lang="zh-CN" altLang="en-US"/>
              <a:t>汽车电子技术</a:t>
            </a:r>
            <a:endParaRPr kumimoji="1" lang="zh-CN" altLang="en-US"/>
          </a:p>
        </p:txBody>
      </p:sp>
      <p:sp>
        <p:nvSpPr>
          <p:cNvPr id="3" name="标题 2"/>
          <p:cNvSpPr>
            <a:spLocks noGrp="1"/>
          </p:cNvSpPr>
          <p:nvPr>
            <p:ph type="ctrTitle"/>
          </p:nvPr>
        </p:nvSpPr>
        <p:spPr>
          <a:xfrm>
            <a:off x="1915160" y="2072640"/>
            <a:ext cx="10140315" cy="2316480"/>
          </a:xfrm>
        </p:spPr>
        <p:txBody>
          <a:bodyPr>
            <a:normAutofit/>
          </a:bodyPr>
          <a:lstStyle/>
          <a:p>
            <a:r>
              <a:rPr kumimoji="1" lang="zh-CN" altLang="en-US" sz="5400">
                <a:sym typeface="+mn-ea"/>
              </a:rPr>
              <a:t>模块四：安全气囊检测与维修</a:t>
            </a:r>
            <a:endParaRPr kumimoji="1" lang="zh-CN" altLang="en-US" sz="540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pic>
        <p:nvPicPr>
          <p:cNvPr id="84995" name="Picture 3" descr="srs15"/>
          <p:cNvPicPr>
            <a:picLocks noChangeAspect="1"/>
          </p:cNvPicPr>
          <p:nvPr/>
        </p:nvPicPr>
        <p:blipFill>
          <a:blip r:embed="rId1"/>
          <a:stretch>
            <a:fillRect/>
          </a:stretch>
        </p:blipFill>
        <p:spPr>
          <a:xfrm>
            <a:off x="299085" y="1927225"/>
            <a:ext cx="4578350" cy="3456305"/>
          </a:xfrm>
          <a:prstGeom prst="rect">
            <a:avLst/>
          </a:prstGeom>
          <a:solidFill>
            <a:srgbClr val="FFFF99"/>
          </a:solidFill>
          <a:ln w="38100" cap="flat" cmpd="sng">
            <a:solidFill>
              <a:srgbClr val="FF00FF"/>
            </a:solidFill>
            <a:prstDash val="solid"/>
            <a:miter/>
            <a:headEnd type="none" w="med" len="med"/>
            <a:tailEnd type="none" w="med" len="med"/>
          </a:ln>
          <a:effectLst>
            <a:outerShdw dist="107763" dir="18900000" algn="ctr" rotWithShape="0">
              <a:schemeClr val="bg2">
                <a:alpha val="50000"/>
              </a:schemeClr>
            </a:outerShdw>
          </a:effectLst>
        </p:spPr>
      </p:pic>
      <p:sp>
        <p:nvSpPr>
          <p:cNvPr id="84996" name="Text Box 4"/>
          <p:cNvSpPr txBox="1"/>
          <p:nvPr/>
        </p:nvSpPr>
        <p:spPr>
          <a:xfrm>
            <a:off x="446405" y="937260"/>
            <a:ext cx="1676400" cy="398780"/>
          </a:xfrm>
          <a:prstGeom prst="rect">
            <a:avLst/>
          </a:prstGeom>
          <a:noFill/>
          <a:ln w="9525">
            <a:noFill/>
          </a:ln>
        </p:spPr>
        <p:txBody>
          <a:bodyPr>
            <a:spAutoFit/>
          </a:bodyPr>
          <a:p>
            <a:pPr eaLnBrk="1" hangingPunct="1">
              <a:spcBef>
                <a:spcPct val="50000"/>
              </a:spcBef>
            </a:pPr>
            <a:r>
              <a:rPr lang="zh-CN" altLang="en-US" sz="2000" dirty="0">
                <a:solidFill>
                  <a:schemeClr val="tx1"/>
                </a:solidFill>
                <a:latin typeface="宋体" panose="02010600030101010101" pitchFamily="2" charset="-122"/>
                <a:ea typeface="宋体" panose="02010600030101010101" pitchFamily="2" charset="-122"/>
              </a:rPr>
              <a:t>螺旋弹簧</a:t>
            </a:r>
            <a:endParaRPr lang="zh-CN" altLang="en-US" sz="2000" dirty="0">
              <a:solidFill>
                <a:schemeClr val="tx1"/>
              </a:solidFill>
              <a:latin typeface="宋体" panose="02010600030101010101" pitchFamily="2" charset="-122"/>
              <a:ea typeface="宋体" panose="02010600030101010101" pitchFamily="2" charset="-122"/>
            </a:endParaRPr>
          </a:p>
        </p:txBody>
      </p:sp>
      <p:pic>
        <p:nvPicPr>
          <p:cNvPr id="84997" name="Picture 5" descr="클럭장착그림"/>
          <p:cNvPicPr>
            <a:picLocks noChangeAspect="1"/>
          </p:cNvPicPr>
          <p:nvPr/>
        </p:nvPicPr>
        <p:blipFill>
          <a:blip r:embed="rId2"/>
          <a:srcRect/>
          <a:stretch>
            <a:fillRect/>
          </a:stretch>
        </p:blipFill>
        <p:spPr>
          <a:xfrm>
            <a:off x="5117465" y="1927225"/>
            <a:ext cx="3848100" cy="3456305"/>
          </a:xfrm>
          <a:prstGeom prst="rect">
            <a:avLst/>
          </a:prstGeom>
          <a:solidFill>
            <a:srgbClr val="FFFF99">
              <a:alpha val="100000"/>
            </a:srgbClr>
          </a:solidFill>
          <a:ln w="38100">
            <a:solidFill>
              <a:srgbClr val="FF00FF">
                <a:alpha val="100000"/>
              </a:srgbClr>
            </a:solidFill>
            <a:miter lim="800000"/>
            <a:headEnd/>
            <a:tailEnd/>
          </a:ln>
          <a:effectLst>
            <a:outerShdw dist="107763" dir="18900000" algn="ctr" rotWithShape="0">
              <a:schemeClr val="bg2">
                <a:alpha val="50000"/>
              </a:schemeClr>
            </a:outerShdw>
          </a:effectLst>
        </p:spPr>
      </p:pic>
      <p:pic>
        <p:nvPicPr>
          <p:cNvPr id="84998" name="Picture 6" descr="클럭스프링내부"/>
          <p:cNvPicPr>
            <a:picLocks noChangeAspect="1"/>
          </p:cNvPicPr>
          <p:nvPr/>
        </p:nvPicPr>
        <p:blipFill>
          <a:blip r:embed="rId3"/>
          <a:stretch>
            <a:fillRect/>
          </a:stretch>
        </p:blipFill>
        <p:spPr>
          <a:xfrm>
            <a:off x="9184323" y="1927225"/>
            <a:ext cx="2871787" cy="3455988"/>
          </a:xfrm>
          <a:prstGeom prst="rect">
            <a:avLst/>
          </a:prstGeom>
          <a:solidFill>
            <a:srgbClr val="FFFF99"/>
          </a:solidFill>
          <a:ln w="38100" cap="flat" cmpd="sng">
            <a:solidFill>
              <a:srgbClr val="FF00FF"/>
            </a:solidFill>
            <a:prstDash val="solid"/>
            <a:miter/>
            <a:headEnd type="none" w="med" len="med"/>
            <a:tailEnd type="none" w="med" len="med"/>
          </a:ln>
          <a:effectLst>
            <a:outerShdw dist="107763" dir="18900000" algn="ctr" rotWithShape="0">
              <a:schemeClr val="bg2">
                <a:alpha val="50000"/>
              </a:scheme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5697" name="矩形 1"/>
          <p:cNvSpPr/>
          <p:nvPr/>
        </p:nvSpPr>
        <p:spPr>
          <a:xfrm>
            <a:off x="488950" y="1039495"/>
            <a:ext cx="1722438" cy="461963"/>
          </a:xfrm>
          <a:prstGeom prst="rect">
            <a:avLst/>
          </a:prstGeom>
          <a:noFill/>
          <a:ln w="9525">
            <a:noFill/>
          </a:ln>
        </p:spPr>
        <p:txBody>
          <a:bodyPr wrap="none" anchor="t">
            <a:spAutoFit/>
          </a:bodyPr>
          <a:p>
            <a:pPr eaLnBrk="0" hangingPunct="0"/>
            <a:r>
              <a:rPr lang="zh-CN" altLang="en-US" sz="2400" dirty="0">
                <a:solidFill>
                  <a:schemeClr val="bg1"/>
                </a:solidFill>
                <a:latin typeface="Arial" panose="020B0604020202020204" pitchFamily="34" charset="0"/>
                <a:ea typeface="宋体" panose="02010600030101010101" pitchFamily="2" charset="-122"/>
              </a:rPr>
              <a:t>气体发生器</a:t>
            </a:r>
            <a:endParaRPr lang="zh-CN" altLang="en-US" sz="2400" dirty="0">
              <a:solidFill>
                <a:schemeClr val="bg1"/>
              </a:solidFill>
              <a:latin typeface="Arial" panose="020B0604020202020204" pitchFamily="34" charset="0"/>
              <a:ea typeface="宋体" panose="02010600030101010101" pitchFamily="2" charset="-122"/>
            </a:endParaRPr>
          </a:p>
        </p:txBody>
      </p:sp>
      <p:pic>
        <p:nvPicPr>
          <p:cNvPr id="285698" name="图片 2"/>
          <p:cNvPicPr>
            <a:picLocks noChangeAspect="1"/>
          </p:cNvPicPr>
          <p:nvPr/>
        </p:nvPicPr>
        <p:blipFill>
          <a:blip r:embed="rId1"/>
          <a:stretch>
            <a:fillRect/>
          </a:stretch>
        </p:blipFill>
        <p:spPr>
          <a:xfrm>
            <a:off x="3247390" y="2005965"/>
            <a:ext cx="5312410" cy="3487420"/>
          </a:xfrm>
          <a:prstGeom prst="rect">
            <a:avLst/>
          </a:prstGeom>
          <a:noFill/>
          <a:ln w="9525">
            <a:noFill/>
          </a:ln>
        </p:spPr>
      </p:pic>
      <p:sp>
        <p:nvSpPr>
          <p:cNvPr id="285699" name="文本框 1"/>
          <p:cNvSpPr txBox="1"/>
          <p:nvPr/>
        </p:nvSpPr>
        <p:spPr>
          <a:xfrm>
            <a:off x="488950" y="5795645"/>
            <a:ext cx="7921625" cy="398780"/>
          </a:xfrm>
          <a:prstGeom prst="rect">
            <a:avLst/>
          </a:prstGeom>
          <a:noFill/>
          <a:ln w="9525">
            <a:noFill/>
          </a:ln>
        </p:spPr>
        <p:txBody>
          <a:bodyPr anchor="t">
            <a:spAutoFit/>
          </a:bodyPr>
          <a:p>
            <a:pPr eaLnBrk="0" hangingPunct="0"/>
            <a:r>
              <a:rPr lang="zh-CN" altLang="en-US" sz="2000" dirty="0">
                <a:latin typeface="宋体" panose="02010600030101010101" pitchFamily="2" charset="-122"/>
                <a:ea typeface="宋体" panose="02010600030101010101" pitchFamily="2" charset="-122"/>
              </a:rPr>
              <a:t>气体发生器有哪些类别？</a:t>
            </a:r>
            <a:endParaRPr lang="zh-CN" altLang="en-US" sz="2000" dirty="0">
              <a:latin typeface="宋体" panose="02010600030101010101" pitchFamily="2" charset="-122"/>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 name="文本框 2"/>
          <p:cNvSpPr txBox="1"/>
          <p:nvPr/>
        </p:nvSpPr>
        <p:spPr>
          <a:xfrm>
            <a:off x="408305" y="1015365"/>
            <a:ext cx="3542030" cy="398780"/>
          </a:xfrm>
          <a:prstGeom prst="rect">
            <a:avLst/>
          </a:prstGeom>
          <a:noFill/>
        </p:spPr>
        <p:txBody>
          <a:bodyPr wrap="square" rtlCol="0">
            <a:spAutoFit/>
          </a:bodyPr>
          <a:p>
            <a:r>
              <a:rPr lang="en-US" altLang="zh-CN" sz="2000" b="1">
                <a:latin typeface="宋体" panose="02010600030101010101" pitchFamily="2" charset="-122"/>
                <a:ea typeface="宋体" panose="02010600030101010101" pitchFamily="2" charset="-122"/>
              </a:rPr>
              <a:t>2.</a:t>
            </a:r>
            <a:r>
              <a:rPr lang="zh-CN" altLang="en-US" sz="2000" b="1">
                <a:latin typeface="宋体" panose="02010600030101010101" pitchFamily="2" charset="-122"/>
                <a:ea typeface="宋体" panose="02010600030101010101" pitchFamily="2" charset="-122"/>
              </a:rPr>
              <a:t>气体发生器结构与原理</a:t>
            </a:r>
            <a:endParaRPr lang="zh-CN" altLang="en-US" sz="2000" b="1">
              <a:latin typeface="宋体" panose="02010600030101010101" pitchFamily="2" charset="-122"/>
              <a:ea typeface="宋体" panose="02010600030101010101" pitchFamily="2" charset="-122"/>
            </a:endParaRPr>
          </a:p>
        </p:txBody>
      </p:sp>
      <p:sp>
        <p:nvSpPr>
          <p:cNvPr id="4" name="文本框 3"/>
          <p:cNvSpPr txBox="1"/>
          <p:nvPr/>
        </p:nvSpPr>
        <p:spPr>
          <a:xfrm>
            <a:off x="488950" y="1501775"/>
            <a:ext cx="8310880" cy="398780"/>
          </a:xfrm>
          <a:prstGeom prst="rect">
            <a:avLst/>
          </a:prstGeom>
          <a:noFill/>
        </p:spPr>
        <p:txBody>
          <a:bodyPr wrap="none" rtlCol="0" anchor="t">
            <a:spAutoFit/>
          </a:bodyPr>
          <a:p>
            <a:pPr eaLnBrk="1" hangingPunct="1">
              <a:spcBef>
                <a:spcPct val="0"/>
              </a:spcBef>
              <a:buNone/>
            </a:pPr>
            <a:r>
              <a:rPr lang="zh-CN" altLang="en-US" sz="2000" dirty="0">
                <a:solidFill>
                  <a:schemeClr val="tx1"/>
                </a:solidFill>
                <a:latin typeface="宋体" panose="02010600030101010101" pitchFamily="2" charset="-122"/>
                <a:ea typeface="宋体" panose="02010600030101010101" pitchFamily="2" charset="-122"/>
                <a:sym typeface="+mn-ea"/>
              </a:rPr>
              <a:t>作用：用于在点火器引爆点火剂时，产生气体向气囊充气，使气囊膨开。</a:t>
            </a:r>
            <a:endParaRPr lang="zh-CN" altLang="en-US" sz="2000"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5"/>
          <p:cNvSpPr txBox="1">
            <a:spLocks noChangeArrowheads="1"/>
          </p:cNvSpPr>
          <p:nvPr/>
        </p:nvSpPr>
        <p:spPr>
          <a:xfrm>
            <a:off x="406400" y="851535"/>
            <a:ext cx="8780463" cy="427038"/>
          </a:xfrm>
          <a:prstGeom prst="rect">
            <a:avLst/>
          </a:prstGeom>
        </p:spPr>
        <p:txBody>
          <a:bodyPr/>
          <a:lstStyle>
            <a:lvl1pPr marL="342900" indent="-342900" algn="l" defTabSz="958850" rtl="0" eaLnBrk="0" fontAlgn="base" hangingPunct="0">
              <a:spcBef>
                <a:spcPct val="0"/>
              </a:spcBef>
              <a:spcAft>
                <a:spcPct val="25000"/>
              </a:spcAft>
              <a:defRPr kern="1200">
                <a:solidFill>
                  <a:schemeClr val="tx1"/>
                </a:solidFill>
                <a:latin typeface="+mn-lt"/>
                <a:ea typeface="+mn-ea"/>
                <a:cs typeface="+mn-cs"/>
              </a:defRPr>
            </a:lvl1pPr>
            <a:lvl2pPr marL="190500" indent="-189230" algn="l" defTabSz="958850" rtl="0" eaLnBrk="0" fontAlgn="base" hangingPunct="0">
              <a:spcBef>
                <a:spcPct val="0"/>
              </a:spcBef>
              <a:spcAft>
                <a:spcPct val="25000"/>
              </a:spcAft>
              <a:buChar char="•"/>
              <a:defRPr kern="1200">
                <a:solidFill>
                  <a:schemeClr val="tx1"/>
                </a:solidFill>
                <a:latin typeface="+mn-lt"/>
                <a:ea typeface="+mn-ea"/>
                <a:cs typeface="+mn-cs"/>
              </a:defRPr>
            </a:lvl2pPr>
            <a:lvl3pPr marL="381000" indent="-189230" algn="l" defTabSz="958850" rtl="0" eaLnBrk="0" fontAlgn="base" hangingPunct="0">
              <a:spcBef>
                <a:spcPct val="0"/>
              </a:spcBef>
              <a:spcAft>
                <a:spcPct val="25000"/>
              </a:spcAft>
              <a:buChar char="•"/>
              <a:defRPr kern="1200">
                <a:solidFill>
                  <a:schemeClr val="tx1"/>
                </a:solidFill>
                <a:latin typeface="+mn-lt"/>
                <a:ea typeface="+mn-ea"/>
                <a:cs typeface="+mn-cs"/>
              </a:defRPr>
            </a:lvl3pPr>
            <a:lvl4pPr marL="571500" indent="-189230" algn="l" defTabSz="958850" rtl="0" eaLnBrk="0" fontAlgn="base" hangingPunct="0">
              <a:spcBef>
                <a:spcPct val="0"/>
              </a:spcBef>
              <a:spcAft>
                <a:spcPct val="25000"/>
              </a:spcAft>
              <a:buChar char="•"/>
              <a:defRPr kern="1200">
                <a:solidFill>
                  <a:schemeClr val="tx1"/>
                </a:solidFill>
                <a:latin typeface="+mn-lt"/>
                <a:ea typeface="+mn-ea"/>
                <a:cs typeface="+mn-cs"/>
              </a:defRPr>
            </a:lvl4pPr>
            <a:lvl5pPr marL="762000" indent="-189230" algn="l" defTabSz="958850" rtl="0" eaLnBrk="0" fontAlgn="base" hangingPunct="0">
              <a:spcBef>
                <a:spcPct val="0"/>
              </a:spcBef>
              <a:spcAft>
                <a:spcPct val="25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58850" rtl="0" eaLnBrk="1" fontAlgn="base" latinLnBrk="0" hangingPunct="1">
              <a:lnSpc>
                <a:spcPct val="100000"/>
              </a:lnSpc>
              <a:spcBef>
                <a:spcPct val="0"/>
              </a:spcBef>
              <a:spcAft>
                <a:spcPct val="25000"/>
              </a:spcAft>
              <a:buClrTx/>
              <a:buSzTx/>
              <a:buFont typeface="Wingdings" panose="05000000000000000000" charset="0"/>
              <a:buNone/>
              <a:defRPr/>
            </a:pPr>
            <a:r>
              <a:rPr kumimoji="0" lang="zh-CN" altLang="de-DE" sz="2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驾驶员安全气囊（盆状气体发生器）</a:t>
            </a:r>
            <a:endParaRPr kumimoji="0" lang="zh-CN" altLang="de-DE" sz="2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endParaRPr>
          </a:p>
        </p:txBody>
      </p:sp>
      <p:sp>
        <p:nvSpPr>
          <p:cNvPr id="4" name="标题 3"/>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grpSp>
        <p:nvGrpSpPr>
          <p:cNvPr id="71686" name="Group 3"/>
          <p:cNvGrpSpPr/>
          <p:nvPr/>
        </p:nvGrpSpPr>
        <p:grpSpPr>
          <a:xfrm>
            <a:off x="3976370" y="2794000"/>
            <a:ext cx="3765550" cy="3125788"/>
            <a:chOff x="0" y="0"/>
            <a:chExt cx="2132" cy="1633"/>
          </a:xfrm>
        </p:grpSpPr>
        <p:pic>
          <p:nvPicPr>
            <p:cNvPr id="71688" name="Picture 4" descr="RB_059"/>
            <p:cNvPicPr>
              <a:picLocks noChangeAspect="1"/>
            </p:cNvPicPr>
            <p:nvPr/>
          </p:nvPicPr>
          <p:blipFill>
            <a:blip r:embed="rId1"/>
            <a:stretch>
              <a:fillRect/>
            </a:stretch>
          </p:blipFill>
          <p:spPr>
            <a:xfrm>
              <a:off x="52" y="49"/>
              <a:ext cx="2040" cy="1484"/>
            </a:xfrm>
            <a:prstGeom prst="rect">
              <a:avLst/>
            </a:prstGeom>
            <a:noFill/>
            <a:ln w="9525">
              <a:noFill/>
            </a:ln>
          </p:spPr>
        </p:pic>
        <p:sp>
          <p:nvSpPr>
            <p:cNvPr id="71689" name="Rectangle 5"/>
            <p:cNvSpPr/>
            <p:nvPr/>
          </p:nvSpPr>
          <p:spPr>
            <a:xfrm>
              <a:off x="0" y="0"/>
              <a:ext cx="2132" cy="1633"/>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sz="2000" dirty="0">
                <a:solidFill>
                  <a:schemeClr val="tx1"/>
                </a:solidFill>
                <a:latin typeface="宋体" panose="02010600030101010101" pitchFamily="2" charset="-122"/>
                <a:ea typeface="宋体" panose="02010600030101010101" pitchFamily="2" charset="-122"/>
              </a:endParaRPr>
            </a:p>
          </p:txBody>
        </p:sp>
      </p:grpSp>
      <p:sp>
        <p:nvSpPr>
          <p:cNvPr id="71687" name="Text Box 6"/>
          <p:cNvSpPr txBox="1"/>
          <p:nvPr/>
        </p:nvSpPr>
        <p:spPr>
          <a:xfrm>
            <a:off x="406400" y="1408430"/>
            <a:ext cx="11379200" cy="1014730"/>
          </a:xfrm>
          <a:prstGeom prst="rect">
            <a:avLst/>
          </a:prstGeom>
          <a:noFill/>
          <a:ln w="9525">
            <a:noFill/>
          </a:ln>
        </p:spPr>
        <p:txBody>
          <a:bodyPr wrap="square">
            <a:spAutoFit/>
          </a:bodyPr>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盆状气体发生器因其盆状结构而得名。该气体发生器由</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含有少量（约 </a:t>
            </a:r>
            <a:r>
              <a:rPr lang="de-DE"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8g</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）黑火药（硝化纤维素）</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的引爆管点燃。点燃时并不会发生爆炸，而是按照精确设定将固体燃料（爆燃）燃尽。在旧款的安全气囊模块中使用药片形式的</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叠氮化钠（</a:t>
            </a:r>
            <a:r>
              <a:rPr lang="de-DE"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NaN</a:t>
            </a:r>
            <a:r>
              <a:rPr lang="de-DE" altLang="en-US" sz="2000" b="1" baseline="-24000" dirty="0">
                <a:solidFill>
                  <a:srgbClr val="FF0000"/>
                </a:solidFill>
                <a:latin typeface="宋体" panose="02010600030101010101" pitchFamily="2" charset="-122"/>
                <a:ea typeface="宋体" panose="02010600030101010101" pitchFamily="2" charset="-122"/>
                <a:cs typeface="宋体" panose="02010600030101010101" pitchFamily="2" charset="-122"/>
              </a:rPr>
              <a:t>³</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作为固体燃料。</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
          <p:cNvSpPr>
            <a:spLocks noGrp="1"/>
          </p:cNvSpPr>
          <p:nvPr/>
        </p:nvSpPr>
        <p:spPr>
          <a:xfrm>
            <a:off x="130175" y="1452245"/>
            <a:ext cx="6100445" cy="4370070"/>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mn-lt"/>
                <a:ea typeface="+mn-ea"/>
                <a:cs typeface="+mn-cs"/>
              </a:defRPr>
            </a:lvl2pPr>
            <a:lvl3pPr marL="1143000" indent="-228600" algn="l" rtl="0" fontAlgn="base">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90000"/>
              </a:lnSpc>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固体燃料的平均用量：</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90000"/>
              </a:lnSpc>
              <a:buFont typeface="Arial" panose="020B0604020202020204" pitchFamily="34" charset="0"/>
              <a:buNone/>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   驾驶员安全气囊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150g</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90000"/>
              </a:lnSpc>
              <a:buFont typeface="Arial" panose="020B0604020202020204" pitchFamily="34" charset="0"/>
              <a:buNone/>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   副驾驶员安全气囊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350g</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90000"/>
              </a:lnSpc>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通过金属过滤器可将温度高达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2200°C </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的氧化氮冷却至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160°</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左右。除此之外，它还能挡住燃烧残渣。</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90000"/>
              </a:lnSpc>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在新款的安全气囊模块上则使用不含叠氮化钠的固体燃料，因此具有以下优点：</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lvl="1" indent="0" eaLnBrk="1" hangingPunct="1">
              <a:lnSpc>
                <a:spcPct val="90000"/>
              </a:lnSpc>
              <a:buFont typeface="Arial" panose="020B0604020202020204" pitchFamily="34" charset="0"/>
              <a:buNone/>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燃烧温度较低</a:t>
            </a:r>
            <a:b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b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(1600°C</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，冷却后约为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80°C</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lvl="1" indent="0" eaLnBrk="1" hangingPunct="1">
              <a:lnSpc>
                <a:spcPct val="90000"/>
              </a:lnSpc>
              <a:buFontTx/>
              <a:buNone/>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因此可以使距安全气囊的最小距离从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250mm </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缩短为 </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150mm</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4" name="Group 3"/>
          <p:cNvGrpSpPr/>
          <p:nvPr/>
        </p:nvGrpSpPr>
        <p:grpSpPr>
          <a:xfrm>
            <a:off x="6749415" y="1348105"/>
            <a:ext cx="4953000" cy="4070025"/>
            <a:chOff x="0" y="0"/>
            <a:chExt cx="2994" cy="2515"/>
          </a:xfrm>
        </p:grpSpPr>
        <p:pic>
          <p:nvPicPr>
            <p:cNvPr id="5" name="Picture 4"/>
            <p:cNvPicPr>
              <a:picLocks noChangeAspect="1"/>
            </p:cNvPicPr>
            <p:nvPr/>
          </p:nvPicPr>
          <p:blipFill>
            <a:blip r:embed="rId1"/>
            <a:stretch>
              <a:fillRect/>
            </a:stretch>
          </p:blipFill>
          <p:spPr>
            <a:xfrm>
              <a:off x="0" y="384"/>
              <a:ext cx="1563" cy="2061"/>
            </a:xfrm>
            <a:prstGeom prst="rect">
              <a:avLst/>
            </a:prstGeom>
            <a:noFill/>
            <a:ln w="9525">
              <a:noFill/>
            </a:ln>
          </p:spPr>
        </p:pic>
        <p:sp>
          <p:nvSpPr>
            <p:cNvPr id="6" name="Text Box 5"/>
            <p:cNvSpPr txBox="1"/>
            <p:nvPr/>
          </p:nvSpPr>
          <p:spPr>
            <a:xfrm>
              <a:off x="1679" y="2088"/>
              <a:ext cx="855" cy="427"/>
            </a:xfrm>
            <a:prstGeom prst="rect">
              <a:avLst/>
            </a:prstGeom>
            <a:noFill/>
            <a:ln w="9525">
              <a:noFill/>
            </a:ln>
          </p:spPr>
          <p:txBody>
            <a:bodyPr lIns="75749" tIns="37874" rIns="75749" bIns="37874">
              <a:spAutoFit/>
            </a:bodyPr>
            <a:p>
              <a:pPr defTabSz="757555">
                <a:spcBef>
                  <a:spcPct val="50000"/>
                </a:spcBef>
              </a:pPr>
              <a:r>
                <a:rPr lang="zh-CN" altLang="en-US" sz="2000" dirty="0">
                  <a:solidFill>
                    <a:schemeClr val="tx1"/>
                  </a:solidFill>
                  <a:latin typeface="Arial" panose="020B0604020202020204" pitchFamily="34" charset="0"/>
                  <a:ea typeface="Arial Unicode MS" pitchFamily="34" charset="-122"/>
                </a:rPr>
                <a:t>多孔金属过滤器</a:t>
              </a:r>
              <a:endParaRPr lang="zh-CN" altLang="en-US" sz="2000" dirty="0">
                <a:solidFill>
                  <a:schemeClr val="tx1"/>
                </a:solidFill>
                <a:latin typeface="Arial" panose="020B0604020202020204" pitchFamily="34" charset="0"/>
                <a:ea typeface="Arial Unicode MS" pitchFamily="34" charset="-122"/>
              </a:endParaRPr>
            </a:p>
          </p:txBody>
        </p:sp>
        <p:sp>
          <p:nvSpPr>
            <p:cNvPr id="7" name="Text Box 6"/>
            <p:cNvSpPr txBox="1"/>
            <p:nvPr/>
          </p:nvSpPr>
          <p:spPr>
            <a:xfrm>
              <a:off x="1835" y="767"/>
              <a:ext cx="1159" cy="236"/>
            </a:xfrm>
            <a:prstGeom prst="rect">
              <a:avLst/>
            </a:prstGeom>
            <a:noFill/>
            <a:ln w="9525">
              <a:noFill/>
            </a:ln>
          </p:spPr>
          <p:txBody>
            <a:bodyPr lIns="75749" tIns="37874" rIns="75749" bIns="37874">
              <a:spAutoFit/>
            </a:bodyPr>
            <a:p>
              <a:pPr defTabSz="757555">
                <a:spcBef>
                  <a:spcPct val="50000"/>
                </a:spcBef>
              </a:pPr>
              <a:r>
                <a:rPr lang="zh-CN" altLang="en-US" sz="2000" dirty="0">
                  <a:solidFill>
                    <a:schemeClr val="tx1"/>
                  </a:solidFill>
                  <a:latin typeface="Arial" panose="020B0604020202020204" pitchFamily="34" charset="0"/>
                  <a:ea typeface="Arial Unicode MS" pitchFamily="34" charset="-122"/>
                </a:rPr>
                <a:t>固体燃料</a:t>
              </a:r>
              <a:endParaRPr lang="zh-CN" altLang="en-US" sz="2000" dirty="0">
                <a:solidFill>
                  <a:schemeClr val="tx1"/>
                </a:solidFill>
                <a:latin typeface="Arial" panose="020B0604020202020204" pitchFamily="34" charset="0"/>
                <a:ea typeface="Arial Unicode MS" pitchFamily="34" charset="-122"/>
              </a:endParaRPr>
            </a:p>
          </p:txBody>
        </p:sp>
        <p:sp>
          <p:nvSpPr>
            <p:cNvPr id="8" name="Text Box 7"/>
            <p:cNvSpPr txBox="1"/>
            <p:nvPr/>
          </p:nvSpPr>
          <p:spPr>
            <a:xfrm>
              <a:off x="1730" y="1357"/>
              <a:ext cx="1107" cy="427"/>
            </a:xfrm>
            <a:prstGeom prst="rect">
              <a:avLst/>
            </a:prstGeom>
            <a:noFill/>
            <a:ln w="9525">
              <a:noFill/>
            </a:ln>
          </p:spPr>
          <p:txBody>
            <a:bodyPr lIns="75749" tIns="37874" rIns="75749" bIns="37874">
              <a:spAutoFit/>
            </a:bodyPr>
            <a:p>
              <a:pPr defTabSz="757555">
                <a:spcBef>
                  <a:spcPct val="50000"/>
                </a:spcBef>
              </a:pPr>
              <a:r>
                <a:rPr lang="zh-CN" altLang="en-US" sz="2000" dirty="0">
                  <a:solidFill>
                    <a:schemeClr val="tx1"/>
                  </a:solidFill>
                  <a:latin typeface="Arial" panose="020B0604020202020204" pitchFamily="34" charset="0"/>
                  <a:ea typeface="Arial Unicode MS" pitchFamily="34" charset="-122"/>
                </a:rPr>
                <a:t>桥式点火器</a:t>
              </a:r>
              <a:br>
                <a:rPr lang="zh-CN" altLang="en-US" sz="2000" dirty="0">
                  <a:solidFill>
                    <a:schemeClr val="tx1"/>
                  </a:solidFill>
                  <a:latin typeface="Arial" panose="020B0604020202020204" pitchFamily="34" charset="0"/>
                </a:rPr>
              </a:br>
              <a:r>
                <a:rPr lang="zh-CN" altLang="en-US" sz="2000" dirty="0">
                  <a:solidFill>
                    <a:schemeClr val="tx1"/>
                  </a:solidFill>
                  <a:latin typeface="Arial" panose="020B0604020202020204" pitchFamily="34" charset="0"/>
                  <a:ea typeface="Arial Unicode MS" pitchFamily="34" charset="-122"/>
                </a:rPr>
                <a:t>及引爆管</a:t>
              </a:r>
              <a:endParaRPr lang="zh-CN" altLang="en-US" sz="2000" dirty="0">
                <a:solidFill>
                  <a:schemeClr val="tx1"/>
                </a:solidFill>
                <a:latin typeface="Arial" panose="020B0604020202020204" pitchFamily="34" charset="0"/>
                <a:ea typeface="Arial Unicode MS" pitchFamily="34" charset="-122"/>
              </a:endParaRPr>
            </a:p>
          </p:txBody>
        </p:sp>
        <p:sp>
          <p:nvSpPr>
            <p:cNvPr id="9" name="Line 8"/>
            <p:cNvSpPr/>
            <p:nvPr/>
          </p:nvSpPr>
          <p:spPr>
            <a:xfrm flipV="1">
              <a:off x="1158" y="927"/>
              <a:ext cx="671" cy="247"/>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10" name="Line 9"/>
            <p:cNvSpPr/>
            <p:nvPr/>
          </p:nvSpPr>
          <p:spPr>
            <a:xfrm>
              <a:off x="998" y="1447"/>
              <a:ext cx="688" cy="126"/>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11" name="Line 10"/>
            <p:cNvSpPr/>
            <p:nvPr/>
          </p:nvSpPr>
          <p:spPr>
            <a:xfrm>
              <a:off x="912" y="2029"/>
              <a:ext cx="767" cy="174"/>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12" name="Line 11"/>
            <p:cNvSpPr/>
            <p:nvPr/>
          </p:nvSpPr>
          <p:spPr>
            <a:xfrm flipV="1">
              <a:off x="1247" y="222"/>
              <a:ext cx="773" cy="370"/>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13" name="Text Box 12"/>
            <p:cNvSpPr txBox="1"/>
            <p:nvPr/>
          </p:nvSpPr>
          <p:spPr>
            <a:xfrm>
              <a:off x="1654" y="0"/>
              <a:ext cx="1159" cy="236"/>
            </a:xfrm>
            <a:prstGeom prst="rect">
              <a:avLst/>
            </a:prstGeom>
            <a:noFill/>
            <a:ln w="9525">
              <a:noFill/>
            </a:ln>
          </p:spPr>
          <p:txBody>
            <a:bodyPr lIns="75749" tIns="37874" rIns="75749" bIns="37874">
              <a:spAutoFit/>
            </a:bodyPr>
            <a:p>
              <a:pPr defTabSz="757555">
                <a:spcBef>
                  <a:spcPct val="50000"/>
                </a:spcBef>
              </a:pPr>
              <a:r>
                <a:rPr lang="zh-CN" altLang="en-US" sz="2000" dirty="0">
                  <a:solidFill>
                    <a:schemeClr val="tx1"/>
                  </a:solidFill>
                  <a:latin typeface="Arial" panose="020B0604020202020204" pitchFamily="34" charset="0"/>
                  <a:ea typeface="Arial Unicode MS" pitchFamily="34" charset="-122"/>
                </a:rPr>
                <a:t>金属外壳</a:t>
              </a:r>
              <a:endParaRPr lang="zh-CN" altLang="en-US" sz="2000" dirty="0">
                <a:solidFill>
                  <a:schemeClr val="tx1"/>
                </a:solidFill>
                <a:latin typeface="Arial" panose="020B0604020202020204" pitchFamily="34" charset="0"/>
                <a:ea typeface="Arial Unicode MS" pitchFamily="34" charset="-122"/>
              </a:endParaRPr>
            </a:p>
          </p:txBody>
        </p:sp>
      </p:grpSp>
      <p:sp>
        <p:nvSpPr>
          <p:cNvPr id="15" name="标题 3"/>
          <p:cNvSpPr/>
          <p:nvPr/>
        </p:nvSpPr>
        <p:spPr>
          <a:xfrm>
            <a:off x="299085" y="120596"/>
            <a:ext cx="9189720" cy="604840"/>
          </a:xfrm>
          <a:prstGeom prst="rect">
            <a:avLst/>
          </a:prstGeom>
        </p:spPr>
        <p:txBody>
          <a:bodyPr>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r>
              <a:rPr kumimoji="1"/>
              <a:t>任务2：事故车安全系统部件更换</a:t>
            </a:r>
            <a:endParaRPr kumimoji="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5"/>
          <p:cNvSpPr txBox="1">
            <a:spLocks noChangeArrowheads="1"/>
          </p:cNvSpPr>
          <p:nvPr/>
        </p:nvSpPr>
        <p:spPr>
          <a:xfrm>
            <a:off x="215900" y="981075"/>
            <a:ext cx="8780463" cy="427038"/>
          </a:xfrm>
          <a:prstGeom prst="rect">
            <a:avLst/>
          </a:prstGeom>
        </p:spPr>
        <p:txBody>
          <a:bodyPr/>
          <a:lstStyle>
            <a:lvl1pPr marL="342900" indent="-342900" algn="l" defTabSz="958850" rtl="0" eaLnBrk="0" fontAlgn="base" hangingPunct="0">
              <a:spcBef>
                <a:spcPct val="0"/>
              </a:spcBef>
              <a:spcAft>
                <a:spcPct val="25000"/>
              </a:spcAft>
              <a:defRPr kern="1200">
                <a:solidFill>
                  <a:schemeClr val="tx1"/>
                </a:solidFill>
                <a:latin typeface="+mn-lt"/>
                <a:ea typeface="+mn-ea"/>
                <a:cs typeface="+mn-cs"/>
              </a:defRPr>
            </a:lvl1pPr>
            <a:lvl2pPr marL="190500" indent="-189230" algn="l" defTabSz="958850" rtl="0" eaLnBrk="0" fontAlgn="base" hangingPunct="0">
              <a:spcBef>
                <a:spcPct val="0"/>
              </a:spcBef>
              <a:spcAft>
                <a:spcPct val="25000"/>
              </a:spcAft>
              <a:buChar char="•"/>
              <a:defRPr kern="1200">
                <a:solidFill>
                  <a:schemeClr val="tx1"/>
                </a:solidFill>
                <a:latin typeface="+mn-lt"/>
                <a:ea typeface="+mn-ea"/>
                <a:cs typeface="+mn-cs"/>
              </a:defRPr>
            </a:lvl2pPr>
            <a:lvl3pPr marL="381000" indent="-189230" algn="l" defTabSz="958850" rtl="0" eaLnBrk="0" fontAlgn="base" hangingPunct="0">
              <a:spcBef>
                <a:spcPct val="0"/>
              </a:spcBef>
              <a:spcAft>
                <a:spcPct val="25000"/>
              </a:spcAft>
              <a:buChar char="•"/>
              <a:defRPr kern="1200">
                <a:solidFill>
                  <a:schemeClr val="tx1"/>
                </a:solidFill>
                <a:latin typeface="+mn-lt"/>
                <a:ea typeface="+mn-ea"/>
                <a:cs typeface="+mn-cs"/>
              </a:defRPr>
            </a:lvl3pPr>
            <a:lvl4pPr marL="571500" indent="-189230" algn="l" defTabSz="958850" rtl="0" eaLnBrk="0" fontAlgn="base" hangingPunct="0">
              <a:spcBef>
                <a:spcPct val="0"/>
              </a:spcBef>
              <a:spcAft>
                <a:spcPct val="25000"/>
              </a:spcAft>
              <a:buChar char="•"/>
              <a:defRPr kern="1200">
                <a:solidFill>
                  <a:schemeClr val="tx1"/>
                </a:solidFill>
                <a:latin typeface="+mn-lt"/>
                <a:ea typeface="+mn-ea"/>
                <a:cs typeface="+mn-cs"/>
              </a:defRPr>
            </a:lvl4pPr>
            <a:lvl5pPr marL="762000" indent="-189230" algn="l" defTabSz="958850" rtl="0" eaLnBrk="0" fontAlgn="base" hangingPunct="0">
              <a:spcBef>
                <a:spcPct val="0"/>
              </a:spcBef>
              <a:spcAft>
                <a:spcPct val="25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58850" rtl="0" eaLnBrk="1" fontAlgn="base" latinLnBrk="0" hangingPunct="1">
              <a:lnSpc>
                <a:spcPct val="100000"/>
              </a:lnSpc>
              <a:spcBef>
                <a:spcPct val="0"/>
              </a:spcBef>
              <a:spcAft>
                <a:spcPct val="25000"/>
              </a:spcAft>
              <a:buClrTx/>
              <a:buSzTx/>
              <a:buFont typeface="Wingdings" panose="05000000000000000000" charset="0"/>
              <a:buChar char="Ø"/>
              <a:defRPr/>
            </a:pPr>
            <a:r>
              <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盆状气体发生器（</a:t>
            </a:r>
            <a:r>
              <a:rPr lang="zh-CN" altLang="en-US" sz="2000" dirty="0">
                <a:latin typeface="宋体" panose="02010600030101010101" pitchFamily="2" charset="-122"/>
                <a:ea typeface="宋体" panose="02010600030101010101" pitchFamily="2" charset="-122"/>
                <a:sym typeface="+mn-ea"/>
              </a:rPr>
              <a:t>一级式－固体燃料）</a:t>
            </a:r>
            <a:endParaRPr lang="zh-CN" altLang="en-US" sz="2000" dirty="0">
              <a:latin typeface="宋体" panose="02010600030101010101" pitchFamily="2" charset="-122"/>
              <a:ea typeface="宋体" panose="02010600030101010101" pitchFamily="2" charset="-122"/>
            </a:endParaRPr>
          </a:p>
          <a:p>
            <a:pPr marL="0" marR="0" lvl="0" indent="0" algn="l" defTabSz="958850" rtl="0" eaLnBrk="1" fontAlgn="base" latinLnBrk="0" hangingPunct="1">
              <a:lnSpc>
                <a:spcPct val="100000"/>
              </a:lnSpc>
              <a:spcBef>
                <a:spcPct val="0"/>
              </a:spcBef>
              <a:spcAft>
                <a:spcPct val="25000"/>
              </a:spcAft>
              <a:buClrTx/>
              <a:buSzTx/>
              <a:buFont typeface="Wingdings" panose="05000000000000000000" charset="0"/>
              <a:buNone/>
              <a:defRPr/>
            </a:pPr>
            <a:endPar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endParaRPr>
          </a:p>
        </p:txBody>
      </p:sp>
      <p:pic>
        <p:nvPicPr>
          <p:cNvPr id="287746" name="图片 4"/>
          <p:cNvPicPr>
            <a:picLocks noChangeAspect="1"/>
          </p:cNvPicPr>
          <p:nvPr/>
        </p:nvPicPr>
        <p:blipFill>
          <a:blip r:embed="rId1"/>
          <a:stretch>
            <a:fillRect/>
          </a:stretch>
        </p:blipFill>
        <p:spPr>
          <a:xfrm>
            <a:off x="1306830" y="1772285"/>
            <a:ext cx="9337675" cy="3600450"/>
          </a:xfrm>
          <a:prstGeom prst="rect">
            <a:avLst/>
          </a:prstGeom>
          <a:noFill/>
          <a:ln w="9525">
            <a:noFill/>
          </a:ln>
        </p:spPr>
      </p:pic>
      <p:sp>
        <p:nvSpPr>
          <p:cNvPr id="287747" name="文本框 5"/>
          <p:cNvSpPr txBox="1"/>
          <p:nvPr/>
        </p:nvSpPr>
        <p:spPr>
          <a:xfrm>
            <a:off x="3465513" y="5638800"/>
            <a:ext cx="4033837" cy="398780"/>
          </a:xfrm>
          <a:prstGeom prst="rect">
            <a:avLst/>
          </a:prstGeom>
          <a:noFill/>
          <a:ln w="9525">
            <a:noFill/>
          </a:ln>
        </p:spPr>
        <p:txBody>
          <a:bodyPr anchor="t">
            <a:spAutoFit/>
          </a:bodyPr>
          <a:p>
            <a:pPr algn="ctr" eaLnBrk="0" hangingPunct="0"/>
            <a:r>
              <a:rPr lang="zh-CN" altLang="en-US" sz="2000" dirty="0">
                <a:latin typeface="宋体" panose="02010600030101010101" pitchFamily="2" charset="-122"/>
                <a:ea typeface="宋体" panose="02010600030101010101" pitchFamily="2" charset="-122"/>
              </a:rPr>
              <a:t>一级式－固体燃料</a:t>
            </a:r>
            <a:endParaRPr lang="zh-CN" altLang="en-US" sz="2000" dirty="0">
              <a:latin typeface="宋体" panose="02010600030101010101" pitchFamily="2" charset="-122"/>
              <a:ea typeface="宋体" panose="02010600030101010101" pitchFamily="2" charset="-122"/>
            </a:endParaRPr>
          </a:p>
        </p:txBody>
      </p:sp>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9793" name="图片 2"/>
          <p:cNvPicPr>
            <a:picLocks noChangeAspect="1"/>
          </p:cNvPicPr>
          <p:nvPr/>
        </p:nvPicPr>
        <p:blipFill>
          <a:blip r:embed="rId1"/>
          <a:stretch>
            <a:fillRect/>
          </a:stretch>
        </p:blipFill>
        <p:spPr>
          <a:xfrm>
            <a:off x="2377440" y="1486535"/>
            <a:ext cx="6939280" cy="4246880"/>
          </a:xfrm>
          <a:prstGeom prst="rect">
            <a:avLst/>
          </a:prstGeom>
          <a:noFill/>
          <a:ln w="9525">
            <a:noFill/>
          </a:ln>
        </p:spPr>
      </p:pic>
      <p:sp>
        <p:nvSpPr>
          <p:cNvPr id="289794" name="矩形 3"/>
          <p:cNvSpPr/>
          <p:nvPr/>
        </p:nvSpPr>
        <p:spPr>
          <a:xfrm>
            <a:off x="4192905" y="6151245"/>
            <a:ext cx="2715895" cy="398780"/>
          </a:xfrm>
          <a:prstGeom prst="rect">
            <a:avLst/>
          </a:prstGeom>
          <a:noFill/>
          <a:ln w="9525">
            <a:noFill/>
          </a:ln>
        </p:spPr>
        <p:txBody>
          <a:bodyPr wrap="square" anchor="t">
            <a:spAutoFit/>
          </a:bodyPr>
          <a:p>
            <a:pPr algn="ctr" eaLnBrk="0" hangingPunct="0"/>
            <a:r>
              <a:rPr lang="zh-CN" altLang="en-US" sz="2000" dirty="0">
                <a:latin typeface="Arial" panose="020B0604020202020204" pitchFamily="34" charset="0"/>
                <a:ea typeface="宋体" panose="02010600030101010101" pitchFamily="2" charset="-122"/>
              </a:rPr>
              <a:t>二级式－固体燃料</a:t>
            </a:r>
            <a:endParaRPr lang="zh-CN" altLang="en-US" sz="2000" dirty="0">
              <a:latin typeface="Arial" panose="020B0604020202020204" pitchFamily="34" charset="0"/>
              <a:ea typeface="宋体" panose="02010600030101010101" pitchFamily="2" charset="-122"/>
            </a:endParaRPr>
          </a:p>
        </p:txBody>
      </p:sp>
      <p:sp>
        <p:nvSpPr>
          <p:cNvPr id="5" name="爆炸形 1 4"/>
          <p:cNvSpPr/>
          <p:nvPr/>
        </p:nvSpPr>
        <p:spPr>
          <a:xfrm>
            <a:off x="4074160" y="3035300"/>
            <a:ext cx="700405" cy="96964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6" name="爆炸形 1 5"/>
          <p:cNvSpPr/>
          <p:nvPr/>
        </p:nvSpPr>
        <p:spPr>
          <a:xfrm>
            <a:off x="7338060" y="3277870"/>
            <a:ext cx="637540" cy="48450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7" name="爆炸形 1 6"/>
          <p:cNvSpPr/>
          <p:nvPr/>
        </p:nvSpPr>
        <p:spPr>
          <a:xfrm>
            <a:off x="6208395" y="2863850"/>
            <a:ext cx="700405" cy="96964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8" name="爆炸形 1 7"/>
          <p:cNvSpPr/>
          <p:nvPr/>
        </p:nvSpPr>
        <p:spPr>
          <a:xfrm>
            <a:off x="5321935" y="3342005"/>
            <a:ext cx="414655" cy="491490"/>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 name="Rectangle 25"/>
          <p:cNvSpPr txBox="1">
            <a:spLocks noChangeArrowheads="1"/>
          </p:cNvSpPr>
          <p:nvPr/>
        </p:nvSpPr>
        <p:spPr>
          <a:xfrm>
            <a:off x="215900" y="981075"/>
            <a:ext cx="8780463" cy="427038"/>
          </a:xfrm>
          <a:prstGeom prst="rect">
            <a:avLst/>
          </a:prstGeom>
        </p:spPr>
        <p:txBody>
          <a:bodyPr/>
          <a:lstStyle>
            <a:lvl1pPr marL="342900" indent="-342900" algn="l" defTabSz="958850" rtl="0" eaLnBrk="0" fontAlgn="base" hangingPunct="0">
              <a:spcBef>
                <a:spcPct val="0"/>
              </a:spcBef>
              <a:spcAft>
                <a:spcPct val="25000"/>
              </a:spcAft>
              <a:defRPr kern="1200">
                <a:solidFill>
                  <a:schemeClr val="tx1"/>
                </a:solidFill>
                <a:latin typeface="+mn-lt"/>
                <a:ea typeface="+mn-ea"/>
                <a:cs typeface="+mn-cs"/>
              </a:defRPr>
            </a:lvl1pPr>
            <a:lvl2pPr marL="190500" indent="-189230" algn="l" defTabSz="958850" rtl="0" eaLnBrk="0" fontAlgn="base" hangingPunct="0">
              <a:spcBef>
                <a:spcPct val="0"/>
              </a:spcBef>
              <a:spcAft>
                <a:spcPct val="25000"/>
              </a:spcAft>
              <a:buChar char="•"/>
              <a:defRPr kern="1200">
                <a:solidFill>
                  <a:schemeClr val="tx1"/>
                </a:solidFill>
                <a:latin typeface="+mn-lt"/>
                <a:ea typeface="+mn-ea"/>
                <a:cs typeface="+mn-cs"/>
              </a:defRPr>
            </a:lvl2pPr>
            <a:lvl3pPr marL="381000" indent="-189230" algn="l" defTabSz="958850" rtl="0" eaLnBrk="0" fontAlgn="base" hangingPunct="0">
              <a:spcBef>
                <a:spcPct val="0"/>
              </a:spcBef>
              <a:spcAft>
                <a:spcPct val="25000"/>
              </a:spcAft>
              <a:buChar char="•"/>
              <a:defRPr kern="1200">
                <a:solidFill>
                  <a:schemeClr val="tx1"/>
                </a:solidFill>
                <a:latin typeface="+mn-lt"/>
                <a:ea typeface="+mn-ea"/>
                <a:cs typeface="+mn-cs"/>
              </a:defRPr>
            </a:lvl3pPr>
            <a:lvl4pPr marL="571500" indent="-189230" algn="l" defTabSz="958850" rtl="0" eaLnBrk="0" fontAlgn="base" hangingPunct="0">
              <a:spcBef>
                <a:spcPct val="0"/>
              </a:spcBef>
              <a:spcAft>
                <a:spcPct val="25000"/>
              </a:spcAft>
              <a:buChar char="•"/>
              <a:defRPr kern="1200">
                <a:solidFill>
                  <a:schemeClr val="tx1"/>
                </a:solidFill>
                <a:latin typeface="+mn-lt"/>
                <a:ea typeface="+mn-ea"/>
                <a:cs typeface="+mn-cs"/>
              </a:defRPr>
            </a:lvl4pPr>
            <a:lvl5pPr marL="762000" indent="-189230" algn="l" defTabSz="958850" rtl="0" eaLnBrk="0" fontAlgn="base" hangingPunct="0">
              <a:spcBef>
                <a:spcPct val="0"/>
              </a:spcBef>
              <a:spcAft>
                <a:spcPct val="25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58850" rtl="0" eaLnBrk="1" fontAlgn="base" latinLnBrk="0" hangingPunct="1">
              <a:lnSpc>
                <a:spcPct val="100000"/>
              </a:lnSpc>
              <a:spcBef>
                <a:spcPct val="0"/>
              </a:spcBef>
              <a:spcAft>
                <a:spcPct val="25000"/>
              </a:spcAft>
              <a:buClrTx/>
              <a:buSzTx/>
              <a:buFont typeface="Wingdings" panose="05000000000000000000" charset="0"/>
              <a:buChar char="Ø"/>
              <a:defRPr/>
            </a:pPr>
            <a:r>
              <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盆状气体发生器（二</a:t>
            </a:r>
            <a:r>
              <a:rPr lang="zh-CN" altLang="en-US" sz="2000" dirty="0">
                <a:latin typeface="宋体" panose="02010600030101010101" pitchFamily="2" charset="-122"/>
                <a:ea typeface="宋体" panose="02010600030101010101" pitchFamily="2" charset="-122"/>
                <a:sym typeface="+mn-ea"/>
              </a:rPr>
              <a:t>级式－固体燃料）</a:t>
            </a:r>
            <a:endParaRPr lang="zh-CN" altLang="en-US" sz="2000" dirty="0">
              <a:latin typeface="宋体" panose="02010600030101010101" pitchFamily="2" charset="-122"/>
              <a:ea typeface="宋体" panose="02010600030101010101" pitchFamily="2" charset="-122"/>
            </a:endParaRPr>
          </a:p>
          <a:p>
            <a:pPr marL="0" marR="0" lvl="0" indent="0" algn="l" defTabSz="958850" rtl="0" eaLnBrk="1" fontAlgn="base" latinLnBrk="0" hangingPunct="1">
              <a:lnSpc>
                <a:spcPct val="100000"/>
              </a:lnSpc>
              <a:spcBef>
                <a:spcPct val="0"/>
              </a:spcBef>
              <a:spcAft>
                <a:spcPct val="25000"/>
              </a:spcAft>
              <a:buClrTx/>
              <a:buSzTx/>
              <a:buFont typeface="Wingdings" panose="05000000000000000000" charset="0"/>
              <a:buNone/>
              <a:defRPr/>
            </a:pPr>
            <a:endPar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grpSp>
        <p:nvGrpSpPr>
          <p:cNvPr id="75782" name="Group 3"/>
          <p:cNvGrpSpPr/>
          <p:nvPr/>
        </p:nvGrpSpPr>
        <p:grpSpPr>
          <a:xfrm>
            <a:off x="1445895" y="2070100"/>
            <a:ext cx="8804275" cy="4143375"/>
            <a:chOff x="0" y="0"/>
            <a:chExt cx="5546" cy="2610"/>
          </a:xfrm>
        </p:grpSpPr>
        <p:pic>
          <p:nvPicPr>
            <p:cNvPr id="75784" name="Picture 4"/>
            <p:cNvPicPr>
              <a:picLocks noChangeAspect="1"/>
            </p:cNvPicPr>
            <p:nvPr/>
          </p:nvPicPr>
          <p:blipFill>
            <a:blip r:embed="rId1"/>
            <a:stretch>
              <a:fillRect/>
            </a:stretch>
          </p:blipFill>
          <p:spPr>
            <a:xfrm>
              <a:off x="874" y="44"/>
              <a:ext cx="3615" cy="2566"/>
            </a:xfrm>
            <a:prstGeom prst="rect">
              <a:avLst/>
            </a:prstGeom>
            <a:noFill/>
            <a:ln w="9525">
              <a:noFill/>
            </a:ln>
          </p:spPr>
        </p:pic>
        <p:sp>
          <p:nvSpPr>
            <p:cNvPr id="75785" name="Text Box 5"/>
            <p:cNvSpPr txBox="1"/>
            <p:nvPr/>
          </p:nvSpPr>
          <p:spPr>
            <a:xfrm>
              <a:off x="56" y="0"/>
              <a:ext cx="1177" cy="435"/>
            </a:xfrm>
            <a:prstGeom prst="rect">
              <a:avLst/>
            </a:prstGeom>
            <a:noFill/>
            <a:ln w="9525">
              <a:noFill/>
            </a:ln>
          </p:spPr>
          <p:txBody>
            <a:bodyPr lIns="75749" tIns="37874" rIns="75749" bIns="37874">
              <a:spAutoFit/>
            </a:bodyPr>
            <a:p>
              <a:pP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第 2 级的点火元件</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5786" name="Text Box 6"/>
            <p:cNvSpPr txBox="1"/>
            <p:nvPr/>
          </p:nvSpPr>
          <p:spPr>
            <a:xfrm>
              <a:off x="0" y="966"/>
              <a:ext cx="930" cy="435"/>
            </a:xfrm>
            <a:prstGeom prst="rect">
              <a:avLst/>
            </a:prstGeom>
            <a:noFill/>
            <a:ln w="9525">
              <a:noFill/>
            </a:ln>
          </p:spPr>
          <p:txBody>
            <a:bodyPr lIns="75749" tIns="37874" rIns="75749" bIns="37874">
              <a:spAutoFit/>
            </a:bodyPr>
            <a:p>
              <a:pP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第 2 级的产气药</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5787" name="Text Box 7"/>
            <p:cNvSpPr txBox="1"/>
            <p:nvPr/>
          </p:nvSpPr>
          <p:spPr>
            <a:xfrm>
              <a:off x="4412" y="1547"/>
              <a:ext cx="862" cy="435"/>
            </a:xfrm>
            <a:prstGeom prst="rect">
              <a:avLst/>
            </a:prstGeom>
            <a:noFill/>
            <a:ln w="9525">
              <a:noFill/>
            </a:ln>
          </p:spPr>
          <p:txBody>
            <a:bodyPr lIns="75749" tIns="37874" rIns="75749" bIns="37874">
              <a:spAutoFit/>
            </a:bodyPr>
            <a:p>
              <a:pPr algn="ct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rPr>
                <a:t>多孔金属过滤器</a:t>
              </a:r>
              <a:endParaRPr lang="de-DE" altLang="en-US" sz="2000" dirty="0">
                <a:solidFill>
                  <a:schemeClr val="tx1"/>
                </a:solidFill>
                <a:latin typeface="宋体" panose="02010600030101010101" pitchFamily="2" charset="-122"/>
                <a:ea typeface="宋体" panose="02010600030101010101" pitchFamily="2" charset="-122"/>
              </a:endParaRPr>
            </a:p>
          </p:txBody>
        </p:sp>
        <p:sp>
          <p:nvSpPr>
            <p:cNvPr id="75788" name="Text Box 8"/>
            <p:cNvSpPr txBox="1"/>
            <p:nvPr/>
          </p:nvSpPr>
          <p:spPr>
            <a:xfrm>
              <a:off x="4140" y="2318"/>
              <a:ext cx="905" cy="241"/>
            </a:xfrm>
            <a:prstGeom prst="rect">
              <a:avLst/>
            </a:prstGeom>
            <a:noFill/>
            <a:ln w="9525">
              <a:noFill/>
            </a:ln>
          </p:spPr>
          <p:txBody>
            <a:bodyPr lIns="75749" tIns="37874" rIns="75749" bIns="37874">
              <a:spAutoFit/>
            </a:bodyPr>
            <a:p>
              <a:pPr algn="ct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rPr>
                <a:t>密封膜</a:t>
              </a:r>
              <a:endParaRPr lang="de-DE" altLang="en-US" sz="2000" dirty="0">
                <a:solidFill>
                  <a:schemeClr val="tx1"/>
                </a:solidFill>
                <a:latin typeface="宋体" panose="02010600030101010101" pitchFamily="2" charset="-122"/>
                <a:ea typeface="宋体" panose="02010600030101010101" pitchFamily="2" charset="-122"/>
              </a:endParaRPr>
            </a:p>
          </p:txBody>
        </p:sp>
        <p:sp>
          <p:nvSpPr>
            <p:cNvPr id="75789" name="Text Box 9"/>
            <p:cNvSpPr txBox="1"/>
            <p:nvPr/>
          </p:nvSpPr>
          <p:spPr>
            <a:xfrm>
              <a:off x="307" y="1904"/>
              <a:ext cx="930" cy="241"/>
            </a:xfrm>
            <a:prstGeom prst="rect">
              <a:avLst/>
            </a:prstGeom>
            <a:noFill/>
            <a:ln w="9525">
              <a:noFill/>
            </a:ln>
          </p:spPr>
          <p:txBody>
            <a:bodyPr lIns="75749" tIns="37874" rIns="75749" bIns="37874">
              <a:spAutoFit/>
            </a:bodyPr>
            <a:p>
              <a:pPr algn="ct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rPr>
                <a:t>出气口</a:t>
              </a:r>
              <a:endParaRPr lang="de-DE" altLang="en-US" sz="2000" dirty="0">
                <a:solidFill>
                  <a:schemeClr val="tx1"/>
                </a:solidFill>
                <a:latin typeface="宋体" panose="02010600030101010101" pitchFamily="2" charset="-122"/>
                <a:ea typeface="宋体" panose="02010600030101010101" pitchFamily="2" charset="-122"/>
              </a:endParaRPr>
            </a:p>
          </p:txBody>
        </p:sp>
        <p:sp>
          <p:nvSpPr>
            <p:cNvPr id="75790" name="Text Box 10"/>
            <p:cNvSpPr txBox="1"/>
            <p:nvPr/>
          </p:nvSpPr>
          <p:spPr>
            <a:xfrm>
              <a:off x="4500" y="952"/>
              <a:ext cx="910" cy="435"/>
            </a:xfrm>
            <a:prstGeom prst="rect">
              <a:avLst/>
            </a:prstGeom>
            <a:noFill/>
            <a:ln w="9525">
              <a:noFill/>
            </a:ln>
          </p:spPr>
          <p:txBody>
            <a:bodyPr lIns="75749" tIns="37874" rIns="75749" bIns="37874">
              <a:spAutoFit/>
            </a:bodyPr>
            <a:p>
              <a:pP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第 1 级的产气药</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5791" name="Text Box 11"/>
            <p:cNvSpPr txBox="1"/>
            <p:nvPr/>
          </p:nvSpPr>
          <p:spPr>
            <a:xfrm>
              <a:off x="4375" y="0"/>
              <a:ext cx="1171" cy="435"/>
            </a:xfrm>
            <a:prstGeom prst="rect">
              <a:avLst/>
            </a:prstGeom>
            <a:noFill/>
            <a:ln w="9525">
              <a:noFill/>
            </a:ln>
          </p:spPr>
          <p:txBody>
            <a:bodyPr lIns="75749" tIns="37874" rIns="75749" bIns="37874">
              <a:spAutoFit/>
            </a:bodyPr>
            <a:p>
              <a:pPr defTabSz="757555">
                <a:spcBef>
                  <a:spcPct val="50000"/>
                </a:spcBef>
              </a:pP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第 1 级的点火元件</a:t>
              </a:r>
              <a:endPar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5792" name="Line 12"/>
            <p:cNvSpPr/>
            <p:nvPr/>
          </p:nvSpPr>
          <p:spPr>
            <a:xfrm flipV="1">
              <a:off x="1056" y="1787"/>
              <a:ext cx="647" cy="215"/>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3" name="Line 13"/>
            <p:cNvSpPr/>
            <p:nvPr/>
          </p:nvSpPr>
          <p:spPr>
            <a:xfrm>
              <a:off x="3249" y="1859"/>
              <a:ext cx="972" cy="562"/>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4" name="Line 14"/>
            <p:cNvSpPr/>
            <p:nvPr/>
          </p:nvSpPr>
          <p:spPr>
            <a:xfrm>
              <a:off x="3773" y="1665"/>
              <a:ext cx="645" cy="1"/>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5" name="Line 15"/>
            <p:cNvSpPr/>
            <p:nvPr/>
          </p:nvSpPr>
          <p:spPr>
            <a:xfrm flipV="1">
              <a:off x="3456" y="1131"/>
              <a:ext cx="1027" cy="279"/>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6" name="Line 16"/>
            <p:cNvSpPr/>
            <p:nvPr/>
          </p:nvSpPr>
          <p:spPr>
            <a:xfrm flipV="1">
              <a:off x="3195" y="390"/>
              <a:ext cx="1499" cy="876"/>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7" name="Line 17"/>
            <p:cNvSpPr/>
            <p:nvPr/>
          </p:nvSpPr>
          <p:spPr>
            <a:xfrm flipH="1" flipV="1">
              <a:off x="738" y="1269"/>
              <a:ext cx="1406" cy="318"/>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75798" name="Line 18"/>
            <p:cNvSpPr/>
            <p:nvPr/>
          </p:nvSpPr>
          <p:spPr>
            <a:xfrm>
              <a:off x="331" y="393"/>
              <a:ext cx="2002" cy="1021"/>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grpSp>
      <p:sp>
        <p:nvSpPr>
          <p:cNvPr id="75783" name="Text Box 19"/>
          <p:cNvSpPr txBox="1"/>
          <p:nvPr/>
        </p:nvSpPr>
        <p:spPr>
          <a:xfrm>
            <a:off x="487680" y="1064895"/>
            <a:ext cx="10429875" cy="706755"/>
          </a:xfrm>
          <a:prstGeom prst="rect">
            <a:avLst/>
          </a:prstGeom>
          <a:noFill/>
          <a:ln w="9525">
            <a:noFill/>
          </a:ln>
        </p:spPr>
        <p:txBody>
          <a:bodyPr wrap="square">
            <a:spAutoFit/>
          </a:bodyPr>
          <a:p>
            <a:pPr eaLnBrk="1" hangingPunct="1"/>
            <a:r>
              <a:rPr lang="zh-CN" altLang="en-US" sz="2000" dirty="0">
                <a:solidFill>
                  <a:schemeClr val="tx1"/>
                </a:solidFill>
                <a:latin typeface="宋体" panose="02010600030101010101" pitchFamily="2" charset="-122"/>
                <a:ea typeface="宋体" panose="02010600030101010101" pitchFamily="2" charset="-122"/>
              </a:rPr>
              <a:t>双级气体发生器的识别标记：每个点火回路均有一个插头，这些插头均有装配编码，因此不能互换。</a:t>
            </a:r>
            <a:endParaRPr lang="zh-CN" altLang="en-US" sz="200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30" name="Picture 3"/>
          <p:cNvPicPr>
            <a:picLocks noChangeAspect="1"/>
          </p:cNvPicPr>
          <p:nvPr>
            <p:custDataLst>
              <p:tags r:id="rId1"/>
            </p:custDataLst>
          </p:nvPr>
        </p:nvPicPr>
        <p:blipFill>
          <a:blip r:embed="rId2"/>
          <a:stretch>
            <a:fillRect/>
          </a:stretch>
        </p:blipFill>
        <p:spPr>
          <a:xfrm>
            <a:off x="298450" y="2240915"/>
            <a:ext cx="5533390" cy="3503295"/>
          </a:xfrm>
          <a:prstGeom prst="rect">
            <a:avLst/>
          </a:prstGeom>
          <a:noFill/>
          <a:ln w="9525">
            <a:noFill/>
          </a:ln>
        </p:spPr>
      </p:pic>
      <p:sp>
        <p:nvSpPr>
          <p:cNvPr id="77831" name="Text Box 4"/>
          <p:cNvSpPr txBox="1"/>
          <p:nvPr/>
        </p:nvSpPr>
        <p:spPr>
          <a:xfrm>
            <a:off x="298450" y="901700"/>
            <a:ext cx="11362055" cy="1630045"/>
          </a:xfrm>
          <a:prstGeom prst="rect">
            <a:avLst/>
          </a:prstGeom>
          <a:noFill/>
          <a:ln w="9525">
            <a:noFill/>
          </a:ln>
        </p:spPr>
        <p:txBody>
          <a:bodyPr wrap="square">
            <a:spAutoFit/>
          </a:bodyPr>
          <a:p>
            <a:pPr eaLnBrk="1" hangingPunct="1">
              <a:spcBef>
                <a:spcPct val="50000"/>
              </a:spcBef>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压力变化曲线显示了安全气囊展开时内部压力的释放过程。</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spcBef>
                <a:spcPct val="50000"/>
              </a:spcBef>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双级安全气囊可以根据事故的严重程度延迟或不延迟触发。不同汽车的延迟时差可在</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5ms</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50ms</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之间波动。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spcBef>
                <a:spcPct val="50000"/>
              </a:spcBef>
            </a:pP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graphicFrame>
        <p:nvGraphicFramePr>
          <p:cNvPr id="79875" name="Object 3"/>
          <p:cNvGraphicFramePr>
            <a:graphicFrameLocks noChangeAspect="1"/>
          </p:cNvGraphicFramePr>
          <p:nvPr/>
        </p:nvGraphicFramePr>
        <p:xfrm>
          <a:off x="6137910" y="2332990"/>
          <a:ext cx="5823585" cy="3503930"/>
        </p:xfrm>
        <a:graphic>
          <a:graphicData uri="http://schemas.openxmlformats.org/presentationml/2006/ole">
            <mc:AlternateContent xmlns:mc="http://schemas.openxmlformats.org/markup-compatibility/2006">
              <mc:Choice xmlns:v="urn:schemas-microsoft-com:vml" Requires="v">
                <p:oleObj spid="_x0000_s3076" name="" r:id="rId3" imgW="6115050" imgH="2743200" progId="Paint.Picture">
                  <p:embed/>
                </p:oleObj>
              </mc:Choice>
              <mc:Fallback>
                <p:oleObj name="" r:id="rId3" imgW="6115050" imgH="2743200" progId="Paint.Picture">
                  <p:embed/>
                  <p:pic>
                    <p:nvPicPr>
                      <p:cNvPr id="0" name="图片 3075"/>
                      <p:cNvPicPr/>
                      <p:nvPr/>
                    </p:nvPicPr>
                    <p:blipFill>
                      <a:blip r:embed="rId4"/>
                      <a:stretch>
                        <a:fillRect/>
                      </a:stretch>
                    </p:blipFill>
                    <p:spPr>
                      <a:xfrm>
                        <a:off x="6137910" y="2332990"/>
                        <a:ext cx="5823585" cy="3503930"/>
                      </a:xfrm>
                      <a:prstGeom prst="rect">
                        <a:avLst/>
                      </a:prstGeom>
                      <a:noFill/>
                      <a:ln w="38100">
                        <a:noFill/>
                        <a:miter/>
                      </a:ln>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9793" name="图片 2"/>
          <p:cNvPicPr>
            <a:picLocks noChangeAspect="1"/>
          </p:cNvPicPr>
          <p:nvPr/>
        </p:nvPicPr>
        <p:blipFill>
          <a:blip r:embed="rId1"/>
          <a:stretch>
            <a:fillRect/>
          </a:stretch>
        </p:blipFill>
        <p:spPr>
          <a:xfrm>
            <a:off x="2377440" y="1486535"/>
            <a:ext cx="6939280" cy="4246880"/>
          </a:xfrm>
          <a:prstGeom prst="rect">
            <a:avLst/>
          </a:prstGeom>
          <a:noFill/>
          <a:ln w="9525">
            <a:noFill/>
          </a:ln>
        </p:spPr>
      </p:pic>
      <p:sp>
        <p:nvSpPr>
          <p:cNvPr id="289794" name="矩形 3"/>
          <p:cNvSpPr/>
          <p:nvPr/>
        </p:nvSpPr>
        <p:spPr>
          <a:xfrm>
            <a:off x="4192905" y="6151245"/>
            <a:ext cx="2715895" cy="398780"/>
          </a:xfrm>
          <a:prstGeom prst="rect">
            <a:avLst/>
          </a:prstGeom>
          <a:noFill/>
          <a:ln w="9525">
            <a:noFill/>
          </a:ln>
        </p:spPr>
        <p:txBody>
          <a:bodyPr wrap="square" anchor="t">
            <a:spAutoFit/>
          </a:bodyPr>
          <a:p>
            <a:pPr algn="ctr" eaLnBrk="0" hangingPunct="0"/>
            <a:r>
              <a:rPr lang="zh-CN" altLang="en-US" sz="2000" dirty="0">
                <a:latin typeface="Arial" panose="020B0604020202020204" pitchFamily="34" charset="0"/>
                <a:ea typeface="宋体" panose="02010600030101010101" pitchFamily="2" charset="-122"/>
              </a:rPr>
              <a:t>二级式－固体燃料</a:t>
            </a:r>
            <a:endParaRPr lang="zh-CN" altLang="en-US" sz="2000" dirty="0">
              <a:latin typeface="Arial" panose="020B0604020202020204" pitchFamily="34" charset="0"/>
              <a:ea typeface="宋体" panose="02010600030101010101" pitchFamily="2" charset="-122"/>
            </a:endParaRPr>
          </a:p>
        </p:txBody>
      </p:sp>
      <p:sp>
        <p:nvSpPr>
          <p:cNvPr id="5" name="爆炸形 1 4"/>
          <p:cNvSpPr/>
          <p:nvPr/>
        </p:nvSpPr>
        <p:spPr>
          <a:xfrm>
            <a:off x="4074160" y="3035300"/>
            <a:ext cx="700405" cy="96964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6" name="爆炸形 1 5"/>
          <p:cNvSpPr/>
          <p:nvPr/>
        </p:nvSpPr>
        <p:spPr>
          <a:xfrm>
            <a:off x="7338060" y="3277870"/>
            <a:ext cx="637540" cy="48450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7" name="爆炸形 1 6"/>
          <p:cNvSpPr/>
          <p:nvPr/>
        </p:nvSpPr>
        <p:spPr>
          <a:xfrm>
            <a:off x="6208395" y="2863850"/>
            <a:ext cx="700405" cy="969645"/>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8" name="爆炸形 1 7"/>
          <p:cNvSpPr/>
          <p:nvPr/>
        </p:nvSpPr>
        <p:spPr>
          <a:xfrm>
            <a:off x="5321935" y="3342005"/>
            <a:ext cx="414655" cy="491490"/>
          </a:xfrm>
          <a:prstGeom prst="irregularSeal1">
            <a:avLst/>
          </a:prstGeom>
          <a:solidFill>
            <a:srgbClr val="FFFF00"/>
          </a:solidFill>
          <a:ln w="9525" cap="flat" cmpd="sng">
            <a:solidFill>
              <a:srgbClr val="FF0000"/>
            </a:solidFill>
            <a:prstDash val="solid"/>
            <a:round/>
            <a:headEnd type="none" w="med" len="med"/>
            <a:tailEnd type="none" w="med" len="med"/>
          </a:ln>
        </p:spPr>
        <p:txBody>
          <a:bodyPr anchor="t"/>
          <a:p>
            <a:pPr eaLnBrk="0" hangingPunct="0"/>
            <a:endParaRPr lang="zh-CN" altLang="en-US"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 name="Rectangle 25"/>
          <p:cNvSpPr txBox="1">
            <a:spLocks noChangeArrowheads="1"/>
          </p:cNvSpPr>
          <p:nvPr/>
        </p:nvSpPr>
        <p:spPr>
          <a:xfrm>
            <a:off x="215900" y="981075"/>
            <a:ext cx="8780463" cy="427038"/>
          </a:xfrm>
          <a:prstGeom prst="rect">
            <a:avLst/>
          </a:prstGeom>
        </p:spPr>
        <p:txBody>
          <a:bodyPr/>
          <a:lstStyle>
            <a:lvl1pPr marL="342900" indent="-342900" algn="l" defTabSz="958850" rtl="0" eaLnBrk="0" fontAlgn="base" hangingPunct="0">
              <a:spcBef>
                <a:spcPct val="0"/>
              </a:spcBef>
              <a:spcAft>
                <a:spcPct val="25000"/>
              </a:spcAft>
              <a:defRPr kern="1200">
                <a:solidFill>
                  <a:schemeClr val="tx1"/>
                </a:solidFill>
                <a:latin typeface="+mn-lt"/>
                <a:ea typeface="+mn-ea"/>
                <a:cs typeface="+mn-cs"/>
              </a:defRPr>
            </a:lvl1pPr>
            <a:lvl2pPr marL="190500" indent="-189230" algn="l" defTabSz="958850" rtl="0" eaLnBrk="0" fontAlgn="base" hangingPunct="0">
              <a:spcBef>
                <a:spcPct val="0"/>
              </a:spcBef>
              <a:spcAft>
                <a:spcPct val="25000"/>
              </a:spcAft>
              <a:buChar char="•"/>
              <a:defRPr kern="1200">
                <a:solidFill>
                  <a:schemeClr val="tx1"/>
                </a:solidFill>
                <a:latin typeface="+mn-lt"/>
                <a:ea typeface="+mn-ea"/>
                <a:cs typeface="+mn-cs"/>
              </a:defRPr>
            </a:lvl2pPr>
            <a:lvl3pPr marL="381000" indent="-189230" algn="l" defTabSz="958850" rtl="0" eaLnBrk="0" fontAlgn="base" hangingPunct="0">
              <a:spcBef>
                <a:spcPct val="0"/>
              </a:spcBef>
              <a:spcAft>
                <a:spcPct val="25000"/>
              </a:spcAft>
              <a:buChar char="•"/>
              <a:defRPr kern="1200">
                <a:solidFill>
                  <a:schemeClr val="tx1"/>
                </a:solidFill>
                <a:latin typeface="+mn-lt"/>
                <a:ea typeface="+mn-ea"/>
                <a:cs typeface="+mn-cs"/>
              </a:defRPr>
            </a:lvl3pPr>
            <a:lvl4pPr marL="571500" indent="-189230" algn="l" defTabSz="958850" rtl="0" eaLnBrk="0" fontAlgn="base" hangingPunct="0">
              <a:spcBef>
                <a:spcPct val="0"/>
              </a:spcBef>
              <a:spcAft>
                <a:spcPct val="25000"/>
              </a:spcAft>
              <a:buChar char="•"/>
              <a:defRPr kern="1200">
                <a:solidFill>
                  <a:schemeClr val="tx1"/>
                </a:solidFill>
                <a:latin typeface="+mn-lt"/>
                <a:ea typeface="+mn-ea"/>
                <a:cs typeface="+mn-cs"/>
              </a:defRPr>
            </a:lvl4pPr>
            <a:lvl5pPr marL="762000" indent="-189230" algn="l" defTabSz="958850" rtl="0" eaLnBrk="0" fontAlgn="base" hangingPunct="0">
              <a:spcBef>
                <a:spcPct val="0"/>
              </a:spcBef>
              <a:spcAft>
                <a:spcPct val="25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58850" rtl="0" eaLnBrk="1" fontAlgn="base" latinLnBrk="0" hangingPunct="1">
              <a:lnSpc>
                <a:spcPct val="100000"/>
              </a:lnSpc>
              <a:spcBef>
                <a:spcPct val="0"/>
              </a:spcBef>
              <a:spcAft>
                <a:spcPct val="25000"/>
              </a:spcAft>
              <a:buClrTx/>
              <a:buSzTx/>
              <a:buFont typeface="Wingdings" panose="05000000000000000000" charset="0"/>
              <a:buChar char="Ø"/>
              <a:defRPr/>
            </a:pPr>
            <a:r>
              <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盆状气体发生器（二</a:t>
            </a:r>
            <a:r>
              <a:rPr lang="zh-CN" altLang="en-US" sz="2000" dirty="0">
                <a:latin typeface="宋体" panose="02010600030101010101" pitchFamily="2" charset="-122"/>
                <a:ea typeface="宋体" panose="02010600030101010101" pitchFamily="2" charset="-122"/>
                <a:sym typeface="+mn-ea"/>
              </a:rPr>
              <a:t>级式－固体燃料）</a:t>
            </a:r>
            <a:endParaRPr lang="zh-CN" altLang="en-US" sz="2000" dirty="0">
              <a:latin typeface="宋体" panose="02010600030101010101" pitchFamily="2" charset="-122"/>
              <a:ea typeface="宋体" panose="02010600030101010101" pitchFamily="2" charset="-122"/>
            </a:endParaRPr>
          </a:p>
          <a:p>
            <a:pPr marL="0" marR="0" lvl="0" indent="0" algn="l" defTabSz="958850" rtl="0" eaLnBrk="1" fontAlgn="base" latinLnBrk="0" hangingPunct="1">
              <a:lnSpc>
                <a:spcPct val="100000"/>
              </a:lnSpc>
              <a:spcBef>
                <a:spcPct val="0"/>
              </a:spcBef>
              <a:spcAft>
                <a:spcPct val="25000"/>
              </a:spcAft>
              <a:buClrTx/>
              <a:buSzTx/>
              <a:buFont typeface="Wingdings" panose="05000000000000000000" charset="0"/>
              <a:buNone/>
              <a:defRPr/>
            </a:pPr>
            <a:endPar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5"/>
          <p:cNvSpPr txBox="1">
            <a:spLocks noChangeArrowheads="1"/>
          </p:cNvSpPr>
          <p:nvPr/>
        </p:nvSpPr>
        <p:spPr>
          <a:xfrm>
            <a:off x="219075" y="915988"/>
            <a:ext cx="8780463" cy="427038"/>
          </a:xfrm>
          <a:prstGeom prst="rect">
            <a:avLst/>
          </a:prstGeom>
        </p:spPr>
        <p:txBody>
          <a:bodyPr/>
          <a:lstStyle>
            <a:lvl1pPr marL="342900" indent="-342900" algn="l" defTabSz="958850" rtl="0" eaLnBrk="0" fontAlgn="base" hangingPunct="0">
              <a:spcBef>
                <a:spcPct val="0"/>
              </a:spcBef>
              <a:spcAft>
                <a:spcPct val="25000"/>
              </a:spcAft>
              <a:defRPr kern="1200">
                <a:solidFill>
                  <a:schemeClr val="tx1"/>
                </a:solidFill>
                <a:latin typeface="+mn-lt"/>
                <a:ea typeface="+mn-ea"/>
                <a:cs typeface="+mn-cs"/>
              </a:defRPr>
            </a:lvl1pPr>
            <a:lvl2pPr marL="190500" indent="-189230" algn="l" defTabSz="958850" rtl="0" eaLnBrk="0" fontAlgn="base" hangingPunct="0">
              <a:spcBef>
                <a:spcPct val="0"/>
              </a:spcBef>
              <a:spcAft>
                <a:spcPct val="25000"/>
              </a:spcAft>
              <a:buChar char="•"/>
              <a:defRPr kern="1200">
                <a:solidFill>
                  <a:schemeClr val="tx1"/>
                </a:solidFill>
                <a:latin typeface="+mn-lt"/>
                <a:ea typeface="+mn-ea"/>
                <a:cs typeface="+mn-cs"/>
              </a:defRPr>
            </a:lvl2pPr>
            <a:lvl3pPr marL="381000" indent="-189230" algn="l" defTabSz="958850" rtl="0" eaLnBrk="0" fontAlgn="base" hangingPunct="0">
              <a:spcBef>
                <a:spcPct val="0"/>
              </a:spcBef>
              <a:spcAft>
                <a:spcPct val="25000"/>
              </a:spcAft>
              <a:buChar char="•"/>
              <a:defRPr kern="1200">
                <a:solidFill>
                  <a:schemeClr val="tx1"/>
                </a:solidFill>
                <a:latin typeface="+mn-lt"/>
                <a:ea typeface="+mn-ea"/>
                <a:cs typeface="+mn-cs"/>
              </a:defRPr>
            </a:lvl3pPr>
            <a:lvl4pPr marL="571500" indent="-189230" algn="l" defTabSz="958850" rtl="0" eaLnBrk="0" fontAlgn="base" hangingPunct="0">
              <a:spcBef>
                <a:spcPct val="0"/>
              </a:spcBef>
              <a:spcAft>
                <a:spcPct val="25000"/>
              </a:spcAft>
              <a:buChar char="•"/>
              <a:defRPr kern="1200">
                <a:solidFill>
                  <a:schemeClr val="tx1"/>
                </a:solidFill>
                <a:latin typeface="+mn-lt"/>
                <a:ea typeface="+mn-ea"/>
                <a:cs typeface="+mn-cs"/>
              </a:defRPr>
            </a:lvl4pPr>
            <a:lvl5pPr marL="762000" indent="-189230" algn="l" defTabSz="958850" rtl="0" eaLnBrk="0" fontAlgn="base" hangingPunct="0">
              <a:spcBef>
                <a:spcPct val="0"/>
              </a:spcBef>
              <a:spcAft>
                <a:spcPct val="25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58850" rtl="0" eaLnBrk="1" fontAlgn="base" latinLnBrk="0" hangingPunct="1">
              <a:lnSpc>
                <a:spcPct val="100000"/>
              </a:lnSpc>
              <a:spcBef>
                <a:spcPct val="0"/>
              </a:spcBef>
              <a:spcAft>
                <a:spcPct val="25000"/>
              </a:spcAft>
              <a:buClrTx/>
              <a:buSzTx/>
              <a:buFont typeface="Wingdings" panose="05000000000000000000" charset="0"/>
              <a:buChar char="Ø"/>
              <a:defRPr/>
            </a:pP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副</a:t>
            </a:r>
            <a:r>
              <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驾驶员安全气囊（</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管式</a:t>
            </a:r>
            <a:r>
              <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rPr>
              <a:t>气体发生器）</a:t>
            </a:r>
            <a:endParaRPr kumimoji="0" lang="zh-CN" altLang="de-DE" sz="20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Arial Unicode MS" pitchFamily="34" charset="-122"/>
              <a:sym typeface="+mn-ea"/>
            </a:endParaRPr>
          </a:p>
        </p:txBody>
      </p:sp>
      <p:pic>
        <p:nvPicPr>
          <p:cNvPr id="291842" name="图片 3"/>
          <p:cNvPicPr>
            <a:picLocks noChangeAspect="1"/>
          </p:cNvPicPr>
          <p:nvPr/>
        </p:nvPicPr>
        <p:blipFill>
          <a:blip r:embed="rId1"/>
          <a:stretch>
            <a:fillRect/>
          </a:stretch>
        </p:blipFill>
        <p:spPr>
          <a:xfrm>
            <a:off x="4004945" y="2303780"/>
            <a:ext cx="7771765" cy="2597150"/>
          </a:xfrm>
          <a:prstGeom prst="rect">
            <a:avLst/>
          </a:prstGeom>
          <a:noFill/>
          <a:ln w="9525">
            <a:noFill/>
          </a:ln>
        </p:spPr>
      </p:pic>
      <p:sp>
        <p:nvSpPr>
          <p:cNvPr id="291843" name="矩形 4"/>
          <p:cNvSpPr/>
          <p:nvPr/>
        </p:nvSpPr>
        <p:spPr>
          <a:xfrm>
            <a:off x="4355465" y="5671503"/>
            <a:ext cx="2236788" cy="400050"/>
          </a:xfrm>
          <a:prstGeom prst="rect">
            <a:avLst/>
          </a:prstGeom>
          <a:noFill/>
          <a:ln w="9525">
            <a:noFill/>
          </a:ln>
        </p:spPr>
        <p:txBody>
          <a:bodyPr wrap="none" anchor="t">
            <a:spAutoFit/>
          </a:bodyPr>
          <a:p>
            <a:pPr eaLnBrk="0" hangingPunct="0"/>
            <a:r>
              <a:rPr lang="zh-CN" altLang="en-US" sz="2000" dirty="0">
                <a:latin typeface="Arial" panose="020B0604020202020204" pitchFamily="34" charset="0"/>
                <a:ea typeface="宋体" panose="02010600030101010101" pitchFamily="2" charset="-122"/>
              </a:rPr>
              <a:t>一级式－固体燃料</a:t>
            </a:r>
            <a:endParaRPr lang="zh-CN" altLang="en-US" sz="2000"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pic>
        <p:nvPicPr>
          <p:cNvPr id="101382" name="Picture 3"/>
          <p:cNvPicPr>
            <a:picLocks noChangeAspect="1"/>
          </p:cNvPicPr>
          <p:nvPr/>
        </p:nvPicPr>
        <p:blipFill>
          <a:blip r:embed="rId2"/>
          <a:stretch>
            <a:fillRect/>
          </a:stretch>
        </p:blipFill>
        <p:spPr>
          <a:xfrm>
            <a:off x="299085" y="1901825"/>
            <a:ext cx="5079365" cy="305498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72181" y="1547644"/>
            <a:ext cx="2103120" cy="1322070"/>
          </a:xfrm>
          <a:prstGeom prst="rect">
            <a:avLst/>
          </a:prstGeom>
          <a:noFill/>
        </p:spPr>
        <p:txBody>
          <a:bodyPr wrap="square" rtlCol="0">
            <a:spAutoFit/>
          </a:bodyPr>
          <a:p>
            <a:r>
              <a:rPr kumimoji="1" lang="en-US" altLang="zh-CN" sz="8000" b="0" i="0" dirty="0">
                <a:solidFill>
                  <a:schemeClr val="bg1">
                    <a:lumMod val="75000"/>
                  </a:schemeClr>
                </a:solidFill>
                <a:latin typeface="宋体" panose="02010600030101010101" pitchFamily="2" charset="-122"/>
                <a:ea typeface="宋体" panose="02010600030101010101" pitchFamily="2" charset="-122"/>
                <a:cs typeface="Arial" panose="020B0604020202020204" pitchFamily="34" charset="0"/>
              </a:rPr>
              <a:t>02</a:t>
            </a:r>
            <a:endParaRPr kumimoji="1" lang="en-US" altLang="zh-CN" sz="8000" b="0" i="0" dirty="0">
              <a:solidFill>
                <a:schemeClr val="bg1">
                  <a:lumMod val="75000"/>
                </a:schemeClr>
              </a:solidFill>
              <a:latin typeface="宋体" panose="02010600030101010101" pitchFamily="2" charset="-122"/>
              <a:ea typeface="宋体" panose="02010600030101010101" pitchFamily="2" charset="-122"/>
              <a:cs typeface="Arial" panose="020B0604020202020204" pitchFamily="34" charset="0"/>
            </a:endParaRPr>
          </a:p>
        </p:txBody>
      </p:sp>
      <p:grpSp>
        <p:nvGrpSpPr>
          <p:cNvPr id="11" name="组 10"/>
          <p:cNvGrpSpPr/>
          <p:nvPr userDrawn="1"/>
        </p:nvGrpSpPr>
        <p:grpSpPr>
          <a:xfrm>
            <a:off x="2663191" y="1662434"/>
            <a:ext cx="9528809" cy="1092199"/>
            <a:chOff x="2663191" y="1662434"/>
            <a:chExt cx="9528809" cy="1092199"/>
          </a:xfrm>
        </p:grpSpPr>
        <p:sp>
          <p:nvSpPr>
            <p:cNvPr id="12" name="矩形 11"/>
            <p:cNvSpPr/>
            <p:nvPr/>
          </p:nvSpPr>
          <p:spPr>
            <a:xfrm>
              <a:off x="2663191" y="1662434"/>
              <a:ext cx="394036" cy="1092199"/>
            </a:xfrm>
            <a:prstGeom prst="rect">
              <a:avLst/>
            </a:prstGeom>
            <a:gradFill>
              <a:gsLst>
                <a:gs pos="0">
                  <a:srgbClr val="E60012"/>
                </a:gs>
                <a:gs pos="100000">
                  <a:srgbClr val="B60005"/>
                </a:gs>
              </a:gsLst>
            </a:gra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a:p>
          </p:txBody>
        </p:sp>
        <p:sp>
          <p:nvSpPr>
            <p:cNvPr id="13" name="矩形 12"/>
            <p:cNvSpPr/>
            <p:nvPr/>
          </p:nvSpPr>
          <p:spPr>
            <a:xfrm>
              <a:off x="3075301" y="1662434"/>
              <a:ext cx="9116699" cy="1092199"/>
            </a:xfrm>
            <a:prstGeom prst="rect">
              <a:avLst/>
            </a:prstGeom>
            <a:solidFill>
              <a:srgbClr val="FF8800"/>
            </a:solidFill>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l"/>
              <a:r>
                <a:rPr kumimoji="1" sz="4800">
                  <a:sym typeface="+mn-ea"/>
                </a:rPr>
                <a:t>任务2：事故车安全系统部件更换</a:t>
              </a:r>
              <a:endParaRPr kumimoji="1" sz="4800">
                <a:sym typeface="+mn-ea"/>
              </a:endParaRPr>
            </a:p>
          </p:txBody>
        </p:sp>
        <p:grpSp>
          <p:nvGrpSpPr>
            <p:cNvPr id="14" name="组合 6"/>
            <p:cNvGrpSpPr/>
            <p:nvPr/>
          </p:nvGrpSpPr>
          <p:grpSpPr>
            <a:xfrm>
              <a:off x="7344984" y="1669511"/>
              <a:ext cx="4294325" cy="875132"/>
              <a:chOff x="2446338" y="3967163"/>
              <a:chExt cx="4525962" cy="922337"/>
            </a:xfrm>
          </p:grpSpPr>
          <p:sp>
            <p:nvSpPr>
              <p:cNvPr id="15" name="AutoShape 16"/>
              <p:cNvSpPr>
                <a:spLocks noChangeAspect="1" noChangeArrowheads="1" noTextEdit="1"/>
              </p:cNvSpPr>
              <p:nvPr/>
            </p:nvSpPr>
            <p:spPr bwMode="auto">
              <a:xfrm>
                <a:off x="2449513" y="3967163"/>
                <a:ext cx="45227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6" name="Freeform 18"/>
              <p:cNvSpPr/>
              <p:nvPr/>
            </p:nvSpPr>
            <p:spPr bwMode="auto">
              <a:xfrm>
                <a:off x="3178175" y="3970338"/>
                <a:ext cx="3057525" cy="447675"/>
              </a:xfrm>
              <a:custGeom>
                <a:avLst/>
                <a:gdLst>
                  <a:gd name="T0" fmla="*/ 813 w 813"/>
                  <a:gd name="T1" fmla="*/ 0 h 118"/>
                  <a:gd name="T2" fmla="*/ 753 w 813"/>
                  <a:gd name="T3" fmla="*/ 0 h 118"/>
                  <a:gd name="T4" fmla="*/ 407 w 813"/>
                  <a:gd name="T5" fmla="*/ 88 h 118"/>
                  <a:gd name="T6" fmla="*/ 60 w 813"/>
                  <a:gd name="T7" fmla="*/ 0 h 118"/>
                  <a:gd name="T8" fmla="*/ 0 w 813"/>
                  <a:gd name="T9" fmla="*/ 0 h 118"/>
                  <a:gd name="T10" fmla="*/ 407 w 813"/>
                  <a:gd name="T11" fmla="*/ 118 h 118"/>
                  <a:gd name="T12" fmla="*/ 813 w 813"/>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813" h="118">
                    <a:moveTo>
                      <a:pt x="813" y="0"/>
                    </a:moveTo>
                    <a:cubicBezTo>
                      <a:pt x="753" y="0"/>
                      <a:pt x="753" y="0"/>
                      <a:pt x="753" y="0"/>
                    </a:cubicBezTo>
                    <a:cubicBezTo>
                      <a:pt x="650" y="56"/>
                      <a:pt x="532" y="88"/>
                      <a:pt x="407" y="88"/>
                    </a:cubicBezTo>
                    <a:cubicBezTo>
                      <a:pt x="281" y="88"/>
                      <a:pt x="163" y="56"/>
                      <a:pt x="60" y="0"/>
                    </a:cubicBezTo>
                    <a:cubicBezTo>
                      <a:pt x="0" y="0"/>
                      <a:pt x="0" y="0"/>
                      <a:pt x="0" y="0"/>
                    </a:cubicBezTo>
                    <a:cubicBezTo>
                      <a:pt x="117" y="75"/>
                      <a:pt x="257" y="118"/>
                      <a:pt x="407" y="118"/>
                    </a:cubicBezTo>
                    <a:cubicBezTo>
                      <a:pt x="556" y="118"/>
                      <a:pt x="696" y="75"/>
                      <a:pt x="81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 name="Freeform 19"/>
              <p:cNvSpPr/>
              <p:nvPr/>
            </p:nvSpPr>
            <p:spPr bwMode="auto">
              <a:xfrm>
                <a:off x="3743325" y="3970338"/>
                <a:ext cx="1920875" cy="209550"/>
              </a:xfrm>
              <a:custGeom>
                <a:avLst/>
                <a:gdLst>
                  <a:gd name="T0" fmla="*/ 511 w 511"/>
                  <a:gd name="T1" fmla="*/ 0 h 55"/>
                  <a:gd name="T2" fmla="*/ 428 w 511"/>
                  <a:gd name="T3" fmla="*/ 0 h 55"/>
                  <a:gd name="T4" fmla="*/ 378 w 511"/>
                  <a:gd name="T5" fmla="*/ 12 h 55"/>
                  <a:gd name="T6" fmla="*/ 262 w 511"/>
                  <a:gd name="T7" fmla="*/ 24 h 55"/>
                  <a:gd name="T8" fmla="*/ 246 w 511"/>
                  <a:gd name="T9" fmla="*/ 23 h 55"/>
                  <a:gd name="T10" fmla="*/ 127 w 511"/>
                  <a:gd name="T11" fmla="*/ 10 h 55"/>
                  <a:gd name="T12" fmla="*/ 88 w 511"/>
                  <a:gd name="T13" fmla="*/ 0 h 55"/>
                  <a:gd name="T14" fmla="*/ 0 w 511"/>
                  <a:gd name="T15" fmla="*/ 0 h 55"/>
                  <a:gd name="T16" fmla="*/ 234 w 511"/>
                  <a:gd name="T17" fmla="*/ 50 h 55"/>
                  <a:gd name="T18" fmla="*/ 511 w 511"/>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1" h="55">
                    <a:moveTo>
                      <a:pt x="511" y="0"/>
                    </a:moveTo>
                    <a:cubicBezTo>
                      <a:pt x="428" y="0"/>
                      <a:pt x="428" y="0"/>
                      <a:pt x="428" y="0"/>
                    </a:cubicBezTo>
                    <a:cubicBezTo>
                      <a:pt x="411" y="5"/>
                      <a:pt x="395" y="9"/>
                      <a:pt x="378" y="12"/>
                    </a:cubicBezTo>
                    <a:cubicBezTo>
                      <a:pt x="340" y="20"/>
                      <a:pt x="301" y="24"/>
                      <a:pt x="262" y="24"/>
                    </a:cubicBezTo>
                    <a:cubicBezTo>
                      <a:pt x="257" y="24"/>
                      <a:pt x="251" y="24"/>
                      <a:pt x="246" y="23"/>
                    </a:cubicBezTo>
                    <a:cubicBezTo>
                      <a:pt x="206" y="23"/>
                      <a:pt x="166" y="18"/>
                      <a:pt x="127" y="10"/>
                    </a:cubicBezTo>
                    <a:cubicBezTo>
                      <a:pt x="114" y="7"/>
                      <a:pt x="101" y="4"/>
                      <a:pt x="88" y="0"/>
                    </a:cubicBezTo>
                    <a:cubicBezTo>
                      <a:pt x="0" y="0"/>
                      <a:pt x="0" y="0"/>
                      <a:pt x="0" y="0"/>
                    </a:cubicBezTo>
                    <a:cubicBezTo>
                      <a:pt x="68" y="27"/>
                      <a:pt x="145" y="45"/>
                      <a:pt x="234" y="50"/>
                    </a:cubicBezTo>
                    <a:cubicBezTo>
                      <a:pt x="340" y="55"/>
                      <a:pt x="432" y="33"/>
                      <a:pt x="511"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20"/>
              <p:cNvSpPr/>
              <p:nvPr/>
            </p:nvSpPr>
            <p:spPr bwMode="auto">
              <a:xfrm>
                <a:off x="2446338" y="3970338"/>
                <a:ext cx="4525962" cy="919162"/>
              </a:xfrm>
              <a:custGeom>
                <a:avLst/>
                <a:gdLst>
                  <a:gd name="T0" fmla="*/ 1084 w 1204"/>
                  <a:gd name="T1" fmla="*/ 0 h 242"/>
                  <a:gd name="T2" fmla="*/ 601 w 1204"/>
                  <a:gd name="T3" fmla="*/ 161 h 242"/>
                  <a:gd name="T4" fmla="*/ 119 w 1204"/>
                  <a:gd name="T5" fmla="*/ 0 h 242"/>
                  <a:gd name="T6" fmla="*/ 0 w 1204"/>
                  <a:gd name="T7" fmla="*/ 0 h 242"/>
                  <a:gd name="T8" fmla="*/ 105 w 1204"/>
                  <a:gd name="T9" fmla="*/ 91 h 242"/>
                  <a:gd name="T10" fmla="*/ 138 w 1204"/>
                  <a:gd name="T11" fmla="*/ 73 h 242"/>
                  <a:gd name="T12" fmla="*/ 217 w 1204"/>
                  <a:gd name="T13" fmla="*/ 114 h 242"/>
                  <a:gd name="T14" fmla="*/ 219 w 1204"/>
                  <a:gd name="T15" fmla="*/ 157 h 242"/>
                  <a:gd name="T16" fmla="*/ 383 w 1204"/>
                  <a:gd name="T17" fmla="*/ 215 h 242"/>
                  <a:gd name="T18" fmla="*/ 410 w 1204"/>
                  <a:gd name="T19" fmla="*/ 186 h 242"/>
                  <a:gd name="T20" fmla="*/ 498 w 1204"/>
                  <a:gd name="T21" fmla="*/ 199 h 242"/>
                  <a:gd name="T22" fmla="*/ 514 w 1204"/>
                  <a:gd name="T23" fmla="*/ 240 h 242"/>
                  <a:gd name="T24" fmla="*/ 691 w 1204"/>
                  <a:gd name="T25" fmla="*/ 242 h 242"/>
                  <a:gd name="T26" fmla="*/ 691 w 1204"/>
                  <a:gd name="T27" fmla="*/ 242 h 242"/>
                  <a:gd name="T28" fmla="*/ 705 w 1204"/>
                  <a:gd name="T29" fmla="*/ 204 h 242"/>
                  <a:gd name="T30" fmla="*/ 791 w 1204"/>
                  <a:gd name="T31" fmla="*/ 184 h 242"/>
                  <a:gd name="T32" fmla="*/ 822 w 1204"/>
                  <a:gd name="T33" fmla="*/ 216 h 242"/>
                  <a:gd name="T34" fmla="*/ 984 w 1204"/>
                  <a:gd name="T35" fmla="*/ 154 h 242"/>
                  <a:gd name="T36" fmla="*/ 984 w 1204"/>
                  <a:gd name="T37" fmla="*/ 153 h 242"/>
                  <a:gd name="T38" fmla="*/ 986 w 1204"/>
                  <a:gd name="T39" fmla="*/ 114 h 242"/>
                  <a:gd name="T40" fmla="*/ 1061 w 1204"/>
                  <a:gd name="T41" fmla="*/ 67 h 242"/>
                  <a:gd name="T42" fmla="*/ 1099 w 1204"/>
                  <a:gd name="T43" fmla="*/ 87 h 242"/>
                  <a:gd name="T44" fmla="*/ 1204 w 1204"/>
                  <a:gd name="T45" fmla="*/ 0 h 242"/>
                  <a:gd name="T46" fmla="*/ 1084 w 1204"/>
                  <a:gd name="T4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4" h="242">
                    <a:moveTo>
                      <a:pt x="1084" y="0"/>
                    </a:moveTo>
                    <a:cubicBezTo>
                      <a:pt x="949" y="101"/>
                      <a:pt x="782" y="161"/>
                      <a:pt x="601" y="161"/>
                    </a:cubicBezTo>
                    <a:cubicBezTo>
                      <a:pt x="420" y="161"/>
                      <a:pt x="253" y="101"/>
                      <a:pt x="119" y="0"/>
                    </a:cubicBezTo>
                    <a:cubicBezTo>
                      <a:pt x="0" y="0"/>
                      <a:pt x="0" y="0"/>
                      <a:pt x="0" y="0"/>
                    </a:cubicBezTo>
                    <a:cubicBezTo>
                      <a:pt x="105" y="91"/>
                      <a:pt x="105" y="91"/>
                      <a:pt x="105" y="91"/>
                    </a:cubicBezTo>
                    <a:cubicBezTo>
                      <a:pt x="138" y="73"/>
                      <a:pt x="138" y="73"/>
                      <a:pt x="138" y="73"/>
                    </a:cubicBezTo>
                    <a:cubicBezTo>
                      <a:pt x="217" y="114"/>
                      <a:pt x="217" y="114"/>
                      <a:pt x="217" y="114"/>
                    </a:cubicBezTo>
                    <a:cubicBezTo>
                      <a:pt x="219" y="157"/>
                      <a:pt x="219" y="157"/>
                      <a:pt x="219" y="157"/>
                    </a:cubicBezTo>
                    <a:cubicBezTo>
                      <a:pt x="383" y="215"/>
                      <a:pt x="383" y="215"/>
                      <a:pt x="383" y="215"/>
                    </a:cubicBezTo>
                    <a:cubicBezTo>
                      <a:pt x="410" y="186"/>
                      <a:pt x="410" y="186"/>
                      <a:pt x="410" y="186"/>
                    </a:cubicBezTo>
                    <a:cubicBezTo>
                      <a:pt x="498" y="199"/>
                      <a:pt x="498" y="199"/>
                      <a:pt x="498" y="199"/>
                    </a:cubicBezTo>
                    <a:cubicBezTo>
                      <a:pt x="514" y="240"/>
                      <a:pt x="514" y="240"/>
                      <a:pt x="514" y="240"/>
                    </a:cubicBezTo>
                    <a:cubicBezTo>
                      <a:pt x="691" y="242"/>
                      <a:pt x="691" y="242"/>
                      <a:pt x="691" y="242"/>
                    </a:cubicBezTo>
                    <a:cubicBezTo>
                      <a:pt x="691" y="242"/>
                      <a:pt x="691" y="242"/>
                      <a:pt x="691" y="242"/>
                    </a:cubicBezTo>
                    <a:cubicBezTo>
                      <a:pt x="705" y="204"/>
                      <a:pt x="705" y="204"/>
                      <a:pt x="705" y="204"/>
                    </a:cubicBezTo>
                    <a:cubicBezTo>
                      <a:pt x="791" y="184"/>
                      <a:pt x="791" y="184"/>
                      <a:pt x="791" y="184"/>
                    </a:cubicBezTo>
                    <a:cubicBezTo>
                      <a:pt x="822" y="216"/>
                      <a:pt x="822" y="216"/>
                      <a:pt x="822" y="216"/>
                    </a:cubicBezTo>
                    <a:cubicBezTo>
                      <a:pt x="984" y="154"/>
                      <a:pt x="984" y="154"/>
                      <a:pt x="984" y="154"/>
                    </a:cubicBezTo>
                    <a:cubicBezTo>
                      <a:pt x="984" y="153"/>
                      <a:pt x="984" y="153"/>
                      <a:pt x="984" y="153"/>
                    </a:cubicBezTo>
                    <a:cubicBezTo>
                      <a:pt x="986" y="114"/>
                      <a:pt x="986" y="114"/>
                      <a:pt x="986" y="114"/>
                    </a:cubicBezTo>
                    <a:cubicBezTo>
                      <a:pt x="1061" y="67"/>
                      <a:pt x="1061" y="67"/>
                      <a:pt x="1061" y="67"/>
                    </a:cubicBezTo>
                    <a:cubicBezTo>
                      <a:pt x="1099" y="87"/>
                      <a:pt x="1099" y="87"/>
                      <a:pt x="1099" y="87"/>
                    </a:cubicBezTo>
                    <a:cubicBezTo>
                      <a:pt x="1204" y="0"/>
                      <a:pt x="1204" y="0"/>
                      <a:pt x="1204" y="0"/>
                    </a:cubicBezTo>
                    <a:lnTo>
                      <a:pt x="1084"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3889" name="Text Box 10"/>
          <p:cNvSpPr txBox="1"/>
          <p:nvPr/>
        </p:nvSpPr>
        <p:spPr>
          <a:xfrm>
            <a:off x="1766570" y="1935480"/>
            <a:ext cx="2151063" cy="690245"/>
          </a:xfrm>
          <a:prstGeom prst="rect">
            <a:avLst/>
          </a:prstGeom>
          <a:noFill/>
          <a:ln w="19050">
            <a:noFill/>
          </a:ln>
        </p:spPr>
        <p:txBody>
          <a:bodyPr lIns="75749" tIns="37874" rIns="75749" bIns="37874" anchor="t">
            <a:spAutoFit/>
          </a:bodyPr>
          <a:p>
            <a:pPr defTabSz="757555" eaLnBrk="0" hangingPunct="0">
              <a:spcBef>
                <a:spcPct val="50000"/>
              </a:spcBef>
            </a:pPr>
            <a:r>
              <a:rPr lang="zh-CN" altLang="de-DE" sz="2000" dirty="0">
                <a:latin typeface="宋体" panose="02010600030101010101" pitchFamily="2" charset="-122"/>
                <a:ea typeface="宋体" panose="02010600030101010101" pitchFamily="2" charset="-122"/>
              </a:rPr>
              <a:t>点火器 </a:t>
            </a:r>
            <a:r>
              <a:rPr lang="de-DE" altLang="zh-CN" sz="2000" dirty="0">
                <a:latin typeface="宋体" panose="02010600030101010101" pitchFamily="2" charset="-122"/>
                <a:ea typeface="宋体" panose="02010600030101010101" pitchFamily="2" charset="-122"/>
              </a:rPr>
              <a:t>1 </a:t>
            </a:r>
            <a:r>
              <a:rPr lang="zh-CN" altLang="de-DE" sz="2000" dirty="0">
                <a:latin typeface="宋体" panose="02010600030101010101" pitchFamily="2" charset="-122"/>
                <a:ea typeface="宋体" panose="02010600030101010101" pitchFamily="2" charset="-122"/>
              </a:rPr>
              <a:t>已被激活</a:t>
            </a:r>
            <a:endParaRPr lang="zh-CN" altLang="de-DE" sz="2000" dirty="0">
              <a:latin typeface="宋体" panose="02010600030101010101" pitchFamily="2" charset="-122"/>
              <a:ea typeface="宋体" panose="02010600030101010101" pitchFamily="2" charset="-122"/>
            </a:endParaRPr>
          </a:p>
        </p:txBody>
      </p:sp>
      <p:sp>
        <p:nvSpPr>
          <p:cNvPr id="293890" name="Text Box 12"/>
          <p:cNvSpPr txBox="1"/>
          <p:nvPr/>
        </p:nvSpPr>
        <p:spPr>
          <a:xfrm>
            <a:off x="5582920" y="5343843"/>
            <a:ext cx="2232025" cy="382270"/>
          </a:xfrm>
          <a:prstGeom prst="rect">
            <a:avLst/>
          </a:prstGeom>
          <a:noFill/>
          <a:ln w="19050">
            <a:noFill/>
          </a:ln>
        </p:spPr>
        <p:txBody>
          <a:bodyPr lIns="75749" tIns="37874" rIns="75749" bIns="37874" anchor="t">
            <a:spAutoFit/>
          </a:bodyPr>
          <a:p>
            <a:pPr defTabSz="757555" eaLnBrk="0" hangingPunct="0">
              <a:spcBef>
                <a:spcPct val="50000"/>
              </a:spcBef>
            </a:pPr>
            <a:r>
              <a:rPr lang="zh-CN" altLang="de-DE" sz="2000" dirty="0">
                <a:latin typeface="宋体" panose="02010600030101010101" pitchFamily="2" charset="-122"/>
                <a:ea typeface="宋体" panose="02010600030101010101" pitchFamily="2" charset="-122"/>
              </a:rPr>
              <a:t>气体混合</a:t>
            </a:r>
            <a:endParaRPr lang="zh-CN" altLang="de-DE" sz="2000" dirty="0">
              <a:latin typeface="宋体" panose="02010600030101010101" pitchFamily="2" charset="-122"/>
              <a:ea typeface="宋体" panose="02010600030101010101" pitchFamily="2" charset="-122"/>
            </a:endParaRPr>
          </a:p>
        </p:txBody>
      </p:sp>
      <p:sp>
        <p:nvSpPr>
          <p:cNvPr id="293891" name="Text Box 13"/>
          <p:cNvSpPr txBox="1"/>
          <p:nvPr/>
        </p:nvSpPr>
        <p:spPr>
          <a:xfrm>
            <a:off x="7672070" y="4767580"/>
            <a:ext cx="2879725" cy="382270"/>
          </a:xfrm>
          <a:prstGeom prst="rect">
            <a:avLst/>
          </a:prstGeom>
          <a:noFill/>
          <a:ln w="19050">
            <a:noFill/>
          </a:ln>
        </p:spPr>
        <p:txBody>
          <a:bodyPr lIns="75749" tIns="37874" rIns="75749" bIns="37874" anchor="t">
            <a:spAutoFit/>
          </a:bodyPr>
          <a:p>
            <a:pPr defTabSz="757555" eaLnBrk="0" hangingPunct="0">
              <a:spcBef>
                <a:spcPct val="50000"/>
              </a:spcBef>
            </a:pPr>
            <a:r>
              <a:rPr lang="zh-CN" altLang="de-DE" sz="2000" dirty="0">
                <a:latin typeface="宋体" panose="02010600030101010101" pitchFamily="2" charset="-122"/>
                <a:ea typeface="宋体" panose="02010600030101010101" pitchFamily="2" charset="-122"/>
              </a:rPr>
              <a:t>混合气体流向气囊</a:t>
            </a:r>
            <a:endParaRPr lang="zh-CN" altLang="de-DE" sz="2000" dirty="0">
              <a:latin typeface="宋体" panose="02010600030101010101" pitchFamily="2" charset="-122"/>
              <a:ea typeface="宋体" panose="02010600030101010101" pitchFamily="2" charset="-122"/>
            </a:endParaRPr>
          </a:p>
        </p:txBody>
      </p:sp>
      <p:pic>
        <p:nvPicPr>
          <p:cNvPr id="293892" name="Picture 14" descr="s353_079"/>
          <p:cNvPicPr>
            <a:picLocks noChangeAspect="1"/>
          </p:cNvPicPr>
          <p:nvPr/>
        </p:nvPicPr>
        <p:blipFill>
          <a:blip r:embed="rId1"/>
          <a:stretch>
            <a:fillRect/>
          </a:stretch>
        </p:blipFill>
        <p:spPr>
          <a:xfrm>
            <a:off x="2198370" y="2654618"/>
            <a:ext cx="7832725" cy="2103437"/>
          </a:xfrm>
          <a:prstGeom prst="rect">
            <a:avLst/>
          </a:prstGeom>
          <a:noFill/>
          <a:ln w="9525">
            <a:noFill/>
          </a:ln>
        </p:spPr>
      </p:pic>
      <p:sp>
        <p:nvSpPr>
          <p:cNvPr id="293893" name="Line 15"/>
          <p:cNvSpPr/>
          <p:nvPr/>
        </p:nvSpPr>
        <p:spPr>
          <a:xfrm flipH="1" flipV="1">
            <a:off x="2487295" y="2310130"/>
            <a:ext cx="962025" cy="901700"/>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894" name="Text Box 16"/>
          <p:cNvSpPr txBox="1"/>
          <p:nvPr/>
        </p:nvSpPr>
        <p:spPr>
          <a:xfrm>
            <a:off x="3998595" y="1930718"/>
            <a:ext cx="3016250" cy="382270"/>
          </a:xfrm>
          <a:prstGeom prst="rect">
            <a:avLst/>
          </a:prstGeom>
          <a:noFill/>
          <a:ln w="19050">
            <a:noFill/>
          </a:ln>
        </p:spPr>
        <p:txBody>
          <a:bodyPr lIns="75749" tIns="37874" rIns="75749" bIns="37874" anchor="t">
            <a:spAutoFit/>
          </a:bodyPr>
          <a:p>
            <a:pPr defTabSz="757555" eaLnBrk="0" hangingPunct="0">
              <a:spcBef>
                <a:spcPct val="50000"/>
              </a:spcBef>
            </a:pPr>
            <a:r>
              <a:rPr lang="zh-CN" altLang="de-DE" sz="2000" dirty="0">
                <a:latin typeface="宋体" panose="02010600030101010101" pitchFamily="2" charset="-122"/>
                <a:ea typeface="宋体" panose="02010600030101010101" pitchFamily="2" charset="-122"/>
              </a:rPr>
              <a:t>产气药 </a:t>
            </a:r>
            <a:r>
              <a:rPr lang="de-DE" altLang="zh-CN" sz="2000" dirty="0">
                <a:latin typeface="宋体" panose="02010600030101010101" pitchFamily="2" charset="-122"/>
                <a:ea typeface="宋体" panose="02010600030101010101" pitchFamily="2" charset="-122"/>
              </a:rPr>
              <a:t>1 </a:t>
            </a:r>
            <a:r>
              <a:rPr lang="zh-CN" altLang="de-DE" sz="2000" dirty="0">
                <a:latin typeface="宋体" panose="02010600030101010101" pitchFamily="2" charset="-122"/>
                <a:ea typeface="宋体" panose="02010600030101010101" pitchFamily="2" charset="-122"/>
              </a:rPr>
              <a:t>已被点燃</a:t>
            </a:r>
            <a:endParaRPr lang="zh-CN" altLang="de-DE" sz="2000" dirty="0">
              <a:latin typeface="宋体" panose="02010600030101010101" pitchFamily="2" charset="-122"/>
              <a:ea typeface="宋体" panose="02010600030101010101" pitchFamily="2" charset="-122"/>
            </a:endParaRPr>
          </a:p>
        </p:txBody>
      </p:sp>
      <p:sp>
        <p:nvSpPr>
          <p:cNvPr id="293895" name="Line 17"/>
          <p:cNvSpPr/>
          <p:nvPr/>
        </p:nvSpPr>
        <p:spPr>
          <a:xfrm flipH="1" flipV="1">
            <a:off x="8175308" y="2254568"/>
            <a:ext cx="1206500" cy="1131887"/>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896" name="Line 18"/>
          <p:cNvSpPr/>
          <p:nvPr/>
        </p:nvSpPr>
        <p:spPr>
          <a:xfrm flipV="1">
            <a:off x="6519545" y="4110355"/>
            <a:ext cx="1079500" cy="1223963"/>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897" name="Line 19"/>
          <p:cNvSpPr/>
          <p:nvPr/>
        </p:nvSpPr>
        <p:spPr>
          <a:xfrm flipV="1">
            <a:off x="4762183" y="2310130"/>
            <a:ext cx="317500" cy="806450"/>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898" name="Text Box 21"/>
          <p:cNvSpPr txBox="1"/>
          <p:nvPr/>
        </p:nvSpPr>
        <p:spPr>
          <a:xfrm>
            <a:off x="7240270" y="1935480"/>
            <a:ext cx="3382963" cy="382270"/>
          </a:xfrm>
          <a:prstGeom prst="rect">
            <a:avLst/>
          </a:prstGeom>
          <a:noFill/>
          <a:ln w="19050">
            <a:noFill/>
          </a:ln>
        </p:spPr>
        <p:txBody>
          <a:bodyPr lIns="75749" tIns="37874" rIns="75749" bIns="37874" anchor="t">
            <a:spAutoFit/>
          </a:bodyPr>
          <a:p>
            <a:pPr defTabSz="757555" eaLnBrk="0" hangingPunct="0">
              <a:spcBef>
                <a:spcPct val="50000"/>
              </a:spcBef>
            </a:pPr>
            <a:r>
              <a:rPr lang="zh-CN" altLang="de-DE" sz="2000" dirty="0">
                <a:latin typeface="宋体" panose="02010600030101010101" pitchFamily="2" charset="-122"/>
                <a:ea typeface="宋体" panose="02010600030101010101" pitchFamily="2" charset="-122"/>
              </a:rPr>
              <a:t>密封膜已打开</a:t>
            </a:r>
            <a:endParaRPr lang="zh-CN" altLang="de-DE" sz="2000" dirty="0">
              <a:latin typeface="宋体" panose="02010600030101010101" pitchFamily="2" charset="-122"/>
              <a:ea typeface="宋体" panose="02010600030101010101" pitchFamily="2" charset="-122"/>
            </a:endParaRPr>
          </a:p>
        </p:txBody>
      </p:sp>
      <p:sp>
        <p:nvSpPr>
          <p:cNvPr id="293899" name="AutoShape 22"/>
          <p:cNvSpPr/>
          <p:nvPr/>
        </p:nvSpPr>
        <p:spPr>
          <a:xfrm>
            <a:off x="7022783" y="3591243"/>
            <a:ext cx="1219200" cy="101600"/>
          </a:xfrm>
          <a:prstGeom prst="rightArrow">
            <a:avLst>
              <a:gd name="adj1" fmla="val 39287"/>
              <a:gd name="adj2" fmla="val 186000"/>
            </a:avLst>
          </a:prstGeom>
          <a:solidFill>
            <a:schemeClr val="bg1"/>
          </a:solidFill>
          <a:ln w="12700" cap="flat" cmpd="sng">
            <a:solidFill>
              <a:schemeClr val="accent1"/>
            </a:solidFill>
            <a:prstDash val="solid"/>
            <a:miter/>
            <a:headEnd type="none" w="med" len="med"/>
            <a:tailEnd type="none" w="med" len="med"/>
          </a:ln>
        </p:spPr>
        <p:txBody>
          <a:bodyPr wrap="none" anchor="ctr"/>
          <a:p>
            <a:endParaRPr lang="zh-CN" altLang="en-US" sz="3200" dirty="0">
              <a:latin typeface="Arial" panose="020B0604020202020204" pitchFamily="34" charset="0"/>
              <a:ea typeface="宋体" panose="02010600030101010101" pitchFamily="2" charset="-122"/>
            </a:endParaRPr>
          </a:p>
        </p:txBody>
      </p:sp>
      <p:sp>
        <p:nvSpPr>
          <p:cNvPr id="293900" name="Text Box 24"/>
          <p:cNvSpPr txBox="1"/>
          <p:nvPr/>
        </p:nvSpPr>
        <p:spPr>
          <a:xfrm>
            <a:off x="3133408" y="5343843"/>
            <a:ext cx="1909762" cy="382270"/>
          </a:xfrm>
          <a:prstGeom prst="rect">
            <a:avLst/>
          </a:prstGeom>
          <a:noFill/>
          <a:ln w="19050">
            <a:noFill/>
          </a:ln>
        </p:spPr>
        <p:txBody>
          <a:bodyPr lIns="75749" tIns="37874" rIns="75749" bIns="37874" anchor="t">
            <a:spAutoFit/>
          </a:bodyPr>
          <a:p>
            <a:pPr algn="ctr" defTabSz="757555" eaLnBrk="0" hangingPunct="0">
              <a:spcBef>
                <a:spcPct val="50000"/>
              </a:spcBef>
            </a:pPr>
            <a:r>
              <a:rPr lang="zh-CN" altLang="de-DE" sz="2000" dirty="0">
                <a:latin typeface="宋体" panose="02010600030101010101" pitchFamily="2" charset="-122"/>
                <a:ea typeface="宋体" panose="02010600030101010101" pitchFamily="2" charset="-122"/>
              </a:rPr>
              <a:t>产气药 </a:t>
            </a:r>
            <a:r>
              <a:rPr lang="de-DE" altLang="zh-CN" sz="2000" dirty="0">
                <a:latin typeface="宋体" panose="02010600030101010101" pitchFamily="2" charset="-122"/>
                <a:ea typeface="宋体" panose="02010600030101010101" pitchFamily="2" charset="-122"/>
              </a:rPr>
              <a:t>2</a:t>
            </a:r>
            <a:endParaRPr lang="de-DE" altLang="zh-CN" sz="2000" dirty="0">
              <a:latin typeface="宋体" panose="02010600030101010101" pitchFamily="2" charset="-122"/>
              <a:ea typeface="宋体" panose="02010600030101010101" pitchFamily="2" charset="-122"/>
            </a:endParaRPr>
          </a:p>
        </p:txBody>
      </p:sp>
      <p:sp>
        <p:nvSpPr>
          <p:cNvPr id="293901" name="Text Box 25"/>
          <p:cNvSpPr txBox="1"/>
          <p:nvPr/>
        </p:nvSpPr>
        <p:spPr>
          <a:xfrm>
            <a:off x="1739583" y="5343843"/>
            <a:ext cx="1346200" cy="382270"/>
          </a:xfrm>
          <a:prstGeom prst="rect">
            <a:avLst/>
          </a:prstGeom>
          <a:noFill/>
          <a:ln w="19050">
            <a:noFill/>
          </a:ln>
        </p:spPr>
        <p:txBody>
          <a:bodyPr lIns="75749" tIns="37874" rIns="75749" bIns="37874" anchor="t">
            <a:spAutoFit/>
          </a:bodyPr>
          <a:p>
            <a:pPr algn="ctr" defTabSz="757555" eaLnBrk="0" hangingPunct="0">
              <a:spcBef>
                <a:spcPct val="50000"/>
              </a:spcBef>
            </a:pPr>
            <a:r>
              <a:rPr lang="zh-CN" altLang="de-DE" sz="2000" dirty="0">
                <a:latin typeface="宋体" panose="02010600030101010101" pitchFamily="2" charset="-122"/>
                <a:ea typeface="宋体" panose="02010600030101010101" pitchFamily="2" charset="-122"/>
              </a:rPr>
              <a:t>点火器 </a:t>
            </a:r>
            <a:r>
              <a:rPr lang="de-DE" altLang="zh-CN" sz="2000" dirty="0">
                <a:latin typeface="宋体" panose="02010600030101010101" pitchFamily="2" charset="-122"/>
                <a:ea typeface="宋体" panose="02010600030101010101" pitchFamily="2" charset="-122"/>
              </a:rPr>
              <a:t>2</a:t>
            </a:r>
            <a:endParaRPr lang="de-DE" altLang="zh-CN" sz="2000" dirty="0">
              <a:latin typeface="宋体" panose="02010600030101010101" pitchFamily="2" charset="-122"/>
              <a:ea typeface="宋体" panose="02010600030101010101" pitchFamily="2" charset="-122"/>
            </a:endParaRPr>
          </a:p>
        </p:txBody>
      </p:sp>
      <p:sp>
        <p:nvSpPr>
          <p:cNvPr id="293902" name="Line 26"/>
          <p:cNvSpPr/>
          <p:nvPr/>
        </p:nvSpPr>
        <p:spPr>
          <a:xfrm flipH="1">
            <a:off x="2355533" y="3916680"/>
            <a:ext cx="1152525" cy="1462088"/>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903" name="Line 27"/>
          <p:cNvSpPr/>
          <p:nvPr/>
        </p:nvSpPr>
        <p:spPr>
          <a:xfrm flipH="1">
            <a:off x="4071620" y="3967480"/>
            <a:ext cx="719138" cy="1462088"/>
          </a:xfrm>
          <a:prstGeom prst="line">
            <a:avLst/>
          </a:prstGeom>
          <a:ln w="19050" cap="flat" cmpd="sng">
            <a:solidFill>
              <a:schemeClr val="tx1"/>
            </a:solidFill>
            <a:prstDash val="solid"/>
            <a:round/>
            <a:headEnd type="none" w="med" len="med"/>
            <a:tailEnd type="none" w="med" len="med"/>
          </a:ln>
          <a:effectLst>
            <a:outerShdw dist="12700" dir="5400000" algn="ctr" rotWithShape="0">
              <a:schemeClr val="bg1"/>
            </a:outerShdw>
          </a:effectLst>
        </p:spPr>
      </p:sp>
      <p:sp>
        <p:nvSpPr>
          <p:cNvPr id="293904" name="Rectangle 29"/>
          <p:cNvSpPr txBox="1"/>
          <p:nvPr/>
        </p:nvSpPr>
        <p:spPr>
          <a:xfrm>
            <a:off x="3917633" y="6117273"/>
            <a:ext cx="4614862" cy="427037"/>
          </a:xfrm>
          <a:prstGeom prst="rect">
            <a:avLst/>
          </a:prstGeom>
          <a:noFill/>
          <a:ln w="9525">
            <a:noFill/>
          </a:ln>
        </p:spPr>
        <p:txBody>
          <a:bodyPr anchor="t"/>
          <a:p>
            <a:pPr algn="ctr">
              <a:spcAft>
                <a:spcPct val="25000"/>
              </a:spcAft>
            </a:pPr>
            <a:r>
              <a:rPr lang="zh-CN" altLang="de-DE" sz="2000" dirty="0">
                <a:latin typeface="宋体" panose="02010600030101010101" pitchFamily="2" charset="-122"/>
                <a:ea typeface="宋体" panose="02010600030101010101" pitchFamily="2" charset="-122"/>
              </a:rPr>
              <a:t>双级混合型</a:t>
            </a:r>
            <a:endParaRPr lang="zh-CN" altLang="de-DE" sz="2000" dirty="0">
              <a:latin typeface="宋体" panose="02010600030101010101" pitchFamily="2" charset="-122"/>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br>
              <a:rPr kumimoji="1" lang="zh-CN" altLang="en-US">
                <a:sym typeface="+mn-ea"/>
              </a:rPr>
            </a:br>
            <a:endParaRPr kumimoji="1" lang="zh-CN" altLang="en-US">
              <a:sym typeface="+mn-ea"/>
            </a:endParaRPr>
          </a:p>
        </p:txBody>
      </p:sp>
      <p:sp>
        <p:nvSpPr>
          <p:cNvPr id="3" name="文本框 2"/>
          <p:cNvSpPr txBox="1"/>
          <p:nvPr/>
        </p:nvSpPr>
        <p:spPr>
          <a:xfrm>
            <a:off x="299085" y="934720"/>
            <a:ext cx="11814810" cy="706755"/>
          </a:xfrm>
          <a:prstGeom prst="rect">
            <a:avLst/>
          </a:prstGeom>
          <a:noFill/>
        </p:spPr>
        <p:txBody>
          <a:bodyPr wrap="square" rtlCol="0" anchor="t">
            <a:spAutoFit/>
          </a:bodyPr>
          <a:p>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图中显示出了气体发生器第一级中的建压过程。高压贮气瓶中的压力约为</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220bar</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。气体主要由氩气组成。少量的氦气（约为</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2-6%</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）主要用于在生产中检测密封性。</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0033" name="矩形 1"/>
          <p:cNvSpPr/>
          <p:nvPr/>
        </p:nvSpPr>
        <p:spPr>
          <a:xfrm>
            <a:off x="473710" y="889318"/>
            <a:ext cx="3573780" cy="398780"/>
          </a:xfrm>
          <a:prstGeom prst="rect">
            <a:avLst/>
          </a:prstGeom>
          <a:noFill/>
          <a:ln w="9525">
            <a:noFill/>
          </a:ln>
        </p:spPr>
        <p:txBody>
          <a:bodyPr wrap="none" anchor="t">
            <a:spAutoFit/>
          </a:bodyPr>
          <a:p>
            <a:pPr marL="342900" indent="-342900" eaLnBrk="0" hangingPunct="0">
              <a:buFont typeface="Wingdings" panose="05000000000000000000" charset="0"/>
              <a:buChar char="Ø"/>
            </a:pPr>
            <a:r>
              <a:rPr lang="zh-CN" altLang="en-US" sz="2000" dirty="0">
                <a:latin typeface="Arial" panose="020B0604020202020204" pitchFamily="34" charset="0"/>
                <a:ea typeface="宋体" panose="02010600030101010101" pitchFamily="2" charset="-122"/>
              </a:rPr>
              <a:t>头部安全气囊的气体发生器</a:t>
            </a:r>
            <a:endParaRPr lang="zh-CN" altLang="en-US" sz="2000"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grpSp>
        <p:nvGrpSpPr>
          <p:cNvPr id="111622" name="Group 3"/>
          <p:cNvGrpSpPr/>
          <p:nvPr/>
        </p:nvGrpSpPr>
        <p:grpSpPr>
          <a:xfrm>
            <a:off x="1292225" y="3219450"/>
            <a:ext cx="4343400" cy="2590800"/>
            <a:chOff x="0" y="0"/>
            <a:chExt cx="2599" cy="1681"/>
          </a:xfrm>
        </p:grpSpPr>
        <p:pic>
          <p:nvPicPr>
            <p:cNvPr id="111627" name="Picture 4" descr="DSCN3632"/>
            <p:cNvPicPr>
              <a:picLocks noChangeAspect="1"/>
            </p:cNvPicPr>
            <p:nvPr/>
          </p:nvPicPr>
          <p:blipFill>
            <a:blip r:embed="rId1">
              <a:lum bright="12000" contrast="24000"/>
            </a:blip>
            <a:srcRect b="-37"/>
            <a:stretch>
              <a:fillRect/>
            </a:stretch>
          </p:blipFill>
          <p:spPr>
            <a:xfrm>
              <a:off x="14" y="7"/>
              <a:ext cx="2585" cy="1670"/>
            </a:xfrm>
            <a:prstGeom prst="rect">
              <a:avLst/>
            </a:prstGeom>
            <a:noFill/>
            <a:ln w="9525">
              <a:noFill/>
            </a:ln>
          </p:spPr>
        </p:pic>
        <p:sp>
          <p:nvSpPr>
            <p:cNvPr id="111628" name="Rectangle 5"/>
            <p:cNvSpPr/>
            <p:nvPr/>
          </p:nvSpPr>
          <p:spPr>
            <a:xfrm>
              <a:off x="0" y="0"/>
              <a:ext cx="2589" cy="1681"/>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grpSp>
        <p:nvGrpSpPr>
          <p:cNvPr id="111623" name="Group 6"/>
          <p:cNvGrpSpPr/>
          <p:nvPr/>
        </p:nvGrpSpPr>
        <p:grpSpPr>
          <a:xfrm>
            <a:off x="6450965" y="3230245"/>
            <a:ext cx="4572000" cy="2590800"/>
            <a:chOff x="0" y="0"/>
            <a:chExt cx="2649" cy="1634"/>
          </a:xfrm>
        </p:grpSpPr>
        <p:pic>
          <p:nvPicPr>
            <p:cNvPr id="111625" name="Picture 7"/>
            <p:cNvPicPr>
              <a:picLocks noChangeAspect="1"/>
            </p:cNvPicPr>
            <p:nvPr/>
          </p:nvPicPr>
          <p:blipFill>
            <a:blip r:embed="rId2"/>
            <a:srcRect b="-110"/>
            <a:stretch>
              <a:fillRect/>
            </a:stretch>
          </p:blipFill>
          <p:spPr>
            <a:xfrm>
              <a:off x="6" y="10"/>
              <a:ext cx="2640" cy="1624"/>
            </a:xfrm>
            <a:prstGeom prst="rect">
              <a:avLst/>
            </a:prstGeom>
            <a:noFill/>
            <a:ln w="9525">
              <a:noFill/>
            </a:ln>
          </p:spPr>
        </p:pic>
        <p:sp>
          <p:nvSpPr>
            <p:cNvPr id="111626" name="Rectangle 8"/>
            <p:cNvSpPr/>
            <p:nvPr/>
          </p:nvSpPr>
          <p:spPr>
            <a:xfrm>
              <a:off x="0" y="0"/>
              <a:ext cx="2649" cy="1627"/>
            </a:xfrm>
            <a:prstGeom prst="rect">
              <a:avLst/>
            </a:prstGeom>
            <a:noFill/>
            <a:ln w="25400" cap="flat" cmpd="sng">
              <a:no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sp>
        <p:nvSpPr>
          <p:cNvPr id="3" name="文本框 2"/>
          <p:cNvSpPr txBox="1"/>
          <p:nvPr/>
        </p:nvSpPr>
        <p:spPr>
          <a:xfrm>
            <a:off x="473710" y="1475105"/>
            <a:ext cx="11288395" cy="1322070"/>
          </a:xfrm>
          <a:prstGeom prst="rect">
            <a:avLst/>
          </a:prstGeom>
          <a:noFill/>
        </p:spPr>
        <p:txBody>
          <a:bodyPr wrap="square" rtlCol="0" anchor="t">
            <a:spAutoFit/>
          </a:bodyPr>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头部安全气囊比正面或侧面安全气囊展开的缓慢。它在</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30ms</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后才被充足气体。（侧面安全气囊在</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8ms</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后就被充足气体）。</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头部安全气囊没有设定的出气口，因此约可保持</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12s</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稳定不变，由此便可保证在过度放气时起到保护作用。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2081" name="图片 1"/>
          <p:cNvPicPr>
            <a:picLocks noChangeAspect="1"/>
          </p:cNvPicPr>
          <p:nvPr/>
        </p:nvPicPr>
        <p:blipFill>
          <a:blip r:embed="rId1"/>
          <a:srcRect r="1953"/>
          <a:stretch>
            <a:fillRect/>
          </a:stretch>
        </p:blipFill>
        <p:spPr>
          <a:xfrm>
            <a:off x="1514475" y="2086928"/>
            <a:ext cx="9705975" cy="2684462"/>
          </a:xfrm>
          <a:prstGeom prst="rect">
            <a:avLst/>
          </a:prstGeom>
          <a:noFill/>
          <a:ln w="9525">
            <a:noFill/>
          </a:ln>
        </p:spPr>
      </p:pic>
      <p:sp>
        <p:nvSpPr>
          <p:cNvPr id="302082" name="矩形 2"/>
          <p:cNvSpPr/>
          <p:nvPr/>
        </p:nvSpPr>
        <p:spPr>
          <a:xfrm>
            <a:off x="5505133" y="5430838"/>
            <a:ext cx="1724025" cy="400050"/>
          </a:xfrm>
          <a:prstGeom prst="rect">
            <a:avLst/>
          </a:prstGeom>
          <a:noFill/>
          <a:ln w="9525">
            <a:noFill/>
          </a:ln>
        </p:spPr>
        <p:txBody>
          <a:bodyPr wrap="none" anchor="t">
            <a:spAutoFit/>
          </a:bodyPr>
          <a:p>
            <a:pPr eaLnBrk="0" hangingPunct="0"/>
            <a:r>
              <a:rPr lang="zh-CN" altLang="en-US" sz="2000" dirty="0">
                <a:latin typeface="Arial" panose="020B0604020202020204" pitchFamily="34" charset="0"/>
                <a:ea typeface="宋体" panose="02010600030101010101" pitchFamily="2" charset="-122"/>
              </a:rPr>
              <a:t>一级式－混合</a:t>
            </a:r>
            <a:endParaRPr lang="zh-CN" altLang="en-US" sz="2000"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4" name="文本框 3"/>
          <p:cNvSpPr txBox="1"/>
          <p:nvPr/>
        </p:nvSpPr>
        <p:spPr>
          <a:xfrm>
            <a:off x="433070" y="1068705"/>
            <a:ext cx="4500880" cy="398780"/>
          </a:xfrm>
          <a:prstGeom prst="rect">
            <a:avLst/>
          </a:prstGeom>
          <a:noFill/>
        </p:spPr>
        <p:txBody>
          <a:bodyPr wrap="none" rtlCol="0" anchor="t">
            <a:spAutoFit/>
          </a:bodyPr>
          <a:p>
            <a:pPr indent="0" eaLnBrk="0" hangingPunct="0">
              <a:buFont typeface="Wingdings" panose="05000000000000000000" charset="0"/>
              <a:buNone/>
            </a:pPr>
            <a:r>
              <a:rPr lang="zh-CN" altLang="en-US" sz="2000" dirty="0">
                <a:latin typeface="宋体" panose="02010600030101010101" pitchFamily="2" charset="-122"/>
                <a:ea typeface="宋体" panose="02010600030101010101" pitchFamily="2" charset="-122"/>
                <a:sym typeface="+mn-ea"/>
              </a:rPr>
              <a:t>头部安全气囊的气体发生器一级混合式 </a:t>
            </a:r>
            <a:endParaRPr lang="zh-CN" altLang="en-US" sz="2000"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9085" y="892175"/>
            <a:ext cx="1205230" cy="398780"/>
          </a:xfrm>
          <a:prstGeom prst="rect">
            <a:avLst/>
          </a:prstGeom>
          <a:noFill/>
        </p:spPr>
        <p:txBody>
          <a:bodyPr wrap="none" rtlCol="0" anchor="t">
            <a:spAutoFit/>
          </a:bodyPr>
          <a:p>
            <a:r>
              <a:rPr lang="en-US" altLang="zh-CN" sz="2000" b="1" dirty="0">
                <a:latin typeface="宋体" panose="02010600030101010101" pitchFamily="2" charset="-122"/>
                <a:ea typeface="宋体" panose="02010600030101010101" pitchFamily="2" charset="-122"/>
                <a:sym typeface="+mn-ea"/>
              </a:rPr>
              <a:t>3.</a:t>
            </a:r>
            <a:r>
              <a:rPr lang="zh-CN" altLang="en-US" sz="2000" b="1" dirty="0">
                <a:latin typeface="宋体" panose="02010600030101010101" pitchFamily="2" charset="-122"/>
                <a:ea typeface="宋体" panose="02010600030101010101" pitchFamily="2" charset="-122"/>
                <a:sym typeface="+mn-ea"/>
              </a:rPr>
              <a:t>传感器</a:t>
            </a:r>
            <a:endParaRPr lang="zh-CN" altLang="en-US" sz="2000" b="1" dirty="0">
              <a:latin typeface="宋体" panose="02010600030101010101" pitchFamily="2" charset="-122"/>
              <a:ea typeface="宋体" panose="02010600030101010101" pitchFamily="2" charset="-122"/>
              <a:sym typeface="+mn-ea"/>
            </a:endParaRPr>
          </a:p>
        </p:txBody>
      </p:sp>
      <p:sp>
        <p:nvSpPr>
          <p:cNvPr id="43011" name="Rectangle 3"/>
          <p:cNvSpPr>
            <a:spLocks noGrp="1"/>
          </p:cNvSpPr>
          <p:nvPr/>
        </p:nvSpPr>
        <p:spPr>
          <a:xfrm>
            <a:off x="438150" y="1352550"/>
            <a:ext cx="11315700" cy="2357755"/>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mn-lt"/>
                <a:ea typeface="+mn-ea"/>
                <a:cs typeface="+mn-cs"/>
              </a:defRPr>
            </a:lvl2pPr>
            <a:lvl3pPr marL="1143000" indent="-228600" algn="l" rtl="0" fontAlgn="base">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en-US" sz="2000" b="1" dirty="0">
                <a:solidFill>
                  <a:schemeClr val="tx2"/>
                </a:solidFill>
                <a:latin typeface="宋体" panose="02010600030101010101" pitchFamily="2" charset="-122"/>
                <a:ea typeface="宋体" panose="02010600030101010101" pitchFamily="2" charset="-122"/>
                <a:cs typeface="宋体" panose="02010600030101010101" pitchFamily="2" charset="-122"/>
              </a:rPr>
              <a:t>传感器按功能分：</a:t>
            </a:r>
            <a:endParaRPr lang="zh-CN" altLang="en-US" sz="2000" b="1" dirty="0">
              <a:solidFill>
                <a:schemeClr val="tx2"/>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buNone/>
            </a:pPr>
            <a:r>
              <a:rPr lang="zh-CN" altLang="zh-CN" sz="2000" dirty="0">
                <a:solidFill>
                  <a:schemeClr val="tx2"/>
                </a:solidFill>
                <a:latin typeface="宋体" panose="02010600030101010101" pitchFamily="2" charset="-122"/>
                <a:ea typeface="宋体" panose="02010600030101010101" pitchFamily="2" charset="-122"/>
                <a:cs typeface="宋体" panose="02010600030101010101" pitchFamily="2" charset="-122"/>
              </a:rPr>
              <a:t> </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碰撞传感器：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负责检测碰撞的激烈程度；</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保险传感器：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起到保险作用。又称为触发传感器或者是安全传感器</a:t>
            </a:r>
            <a:endPar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buNone/>
            </a:pPr>
            <a:r>
              <a:rPr lang="zh-CN" altLang="en-US" sz="2000" b="1" dirty="0">
                <a:solidFill>
                  <a:schemeClr val="tx2"/>
                </a:solidFill>
                <a:latin typeface="宋体" panose="02010600030101010101" pitchFamily="2" charset="-122"/>
                <a:ea typeface="宋体" panose="02010600030101010101" pitchFamily="2" charset="-122"/>
                <a:cs typeface="宋体" panose="02010600030101010101" pitchFamily="2" charset="-122"/>
              </a:rPr>
              <a:t>根据所承担的任务不同分为：</a:t>
            </a:r>
            <a:endParaRPr lang="zh-CN" altLang="en-US" sz="2000" b="1" dirty="0">
              <a:solidFill>
                <a:schemeClr val="tx2"/>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ts val="0"/>
              </a:spcBef>
              <a:buNone/>
            </a:pPr>
            <a:r>
              <a:rPr lang="zh-CN" altLang="zh-CN" sz="2000" dirty="0">
                <a:solidFill>
                  <a:schemeClr val="tx2"/>
                </a:solidFill>
                <a:latin typeface="宋体" panose="02010600030101010101" pitchFamily="2" charset="-122"/>
                <a:ea typeface="宋体" panose="02010600030101010101" pitchFamily="2" charset="-122"/>
                <a:cs typeface="宋体" panose="02010600030101010101" pitchFamily="2" charset="-122"/>
              </a:rPr>
              <a:t> </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车前传感器：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用来检测汽车低速所受到的冲击信号；  </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中央传感器：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用来检测汽车发生高速碰撞的信息；</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安全传感器：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用来防止系统在非碰撞状况引起安全气囊误动作。</a:t>
            </a:r>
            <a:endPar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endParaRPr>
          </a:p>
        </p:txBody>
      </p:sp>
      <p:pic>
        <p:nvPicPr>
          <p:cNvPr id="47108" name="Picture 4"/>
          <p:cNvPicPr>
            <a:picLocks noChangeAspect="1"/>
          </p:cNvPicPr>
          <p:nvPr/>
        </p:nvPicPr>
        <p:blipFill>
          <a:blip r:embed="rId1"/>
          <a:stretch>
            <a:fillRect/>
          </a:stretch>
        </p:blipFill>
        <p:spPr>
          <a:xfrm>
            <a:off x="3622675" y="3869055"/>
            <a:ext cx="5613400" cy="2667000"/>
          </a:xfrm>
          <a:prstGeom prst="rect">
            <a:avLst/>
          </a:prstGeom>
          <a:solidFill>
            <a:srgbClr val="FFFF99"/>
          </a:solidFill>
          <a:ln w="38100" cap="flat" cmpd="sng">
            <a:solidFill>
              <a:srgbClr val="FF00FF"/>
            </a:solidFill>
            <a:prstDash val="solid"/>
            <a:miter/>
            <a:headEnd type="none" w="med" len="med"/>
            <a:tailEnd type="none" w="med" len="med"/>
          </a:ln>
          <a:effectLst>
            <a:outerShdw dist="107763" dir="18900000" algn="ctr" rotWithShape="0">
              <a:schemeClr val="bg2">
                <a:alpha val="50000"/>
              </a:schemeClr>
            </a:outerShdw>
          </a:effectLst>
        </p:spPr>
      </p:pic>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7" name="Rectangle 2"/>
          <p:cNvSpPr>
            <a:spLocks noGrp="1"/>
          </p:cNvSpPr>
          <p:nvPr>
            <p:ph type="title"/>
          </p:nvPr>
        </p:nvSpPr>
        <p:spPr>
          <a:xfrm>
            <a:off x="299085" y="933450"/>
            <a:ext cx="5935980" cy="450850"/>
          </a:xfrm>
        </p:spPr>
        <p:txBody>
          <a:bodyPr vert="horz" wrap="square" lIns="91440" tIns="45720" rIns="91440" bIns="45720" anchor="b"/>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）正面碰撞传感器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9158" name="Rectangle 3"/>
          <p:cNvSpPr>
            <a:spLocks noGrp="1"/>
          </p:cNvSpPr>
          <p:nvPr>
            <p:ph idx="1"/>
          </p:nvPr>
        </p:nvSpPr>
        <p:spPr>
          <a:xfrm>
            <a:off x="687705" y="1384300"/>
            <a:ext cx="11276965" cy="1219200"/>
          </a:xfrm>
        </p:spPr>
        <p:txBody>
          <a:bodyPr vert="horz" wrap="square" lIns="91440" tIns="45720" rIns="91440" bIns="45720" anchor="t"/>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正面安全气囊的碰撞传感器</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用于及早识别正面碰撞。由此便可在发生严重事故时更好地起到保护乘员的作用。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既有汽车在正中间安装传感器，也有汽车在左右两侧各安装一个传感器。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9159" name="Picture 4" descr="s353_159"/>
          <p:cNvPicPr>
            <a:picLocks noChangeAspect="1"/>
          </p:cNvPicPr>
          <p:nvPr/>
        </p:nvPicPr>
        <p:blipFill>
          <a:blip r:embed="rId1"/>
          <a:stretch>
            <a:fillRect/>
          </a:stretch>
        </p:blipFill>
        <p:spPr>
          <a:xfrm>
            <a:off x="2261235" y="2949575"/>
            <a:ext cx="7820025" cy="3550920"/>
          </a:xfrm>
          <a:prstGeom prst="rect">
            <a:avLst/>
          </a:prstGeom>
          <a:noFill/>
          <a:ln w="9525">
            <a:noFill/>
          </a:ln>
        </p:spPr>
      </p:pic>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4" name="灯片编号占位符 5"/>
          <p:cNvSpPr txBox="1">
            <a:spLocks noGrp="1"/>
          </p:cNvSpPr>
          <p:nvPr>
            <p:ph type="sldNum" sz="quarter" idx="12"/>
          </p:nvPr>
        </p:nvSpPr>
        <p:spPr>
          <a:xfrm>
            <a:off x="8566150" y="5370513"/>
            <a:ext cx="1905000" cy="457200"/>
          </a:xfrm>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r" eaLnBrk="1" hangingPunct="1"/>
            <a:fld id="{9A0DB2DC-4C9A-4742-B13C-FB6460FD3503}" type="slidenum">
              <a:rPr lang="zh-CN" altLang="zh-CN" sz="1400" dirty="0"/>
            </a:fld>
            <a:endParaRPr lang="zh-CN" altLang="zh-CN" sz="1400" dirty="0"/>
          </a:p>
        </p:txBody>
      </p:sp>
      <p:pic>
        <p:nvPicPr>
          <p:cNvPr id="51206" name="Picture 2" descr="npo000139"/>
          <p:cNvPicPr>
            <a:picLocks noChangeAspect="1"/>
          </p:cNvPicPr>
          <p:nvPr/>
        </p:nvPicPr>
        <p:blipFill>
          <a:blip r:embed="rId1"/>
          <a:stretch>
            <a:fillRect/>
          </a:stretch>
        </p:blipFill>
        <p:spPr>
          <a:xfrm>
            <a:off x="1524000" y="3962400"/>
            <a:ext cx="4329113" cy="2022475"/>
          </a:xfrm>
          <a:prstGeom prst="rect">
            <a:avLst/>
          </a:prstGeom>
          <a:noFill/>
          <a:ln w="9525">
            <a:noFill/>
          </a:ln>
        </p:spPr>
      </p:pic>
      <p:grpSp>
        <p:nvGrpSpPr>
          <p:cNvPr id="51207" name="Group 4"/>
          <p:cNvGrpSpPr/>
          <p:nvPr/>
        </p:nvGrpSpPr>
        <p:grpSpPr>
          <a:xfrm>
            <a:off x="1905000" y="2098675"/>
            <a:ext cx="4695825" cy="1800225"/>
            <a:chOff x="0" y="0"/>
            <a:chExt cx="2958" cy="1134"/>
          </a:xfrm>
        </p:grpSpPr>
        <p:pic>
          <p:nvPicPr>
            <p:cNvPr id="51216" name="Picture 5" descr="37"/>
            <p:cNvPicPr>
              <a:picLocks noChangeAspect="1"/>
            </p:cNvPicPr>
            <p:nvPr/>
          </p:nvPicPr>
          <p:blipFill>
            <a:blip r:embed="rId2"/>
            <a:stretch>
              <a:fillRect/>
            </a:stretch>
          </p:blipFill>
          <p:spPr>
            <a:xfrm>
              <a:off x="0" y="0"/>
              <a:ext cx="1724" cy="889"/>
            </a:xfrm>
            <a:prstGeom prst="rect">
              <a:avLst/>
            </a:prstGeom>
            <a:noFill/>
            <a:ln w="9525">
              <a:noFill/>
            </a:ln>
          </p:spPr>
        </p:pic>
        <p:sp>
          <p:nvSpPr>
            <p:cNvPr id="51217" name="AutoShape 6"/>
            <p:cNvSpPr/>
            <p:nvPr/>
          </p:nvSpPr>
          <p:spPr>
            <a:xfrm rot="-8725549">
              <a:off x="863" y="952"/>
              <a:ext cx="2095" cy="182"/>
            </a:xfrm>
            <a:prstGeom prst="rightArrow">
              <a:avLst>
                <a:gd name="adj1" fmla="val 50000"/>
                <a:gd name="adj2" fmla="val 287774"/>
              </a:avLst>
            </a:prstGeom>
            <a:solidFill>
              <a:schemeClr val="hlink"/>
            </a:solidFill>
            <a:ln w="12700" cap="flat" cmpd="sng">
              <a:solidFill>
                <a:schemeClr val="tx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sp>
        <p:nvSpPr>
          <p:cNvPr id="51208" name="Text Box 7"/>
          <p:cNvSpPr txBox="1"/>
          <p:nvPr/>
        </p:nvSpPr>
        <p:spPr>
          <a:xfrm>
            <a:off x="9879013" y="4991100"/>
            <a:ext cx="681037" cy="706755"/>
          </a:xfrm>
          <a:prstGeom prst="rect">
            <a:avLst/>
          </a:prstGeom>
          <a:noFill/>
          <a:ln w="9525">
            <a:noFill/>
          </a:ln>
        </p:spPr>
        <p:txBody>
          <a:bodyPr lIns="0">
            <a:spAutoFit/>
          </a:bodyPr>
          <a:p>
            <a:pPr eaLnBrk="1" hangingPunct="1">
              <a:spcBef>
                <a:spcPct val="50000"/>
              </a:spcBef>
            </a:pPr>
            <a:r>
              <a:rPr lang="de-DE" altLang="en-US" sz="2000" i="1" dirty="0">
                <a:latin typeface="宋体" panose="02010600030101010101" pitchFamily="2" charset="-122"/>
                <a:ea typeface="宋体" panose="02010600030101010101" pitchFamily="2" charset="-122"/>
              </a:rPr>
              <a:t>F353_161</a:t>
            </a:r>
            <a:endParaRPr lang="de-DE" altLang="en-US" sz="2000" i="1" dirty="0">
              <a:latin typeface="宋体" panose="02010600030101010101" pitchFamily="2" charset="-122"/>
              <a:ea typeface="宋体" panose="02010600030101010101" pitchFamily="2" charset="-122"/>
            </a:endParaRPr>
          </a:p>
        </p:txBody>
      </p:sp>
      <p:grpSp>
        <p:nvGrpSpPr>
          <p:cNvPr id="51209" name="Group 8"/>
          <p:cNvGrpSpPr/>
          <p:nvPr/>
        </p:nvGrpSpPr>
        <p:grpSpPr>
          <a:xfrm>
            <a:off x="6140450" y="2235200"/>
            <a:ext cx="4527550" cy="3749675"/>
            <a:chOff x="-2" y="0"/>
            <a:chExt cx="2852" cy="2362"/>
          </a:xfrm>
        </p:grpSpPr>
        <p:pic>
          <p:nvPicPr>
            <p:cNvPr id="51211" name="Picture 9" descr="s353_161"/>
            <p:cNvPicPr>
              <a:picLocks noChangeAspect="1"/>
            </p:cNvPicPr>
            <p:nvPr/>
          </p:nvPicPr>
          <p:blipFill>
            <a:blip r:embed="rId3"/>
            <a:stretch>
              <a:fillRect/>
            </a:stretch>
          </p:blipFill>
          <p:spPr>
            <a:xfrm>
              <a:off x="794" y="369"/>
              <a:ext cx="2056" cy="1993"/>
            </a:xfrm>
            <a:prstGeom prst="rect">
              <a:avLst/>
            </a:prstGeom>
            <a:noFill/>
            <a:ln w="9525">
              <a:noFill/>
            </a:ln>
          </p:spPr>
        </p:pic>
        <p:sp>
          <p:nvSpPr>
            <p:cNvPr id="51212" name="Text Box 10"/>
            <p:cNvSpPr txBox="1"/>
            <p:nvPr/>
          </p:nvSpPr>
          <p:spPr>
            <a:xfrm>
              <a:off x="-2" y="273"/>
              <a:ext cx="984" cy="232"/>
            </a:xfrm>
            <a:prstGeom prst="rect">
              <a:avLst/>
            </a:prstGeom>
            <a:noFill/>
            <a:ln w="9525">
              <a:noFill/>
            </a:ln>
          </p:spPr>
          <p:txBody>
            <a:bodyPr wrap="none" anchor="ctr">
              <a:spAutoFit/>
            </a:bodyPr>
            <a:p>
              <a:pPr algn="ctr" eaLnBrk="1" hangingPunct="1"/>
              <a:r>
                <a:rPr lang="zh-CN" altLang="en-US" b="1" dirty="0">
                  <a:solidFill>
                    <a:schemeClr val="tx2"/>
                  </a:solidFill>
                  <a:latin typeface="Arial" panose="020B0604020202020204" pitchFamily="34" charset="0"/>
                  <a:ea typeface="Arial Unicode MS" pitchFamily="34" charset="-122"/>
                </a:rPr>
                <a:t>电子处理装置</a:t>
              </a:r>
              <a:endParaRPr lang="zh-CN" altLang="en-US" b="1" dirty="0">
                <a:solidFill>
                  <a:schemeClr val="tx2"/>
                </a:solidFill>
                <a:latin typeface="Arial" panose="020B0604020202020204" pitchFamily="34" charset="0"/>
                <a:ea typeface="Arial Unicode MS" pitchFamily="34" charset="-122"/>
              </a:endParaRPr>
            </a:p>
          </p:txBody>
        </p:sp>
        <p:sp>
          <p:nvSpPr>
            <p:cNvPr id="51213" name="Text Box 11"/>
            <p:cNvSpPr txBox="1"/>
            <p:nvPr/>
          </p:nvSpPr>
          <p:spPr>
            <a:xfrm>
              <a:off x="1339" y="0"/>
              <a:ext cx="984" cy="232"/>
            </a:xfrm>
            <a:prstGeom prst="rect">
              <a:avLst/>
            </a:prstGeom>
            <a:noFill/>
            <a:ln w="9525">
              <a:noFill/>
            </a:ln>
          </p:spPr>
          <p:txBody>
            <a:bodyPr wrap="none" anchor="ctr">
              <a:spAutoFit/>
            </a:bodyPr>
            <a:p>
              <a:pPr algn="ctr" eaLnBrk="1" hangingPunct="1"/>
              <a:r>
                <a:rPr lang="zh-CN" altLang="en-US" b="1" dirty="0">
                  <a:solidFill>
                    <a:schemeClr val="tx2"/>
                  </a:solidFill>
                  <a:latin typeface="Arial" panose="020B0604020202020204" pitchFamily="34" charset="0"/>
                  <a:ea typeface="Arial Unicode MS" pitchFamily="34" charset="-122"/>
                </a:rPr>
                <a:t>加速度传感器</a:t>
              </a:r>
              <a:endParaRPr lang="zh-CN" altLang="en-US" b="1" dirty="0">
                <a:solidFill>
                  <a:schemeClr val="tx2"/>
                </a:solidFill>
                <a:latin typeface="Arial" panose="020B0604020202020204" pitchFamily="34" charset="0"/>
                <a:ea typeface="Arial Unicode MS" pitchFamily="34" charset="-122"/>
              </a:endParaRPr>
            </a:p>
          </p:txBody>
        </p:sp>
        <p:sp>
          <p:nvSpPr>
            <p:cNvPr id="51214" name="Line 12"/>
            <p:cNvSpPr/>
            <p:nvPr/>
          </p:nvSpPr>
          <p:spPr>
            <a:xfrm flipH="1" flipV="1">
              <a:off x="885" y="549"/>
              <a:ext cx="557" cy="192"/>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51215" name="Line 13"/>
            <p:cNvSpPr/>
            <p:nvPr/>
          </p:nvSpPr>
          <p:spPr>
            <a:xfrm flipH="1" flipV="1">
              <a:off x="1883" y="232"/>
              <a:ext cx="57" cy="987"/>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grpSp>
      <p:sp>
        <p:nvSpPr>
          <p:cNvPr id="4" name="文本框 3"/>
          <p:cNvSpPr txBox="1"/>
          <p:nvPr/>
        </p:nvSpPr>
        <p:spPr>
          <a:xfrm>
            <a:off x="472440" y="1007745"/>
            <a:ext cx="9016365" cy="398780"/>
          </a:xfrm>
          <a:prstGeom prst="rect">
            <a:avLst/>
          </a:prstGeom>
          <a:noFill/>
        </p:spPr>
        <p:txBody>
          <a:bodyPr wrap="square" rtlCol="0" anchor="t">
            <a:spAutoFit/>
          </a:bodyPr>
          <a:p>
            <a:pPr algn="l"/>
            <a:r>
              <a:rPr lang="zh-CN" altLang="en-US" sz="2000" dirty="0">
                <a:latin typeface="宋体" panose="02010600030101010101" pitchFamily="2" charset="-122"/>
                <a:ea typeface="宋体" panose="02010600030101010101" pitchFamily="2" charset="-122"/>
                <a:sym typeface="+mn-ea"/>
              </a:rPr>
              <a:t>碰撞传感器有多种不同结构，安装位置会进行机械编码。</a:t>
            </a:r>
            <a:endParaRPr lang="zh-CN" altLang="en-US" sz="2000" dirty="0">
              <a:latin typeface="宋体" panose="02010600030101010101" pitchFamily="2" charset="-122"/>
              <a:ea typeface="宋体" panose="02010600030101010101" pitchFamily="2" charset="-122"/>
              <a:sym typeface="+mn-ea"/>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3" name="Rectangle 2"/>
          <p:cNvSpPr>
            <a:spLocks noGrp="1"/>
          </p:cNvSpPr>
          <p:nvPr>
            <p:ph idx="1"/>
          </p:nvPr>
        </p:nvSpPr>
        <p:spPr>
          <a:xfrm>
            <a:off x="236855" y="915670"/>
            <a:ext cx="6172200" cy="398145"/>
          </a:xfrm>
        </p:spPr>
        <p:txBody>
          <a:bodyPr vert="horz" wrap="square" lIns="91440" tIns="45720" rIns="91440" bIns="45720" anchor="t"/>
          <a:p>
            <a:pPr marL="0" indent="0" eaLnBrk="1" hangingPunct="1">
              <a:buNone/>
            </a:pPr>
            <a:r>
              <a:rPr lang="zh-CN" altLang="en-US" sz="2000" dirty="0">
                <a:solidFill>
                  <a:schemeClr val="tx1"/>
                </a:solidFill>
                <a:latin typeface="宋体" panose="02010600030101010101" pitchFamily="2" charset="-122"/>
                <a:ea typeface="宋体" panose="02010600030101010101" pitchFamily="2" charset="-122"/>
              </a:rPr>
              <a:t>正面安全气囊的碰撞传感器工作原理</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53254" name="Text Box 3"/>
          <p:cNvSpPr txBox="1"/>
          <p:nvPr/>
        </p:nvSpPr>
        <p:spPr>
          <a:xfrm>
            <a:off x="1700848" y="3108961"/>
            <a:ext cx="948690" cy="706755"/>
          </a:xfrm>
          <a:prstGeom prst="rect">
            <a:avLst/>
          </a:prstGeom>
          <a:noFill/>
          <a:ln w="9525">
            <a:noFill/>
          </a:ln>
        </p:spPr>
        <p:txBody>
          <a:bodyPr wrap="none" anchor="ctr">
            <a:spAutoFit/>
          </a:bodyPr>
          <a:p>
            <a:pPr algn="r" eaLnBrk="1" hangingPunct="1"/>
            <a:r>
              <a:rPr lang="zh-CN" altLang="en-US" sz="2000" b="1" dirty="0">
                <a:solidFill>
                  <a:schemeClr val="tx2"/>
                </a:solidFill>
                <a:latin typeface="宋体" panose="02010600030101010101" pitchFamily="2" charset="-122"/>
                <a:ea typeface="宋体" panose="02010600030101010101" pitchFamily="2" charset="-122"/>
              </a:rPr>
              <a:t>活动</a:t>
            </a:r>
            <a:br>
              <a:rPr lang="zh-CN" altLang="en-US" sz="2000" b="1" dirty="0">
                <a:solidFill>
                  <a:schemeClr val="tx2"/>
                </a:solidFill>
                <a:latin typeface="宋体" panose="02010600030101010101" pitchFamily="2" charset="-122"/>
                <a:ea typeface="宋体" panose="02010600030101010101" pitchFamily="2" charset="-122"/>
              </a:rPr>
            </a:br>
            <a:r>
              <a:rPr lang="zh-CN" altLang="en-US" sz="2000" b="1" dirty="0">
                <a:solidFill>
                  <a:schemeClr val="tx2"/>
                </a:solidFill>
                <a:latin typeface="宋体" panose="02010600030101010101" pitchFamily="2" charset="-122"/>
                <a:ea typeface="宋体" panose="02010600030101010101" pitchFamily="2" charset="-122"/>
              </a:rPr>
              <a:t>电容板</a:t>
            </a:r>
            <a:endParaRPr lang="zh-CN" altLang="en-US" sz="2000" b="1" dirty="0">
              <a:solidFill>
                <a:schemeClr val="tx2"/>
              </a:solidFill>
              <a:latin typeface="宋体" panose="02010600030101010101" pitchFamily="2" charset="-122"/>
              <a:ea typeface="宋体" panose="02010600030101010101" pitchFamily="2" charset="-122"/>
            </a:endParaRPr>
          </a:p>
        </p:txBody>
      </p:sp>
      <p:sp>
        <p:nvSpPr>
          <p:cNvPr id="53255" name="Text Box 4"/>
          <p:cNvSpPr txBox="1"/>
          <p:nvPr/>
        </p:nvSpPr>
        <p:spPr>
          <a:xfrm>
            <a:off x="1774825" y="1859598"/>
            <a:ext cx="892175" cy="1014730"/>
          </a:xfrm>
          <a:prstGeom prst="rect">
            <a:avLst/>
          </a:prstGeom>
          <a:noFill/>
          <a:ln w="9525">
            <a:noFill/>
          </a:ln>
        </p:spPr>
        <p:txBody>
          <a:bodyPr anchor="ctr">
            <a:spAutoFit/>
          </a:bodyPr>
          <a:p>
            <a:pPr algn="r" eaLnBrk="1" hangingPunct="1"/>
            <a:r>
              <a:rPr lang="zh-CN" altLang="en-US" sz="2000" b="1" dirty="0">
                <a:solidFill>
                  <a:schemeClr val="tx2"/>
                </a:solidFill>
                <a:latin typeface="宋体" panose="02010600030101010101" pitchFamily="2" charset="-122"/>
                <a:ea typeface="宋体" panose="02010600030101010101" pitchFamily="2" charset="-122"/>
              </a:rPr>
              <a:t>固定</a:t>
            </a:r>
            <a:endParaRPr lang="zh-CN" altLang="en-US" sz="2000" b="1" dirty="0">
              <a:solidFill>
                <a:schemeClr val="tx2"/>
              </a:solidFill>
              <a:latin typeface="宋体" panose="02010600030101010101" pitchFamily="2" charset="-122"/>
              <a:ea typeface="宋体" panose="02010600030101010101" pitchFamily="2" charset="-122"/>
            </a:endParaRPr>
          </a:p>
          <a:p>
            <a:pPr algn="r" eaLnBrk="1" hangingPunct="1"/>
            <a:r>
              <a:rPr lang="zh-CN" altLang="en-US" sz="2000" b="1" dirty="0">
                <a:solidFill>
                  <a:schemeClr val="tx2"/>
                </a:solidFill>
                <a:latin typeface="宋体" panose="02010600030101010101" pitchFamily="2" charset="-122"/>
                <a:ea typeface="宋体" panose="02010600030101010101" pitchFamily="2" charset="-122"/>
              </a:rPr>
              <a:t>电容板</a:t>
            </a:r>
            <a:endParaRPr lang="zh-CN" altLang="en-US" sz="2000" b="1" dirty="0">
              <a:solidFill>
                <a:schemeClr val="tx2"/>
              </a:solidFill>
              <a:latin typeface="宋体" panose="02010600030101010101" pitchFamily="2" charset="-122"/>
              <a:ea typeface="宋体" panose="02010600030101010101" pitchFamily="2" charset="-122"/>
            </a:endParaRPr>
          </a:p>
        </p:txBody>
      </p:sp>
      <p:sp>
        <p:nvSpPr>
          <p:cNvPr id="53256" name="Text Box 5"/>
          <p:cNvSpPr txBox="1"/>
          <p:nvPr/>
        </p:nvSpPr>
        <p:spPr>
          <a:xfrm>
            <a:off x="1752600" y="4327367"/>
            <a:ext cx="1714500" cy="398780"/>
          </a:xfrm>
          <a:prstGeom prst="rect">
            <a:avLst/>
          </a:prstGeom>
          <a:noFill/>
          <a:ln w="9525">
            <a:noFill/>
          </a:ln>
        </p:spPr>
        <p:txBody>
          <a:bodyPr wrap="none" anchor="ctr">
            <a:spAutoFit/>
          </a:bodyPr>
          <a:p>
            <a:pPr eaLnBrk="1" hangingPunct="1"/>
            <a:r>
              <a:rPr lang="zh-CN" altLang="en-US" sz="2000" b="1" dirty="0">
                <a:solidFill>
                  <a:schemeClr val="tx2"/>
                </a:solidFill>
                <a:latin typeface="宋体" panose="02010600030101010101" pitchFamily="2" charset="-122"/>
                <a:ea typeface="宋体" panose="02010600030101010101" pitchFamily="2" charset="-122"/>
              </a:rPr>
              <a:t>电子处理装置</a:t>
            </a:r>
            <a:endParaRPr lang="zh-CN" altLang="en-US" sz="2000" b="1" dirty="0">
              <a:solidFill>
                <a:schemeClr val="tx2"/>
              </a:solidFill>
              <a:latin typeface="宋体" panose="02010600030101010101" pitchFamily="2" charset="-122"/>
              <a:ea typeface="宋体" panose="02010600030101010101" pitchFamily="2" charset="-122"/>
            </a:endParaRPr>
          </a:p>
        </p:txBody>
      </p:sp>
      <p:sp>
        <p:nvSpPr>
          <p:cNvPr id="53257" name="Text Box 6"/>
          <p:cNvSpPr txBox="1"/>
          <p:nvPr/>
        </p:nvSpPr>
        <p:spPr>
          <a:xfrm>
            <a:off x="9192895" y="1722279"/>
            <a:ext cx="1203960" cy="398780"/>
          </a:xfrm>
          <a:prstGeom prst="rect">
            <a:avLst/>
          </a:prstGeom>
          <a:noFill/>
          <a:ln w="9525">
            <a:noFill/>
          </a:ln>
        </p:spPr>
        <p:txBody>
          <a:bodyPr wrap="none" anchor="ctr">
            <a:spAutoFit/>
          </a:bodyPr>
          <a:p>
            <a:pPr algn="ctr" eaLnBrk="1" hangingPunct="1"/>
            <a:r>
              <a:rPr lang="zh-CN" altLang="en-US" sz="2000" b="1" dirty="0">
                <a:solidFill>
                  <a:schemeClr val="tx2"/>
                </a:solidFill>
                <a:latin typeface="宋体" panose="02010600030101010101" pitchFamily="2" charset="-122"/>
                <a:ea typeface="宋体" panose="02010600030101010101" pitchFamily="2" charset="-122"/>
              </a:rPr>
              <a:t>行驶方向</a:t>
            </a:r>
            <a:endParaRPr lang="zh-CN" altLang="en-US" sz="2000" b="1" dirty="0">
              <a:solidFill>
                <a:schemeClr val="tx2"/>
              </a:solidFill>
              <a:latin typeface="宋体" panose="02010600030101010101" pitchFamily="2" charset="-122"/>
              <a:ea typeface="宋体" panose="02010600030101010101" pitchFamily="2" charset="-122"/>
            </a:endParaRPr>
          </a:p>
        </p:txBody>
      </p:sp>
      <p:pic>
        <p:nvPicPr>
          <p:cNvPr id="53258" name="Picture 7" descr="s353_162"/>
          <p:cNvPicPr>
            <a:picLocks noChangeAspect="1"/>
          </p:cNvPicPr>
          <p:nvPr/>
        </p:nvPicPr>
        <p:blipFill>
          <a:blip r:embed="rId1"/>
          <a:srcRect r="57736"/>
          <a:stretch>
            <a:fillRect/>
          </a:stretch>
        </p:blipFill>
        <p:spPr>
          <a:xfrm>
            <a:off x="4084638" y="2143125"/>
            <a:ext cx="1339850" cy="3517900"/>
          </a:xfrm>
          <a:prstGeom prst="rect">
            <a:avLst/>
          </a:prstGeom>
          <a:noFill/>
          <a:ln w="9525">
            <a:noFill/>
          </a:ln>
        </p:spPr>
      </p:pic>
      <p:pic>
        <p:nvPicPr>
          <p:cNvPr id="53259" name="Picture 8" descr="s353_162"/>
          <p:cNvPicPr>
            <a:picLocks noChangeAspect="1"/>
          </p:cNvPicPr>
          <p:nvPr/>
        </p:nvPicPr>
        <p:blipFill>
          <a:blip r:embed="rId1"/>
          <a:srcRect l="49976" r="47"/>
          <a:stretch>
            <a:fillRect/>
          </a:stretch>
        </p:blipFill>
        <p:spPr>
          <a:xfrm>
            <a:off x="6964363" y="2132013"/>
            <a:ext cx="1584325" cy="3517900"/>
          </a:xfrm>
          <a:prstGeom prst="rect">
            <a:avLst/>
          </a:prstGeom>
          <a:noFill/>
          <a:ln w="9525">
            <a:noFill/>
          </a:ln>
        </p:spPr>
      </p:pic>
      <p:sp>
        <p:nvSpPr>
          <p:cNvPr id="53260" name="AutoShape 9"/>
          <p:cNvSpPr/>
          <p:nvPr/>
        </p:nvSpPr>
        <p:spPr>
          <a:xfrm rot="-5400000">
            <a:off x="8362950" y="3681413"/>
            <a:ext cx="2879725" cy="214312"/>
          </a:xfrm>
          <a:prstGeom prst="rightArrow">
            <a:avLst>
              <a:gd name="adj1" fmla="val 50444"/>
              <a:gd name="adj2" fmla="val 256299"/>
            </a:avLst>
          </a:prstGeom>
          <a:solidFill>
            <a:schemeClr val="hlink"/>
          </a:solidFill>
          <a:ln w="12700" cap="flat" cmpd="sng">
            <a:solidFill>
              <a:schemeClr val="tx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sp>
        <p:nvSpPr>
          <p:cNvPr id="53262" name="Line 11"/>
          <p:cNvSpPr/>
          <p:nvPr/>
        </p:nvSpPr>
        <p:spPr>
          <a:xfrm>
            <a:off x="2932113" y="2565400"/>
            <a:ext cx="1506537" cy="461963"/>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53263" name="Line 12"/>
          <p:cNvSpPr/>
          <p:nvPr/>
        </p:nvSpPr>
        <p:spPr>
          <a:xfrm>
            <a:off x="2816225" y="3736975"/>
            <a:ext cx="1622425" cy="369888"/>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53264" name="Line 13"/>
          <p:cNvSpPr/>
          <p:nvPr/>
        </p:nvSpPr>
        <p:spPr>
          <a:xfrm>
            <a:off x="2867025" y="4724400"/>
            <a:ext cx="1622425" cy="369888"/>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53265" name="Text Box 14"/>
          <p:cNvSpPr txBox="1"/>
          <p:nvPr/>
        </p:nvSpPr>
        <p:spPr>
          <a:xfrm>
            <a:off x="4075113" y="5638642"/>
            <a:ext cx="1203960" cy="398780"/>
          </a:xfrm>
          <a:prstGeom prst="rect">
            <a:avLst/>
          </a:prstGeom>
          <a:noFill/>
          <a:ln w="9525">
            <a:noFill/>
          </a:ln>
        </p:spPr>
        <p:txBody>
          <a:bodyPr wrap="none" anchor="ctr">
            <a:spAutoFit/>
          </a:bodyPr>
          <a:p>
            <a:pPr eaLnBrk="1" hangingPunct="1"/>
            <a:r>
              <a:rPr lang="zh-CN" altLang="en-US" sz="2000" b="1" dirty="0">
                <a:latin typeface="宋体" panose="02010600030101010101" pitchFamily="2" charset="-122"/>
                <a:ea typeface="宋体" panose="02010600030101010101" pitchFamily="2" charset="-122"/>
              </a:rPr>
              <a:t>静止位置</a:t>
            </a:r>
            <a:endParaRPr lang="zh-CN" altLang="en-US" sz="2000" b="1" dirty="0">
              <a:latin typeface="宋体" panose="02010600030101010101" pitchFamily="2" charset="-122"/>
              <a:ea typeface="宋体" panose="02010600030101010101" pitchFamily="2" charset="-122"/>
            </a:endParaRPr>
          </a:p>
        </p:txBody>
      </p:sp>
      <p:sp>
        <p:nvSpPr>
          <p:cNvPr id="53266" name="Text Box 15"/>
          <p:cNvSpPr txBox="1"/>
          <p:nvPr/>
        </p:nvSpPr>
        <p:spPr>
          <a:xfrm>
            <a:off x="7324725" y="5644992"/>
            <a:ext cx="693420" cy="398780"/>
          </a:xfrm>
          <a:prstGeom prst="rect">
            <a:avLst/>
          </a:prstGeom>
          <a:noFill/>
          <a:ln w="9525">
            <a:noFill/>
          </a:ln>
        </p:spPr>
        <p:txBody>
          <a:bodyPr wrap="none" anchor="ctr">
            <a:spAutoFit/>
          </a:bodyPr>
          <a:p>
            <a:pPr eaLnBrk="1" hangingPunct="1"/>
            <a:r>
              <a:rPr lang="zh-CN" altLang="en-US" sz="2000" b="1" dirty="0">
                <a:latin typeface="宋体" panose="02010600030101010101" pitchFamily="2" charset="-122"/>
                <a:ea typeface="宋体" panose="02010600030101010101" pitchFamily="2" charset="-122"/>
              </a:rPr>
              <a:t>碰撞</a:t>
            </a:r>
            <a:endParaRPr lang="zh-CN" altLang="en-US" sz="2000" b="1" dirty="0">
              <a:latin typeface="宋体" panose="02010600030101010101" pitchFamily="2" charset="-122"/>
              <a:ea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Picture 2"/>
          <p:cNvPicPr>
            <a:picLocks noChangeAspect="1"/>
          </p:cNvPicPr>
          <p:nvPr/>
        </p:nvPicPr>
        <p:blipFill>
          <a:blip r:embed="rId1"/>
          <a:stretch>
            <a:fillRect/>
          </a:stretch>
        </p:blipFill>
        <p:spPr>
          <a:xfrm>
            <a:off x="2590800" y="2954338"/>
            <a:ext cx="7019925" cy="3554412"/>
          </a:xfrm>
          <a:prstGeom prst="rect">
            <a:avLst/>
          </a:prstGeom>
          <a:noFill/>
          <a:ln w="9525">
            <a:noFill/>
          </a:ln>
        </p:spPr>
      </p:pic>
      <p:sp>
        <p:nvSpPr>
          <p:cNvPr id="55300" name="Rectangle 4"/>
          <p:cNvSpPr>
            <a:spLocks noGrp="1"/>
          </p:cNvSpPr>
          <p:nvPr>
            <p:ph idx="1"/>
          </p:nvPr>
        </p:nvSpPr>
        <p:spPr>
          <a:xfrm>
            <a:off x="120015" y="1303655"/>
            <a:ext cx="11642725" cy="1555115"/>
          </a:xfrm>
        </p:spPr>
        <p:txBody>
          <a:bodyPr vert="horz" wrap="square" lIns="91440" tIns="45720" rIns="91440" bIns="45720" anchor="t"/>
          <a:p>
            <a:pPr indent="0" fontAlgn="auto">
              <a:lnSpc>
                <a:spcPct val="100000"/>
              </a:lnSpc>
              <a:spcBef>
                <a:spcPts val="0"/>
              </a:spcBef>
              <a:spcAft>
                <a:spcPts val="0"/>
              </a:spcAft>
              <a:buNone/>
            </a:pPr>
            <a:r>
              <a:rPr lang="zh-CN" altLang="en-US" sz="2000" dirty="0">
                <a:solidFill>
                  <a:schemeClr val="tx1"/>
                </a:solidFill>
                <a:latin typeface="宋体" panose="02010600030101010101" pitchFamily="2" charset="-122"/>
                <a:ea typeface="宋体" panose="02010600030101010101" pitchFamily="2" charset="-122"/>
              </a:rPr>
              <a:t>正面安全气囊的碰撞传感器主要由一个外壳、一个电子处理装置以及一个微机械加速度传感器组成。</a:t>
            </a:r>
            <a:endParaRPr lang="zh-CN" altLang="en-US" sz="2000" dirty="0">
              <a:solidFill>
                <a:schemeClr val="tx1"/>
              </a:solidFill>
              <a:latin typeface="宋体" panose="02010600030101010101" pitchFamily="2" charset="-122"/>
              <a:ea typeface="宋体" panose="02010600030101010101" pitchFamily="2" charset="-122"/>
            </a:endParaRPr>
          </a:p>
          <a:p>
            <a:pPr marL="0" indent="0" fontAlgn="auto">
              <a:lnSpc>
                <a:spcPct val="100000"/>
              </a:lnSpc>
              <a:spcBef>
                <a:spcPts val="0"/>
              </a:spcBef>
              <a:spcAft>
                <a:spcPts val="0"/>
              </a:spcAft>
              <a:buNone/>
            </a:pPr>
            <a:r>
              <a:rPr lang="zh-CN" altLang="en-US" sz="2000" dirty="0">
                <a:solidFill>
                  <a:schemeClr val="tx1"/>
                </a:solidFill>
                <a:latin typeface="宋体" panose="02010600030101010101" pitchFamily="2" charset="-122"/>
                <a:ea typeface="宋体" panose="02010600030101010101" pitchFamily="2" charset="-122"/>
              </a:rPr>
              <a:t>简单来说，加速度传感器的结构与电容器相仿。有些电容板是固定的，而与其相对的电容板则是活动的。发生事故时，活动电容板沿探测方向移动。电容器的电容因此而发生变化。电子处理装置对该信息进行处理，并将其处理为数字信号，然后将这些数据传输给安全气囊控制单元。</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53253" name="Rectangle 2"/>
          <p:cNvSpPr>
            <a:spLocks noGrp="1"/>
          </p:cNvSpPr>
          <p:nvPr/>
        </p:nvSpPr>
        <p:spPr>
          <a:xfrm>
            <a:off x="267335" y="905510"/>
            <a:ext cx="6172200" cy="398145"/>
          </a:xfrm>
        </p:spPr>
        <p:txBody>
          <a:bodyPr vert="horz" wrap="square" lIns="91440" tIns="45720" rIns="91440" bIns="45720" anchor="t"/>
          <a:lst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indent="0" eaLnBrk="1" hangingPunct="1">
              <a:buNone/>
            </a:pPr>
            <a:r>
              <a:rPr lang="zh-CN" altLang="en-US" sz="2000" dirty="0">
                <a:solidFill>
                  <a:schemeClr val="tx1"/>
                </a:solidFill>
                <a:latin typeface="宋体" panose="02010600030101010101" pitchFamily="2" charset="-122"/>
                <a:ea typeface="宋体" panose="02010600030101010101" pitchFamily="2" charset="-122"/>
              </a:rPr>
              <a:t>正面安全气囊的碰撞传感器工作原理</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5" name="Rectangle 2"/>
          <p:cNvSpPr>
            <a:spLocks noGrp="1"/>
          </p:cNvSpPr>
          <p:nvPr>
            <p:ph idx="1"/>
          </p:nvPr>
        </p:nvSpPr>
        <p:spPr>
          <a:xfrm>
            <a:off x="299085" y="952500"/>
            <a:ext cx="7772400" cy="573088"/>
          </a:xfrm>
        </p:spPr>
        <p:txBody>
          <a:bodyPr vert="horz" wrap="square" lIns="91440" tIns="45720" rIns="91440" bIns="45720" anchor="t"/>
          <a:p>
            <a:pPr marL="0" indent="0" eaLnBrk="1" hangingPunct="1">
              <a:buNone/>
            </a:pP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a:t>
            </a:r>
            <a:r>
              <a:rPr lang="en-US" altLang="zh-CN" sz="2000" dirty="0">
                <a:solidFill>
                  <a:schemeClr val="tx2"/>
                </a:solidFill>
                <a:latin typeface="宋体" panose="02010600030101010101" pitchFamily="2" charset="-122"/>
                <a:ea typeface="宋体" panose="02010600030101010101" pitchFamily="2" charset="-122"/>
                <a:cs typeface="宋体" panose="02010600030101010101" pitchFamily="2" charset="-122"/>
              </a:rPr>
              <a:t>2</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）安全气囊的碰撞传感器（加速度传感器）</a:t>
            </a:r>
            <a:endPar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endParaRPr>
          </a:p>
        </p:txBody>
      </p:sp>
      <p:pic>
        <p:nvPicPr>
          <p:cNvPr id="56326" name="Picture 3" descr="Querbeschleunigung Passat_kleiner"/>
          <p:cNvPicPr>
            <a:picLocks noChangeAspect="1"/>
          </p:cNvPicPr>
          <p:nvPr/>
        </p:nvPicPr>
        <p:blipFill>
          <a:blip r:embed="rId1"/>
          <a:srcRect r="31"/>
          <a:stretch>
            <a:fillRect/>
          </a:stretch>
        </p:blipFill>
        <p:spPr>
          <a:xfrm>
            <a:off x="7004685" y="2533015"/>
            <a:ext cx="3457575" cy="3508375"/>
          </a:xfrm>
          <a:prstGeom prst="rect">
            <a:avLst/>
          </a:prstGeom>
          <a:noFill/>
          <a:ln w="25400" cap="flat" cmpd="sng">
            <a:solidFill>
              <a:schemeClr val="accent1"/>
            </a:solidFill>
            <a:prstDash val="solid"/>
            <a:miter/>
            <a:headEnd type="none" w="med" len="med"/>
            <a:tailEnd type="none" w="med" len="med"/>
          </a:ln>
        </p:spPr>
      </p:pic>
      <p:pic>
        <p:nvPicPr>
          <p:cNvPr id="56327" name="Picture 4" descr="39"/>
          <p:cNvPicPr>
            <a:picLocks noChangeAspect="1"/>
          </p:cNvPicPr>
          <p:nvPr/>
        </p:nvPicPr>
        <p:blipFill>
          <a:blip r:embed="rId2"/>
          <a:stretch>
            <a:fillRect/>
          </a:stretch>
        </p:blipFill>
        <p:spPr>
          <a:xfrm>
            <a:off x="2385695" y="4007485"/>
            <a:ext cx="3598863" cy="2033588"/>
          </a:xfrm>
          <a:prstGeom prst="rect">
            <a:avLst/>
          </a:prstGeom>
          <a:noFill/>
          <a:ln w="9525">
            <a:noFill/>
          </a:ln>
        </p:spPr>
      </p:pic>
      <p:sp>
        <p:nvSpPr>
          <p:cNvPr id="56328" name="Text Box 5"/>
          <p:cNvSpPr txBox="1"/>
          <p:nvPr/>
        </p:nvSpPr>
        <p:spPr>
          <a:xfrm>
            <a:off x="462915" y="1525905"/>
            <a:ext cx="11729085" cy="706755"/>
          </a:xfrm>
          <a:prstGeom prst="rect">
            <a:avLst/>
          </a:prstGeom>
          <a:noFill/>
          <a:ln w="9525">
            <a:noFill/>
          </a:ln>
        </p:spPr>
        <p:txBody>
          <a:bodyPr wrap="square">
            <a:spAutoFit/>
          </a:bodyPr>
          <a:p>
            <a:pPr eaLnBrk="1" hangingPunct="1">
              <a:spcBef>
                <a:spcPct val="50000"/>
              </a:spcBef>
            </a:pP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侧面和头部安全气囊的碰撞传感器使用基于</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压电原理工作的加速度传感器</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。它们通常安装在驾驶员和副驾驶员座位前或者在</a:t>
            </a:r>
            <a:r>
              <a:rPr lang="zh-CN" altLang="zh-CN" sz="2000" dirty="0">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柱和</a:t>
            </a:r>
            <a:r>
              <a:rPr lang="zh-CN" altLang="zh-CN" sz="2000" dirty="0">
                <a:solidFill>
                  <a:srgbClr val="FF0000"/>
                </a:solidFill>
                <a:latin typeface="宋体" panose="02010600030101010101" pitchFamily="2" charset="-122"/>
                <a:ea typeface="宋体" panose="02010600030101010101" pitchFamily="2" charset="-122"/>
                <a:cs typeface="宋体" panose="02010600030101010101" pitchFamily="2" charset="-122"/>
              </a:rPr>
              <a:t>C</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柱区</a:t>
            </a:r>
            <a:r>
              <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rPr>
              <a:t>。</a:t>
            </a:r>
            <a:endParaRPr lang="zh-CN" altLang="en-US" sz="2000" dirty="0">
              <a:solidFill>
                <a:schemeClr val="tx2"/>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8374" name="Group 3"/>
          <p:cNvGrpSpPr/>
          <p:nvPr/>
        </p:nvGrpSpPr>
        <p:grpSpPr>
          <a:xfrm>
            <a:off x="2339975" y="3742055"/>
            <a:ext cx="1841500" cy="2274888"/>
            <a:chOff x="0" y="0"/>
            <a:chExt cx="1160" cy="1433"/>
          </a:xfrm>
        </p:grpSpPr>
        <p:pic>
          <p:nvPicPr>
            <p:cNvPr id="58380" name="Picture 2050" descr="npo000140"/>
            <p:cNvPicPr>
              <a:picLocks noChangeAspect="1"/>
            </p:cNvPicPr>
            <p:nvPr/>
          </p:nvPicPr>
          <p:blipFill>
            <a:blip r:embed="rId1"/>
            <a:srcRect r="-12" b="-37"/>
            <a:stretch>
              <a:fillRect/>
            </a:stretch>
          </p:blipFill>
          <p:spPr>
            <a:xfrm>
              <a:off x="0" y="0"/>
              <a:ext cx="1158" cy="1432"/>
            </a:xfrm>
            <a:prstGeom prst="rect">
              <a:avLst/>
            </a:prstGeom>
            <a:noFill/>
            <a:ln w="9525">
              <a:noFill/>
            </a:ln>
          </p:spPr>
        </p:pic>
        <p:sp>
          <p:nvSpPr>
            <p:cNvPr id="58381" name="Rectangle 5"/>
            <p:cNvSpPr/>
            <p:nvPr/>
          </p:nvSpPr>
          <p:spPr>
            <a:xfrm>
              <a:off x="0" y="3"/>
              <a:ext cx="1160" cy="1430"/>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sp>
        <p:nvSpPr>
          <p:cNvPr id="58375" name="Oval 6"/>
          <p:cNvSpPr/>
          <p:nvPr/>
        </p:nvSpPr>
        <p:spPr>
          <a:xfrm>
            <a:off x="6569075" y="3398818"/>
            <a:ext cx="822325" cy="823953"/>
          </a:xfrm>
          <a:prstGeom prst="ellipse">
            <a:avLst/>
          </a:prstGeom>
          <a:noFill/>
          <a:ln w="38100" cap="flat" cmpd="sng">
            <a:solidFill>
              <a:srgbClr val="FF0000"/>
            </a:solidFill>
            <a:prstDash val="solid"/>
            <a:headEnd type="none" w="med" len="med"/>
            <a:tailEnd type="none" w="med" len="med"/>
          </a:ln>
        </p:spPr>
        <p:txBody>
          <a:bodyPr lIns="0" anchor="ctr">
            <a:spAutoFit/>
          </a:bodyPr>
          <a:p>
            <a:pPr algn="ctr" eaLnBrk="1" hangingPunct="1"/>
            <a:endParaRPr lang="zh-CN" altLang="zh-CN" sz="3200" dirty="0">
              <a:latin typeface="Arial" panose="020B0604020202020204" pitchFamily="34" charset="0"/>
            </a:endParaRPr>
          </a:p>
        </p:txBody>
      </p:sp>
      <p:grpSp>
        <p:nvGrpSpPr>
          <p:cNvPr id="58376" name="Group 7"/>
          <p:cNvGrpSpPr/>
          <p:nvPr/>
        </p:nvGrpSpPr>
        <p:grpSpPr>
          <a:xfrm>
            <a:off x="5557520" y="2447290"/>
            <a:ext cx="5181600" cy="3733800"/>
            <a:chOff x="0" y="0"/>
            <a:chExt cx="3404" cy="2366"/>
          </a:xfrm>
        </p:grpSpPr>
        <p:pic>
          <p:nvPicPr>
            <p:cNvPr id="58378" name="Picture 2050" descr="npo00013e"/>
            <p:cNvPicPr>
              <a:picLocks noChangeAspect="1"/>
            </p:cNvPicPr>
            <p:nvPr/>
          </p:nvPicPr>
          <p:blipFill>
            <a:blip r:embed="rId2"/>
            <a:stretch>
              <a:fillRect/>
            </a:stretch>
          </p:blipFill>
          <p:spPr>
            <a:xfrm>
              <a:off x="0" y="0"/>
              <a:ext cx="3403" cy="2355"/>
            </a:xfrm>
            <a:prstGeom prst="rect">
              <a:avLst/>
            </a:prstGeom>
            <a:noFill/>
            <a:ln w="9525">
              <a:noFill/>
            </a:ln>
          </p:spPr>
        </p:pic>
        <p:sp>
          <p:nvSpPr>
            <p:cNvPr id="58379" name="Rectangle 9"/>
            <p:cNvSpPr/>
            <p:nvPr/>
          </p:nvSpPr>
          <p:spPr>
            <a:xfrm>
              <a:off x="2" y="7"/>
              <a:ext cx="3402" cy="2359"/>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sp>
        <p:nvSpPr>
          <p:cNvPr id="58377" name="Text Box 10"/>
          <p:cNvSpPr txBox="1"/>
          <p:nvPr/>
        </p:nvSpPr>
        <p:spPr>
          <a:xfrm>
            <a:off x="298450" y="925195"/>
            <a:ext cx="11496040" cy="1322070"/>
          </a:xfrm>
          <a:prstGeom prst="rect">
            <a:avLst/>
          </a:prstGeom>
          <a:noFill/>
          <a:ln w="9525">
            <a:noFill/>
          </a:ln>
        </p:spPr>
        <p:txBody>
          <a:bodyPr wrap="square">
            <a:spAutoFit/>
          </a:bodyPr>
          <a:p>
            <a:pPr eaLnBrk="1" hangingPunct="1">
              <a:spcBef>
                <a:spcPct val="50000"/>
              </a:spcBef>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压力传感器安装在诸如</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Golf</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de-DE"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Passat</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等车型的前门上。</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在车门变形时，车门内压瞬时提高。该压力升高即被传输给传感器中的压电元件。</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根据某一特定时间间隔内的压力变化确定减速信号。为了不会损害侧面安全气囊的功能，不得改变车门及门框（例如事后安装扬声器）。如果前门有损，则可能会损害系统功能。</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254635" y="4376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pic>
        <p:nvPicPr>
          <p:cNvPr id="273410" name="图片 4">
            <a:hlinkClick r:id="rId1" action="ppaction://hlinkfile"/>
          </p:cNvPr>
          <p:cNvPicPr>
            <a:picLocks noChangeAspect="1"/>
          </p:cNvPicPr>
          <p:nvPr/>
        </p:nvPicPr>
        <p:blipFill>
          <a:blip r:embed="rId2"/>
          <a:stretch>
            <a:fillRect/>
          </a:stretch>
        </p:blipFill>
        <p:spPr>
          <a:xfrm>
            <a:off x="2885123" y="2228533"/>
            <a:ext cx="6697662" cy="3582987"/>
          </a:xfrm>
          <a:prstGeom prst="rect">
            <a:avLst/>
          </a:prstGeom>
          <a:noFill/>
          <a:ln w="9525">
            <a:noFill/>
          </a:ln>
        </p:spPr>
      </p:pic>
      <p:sp>
        <p:nvSpPr>
          <p:cNvPr id="273411" name="文本框 5"/>
          <p:cNvSpPr txBox="1"/>
          <p:nvPr/>
        </p:nvSpPr>
        <p:spPr>
          <a:xfrm>
            <a:off x="254318" y="1174750"/>
            <a:ext cx="7416800" cy="398780"/>
          </a:xfrm>
          <a:prstGeom prst="rect">
            <a:avLst/>
          </a:prstGeom>
          <a:noFill/>
          <a:ln w="9525">
            <a:noFill/>
          </a:ln>
        </p:spPr>
        <p:txBody>
          <a:bodyPr anchor="t">
            <a:spAutoFit/>
          </a:bodyPr>
          <a:p>
            <a:pPr eaLnBrk="0" hangingPunct="0"/>
            <a:r>
              <a:rPr lang="zh-CN" altLang="en-US" sz="2000" dirty="0">
                <a:latin typeface="宋体" panose="02010600030101010101" pitchFamily="2" charset="-122"/>
                <a:ea typeface="宋体" panose="02010600030101010101" pitchFamily="2" charset="-122"/>
              </a:rPr>
              <a:t>观看视频，你认为安全气囊由那几部分组成？并说明其作用</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1" name="Rectangle 2"/>
          <p:cNvSpPr>
            <a:spLocks noGrp="1"/>
          </p:cNvSpPr>
          <p:nvPr>
            <p:ph idx="1"/>
          </p:nvPr>
        </p:nvSpPr>
        <p:spPr>
          <a:xfrm>
            <a:off x="299085" y="915670"/>
            <a:ext cx="7772400" cy="573088"/>
          </a:xfrm>
        </p:spPr>
        <p:txBody>
          <a:bodyPr vert="horz" wrap="square" lIns="91440" tIns="45720" rIns="91440" bIns="45720" anchor="t"/>
          <a:p>
            <a:pPr marL="0" indent="0" eaLnBrk="1" hangingPunct="1">
              <a:lnSpc>
                <a:spcPct val="90000"/>
              </a:lnSpc>
              <a:buNone/>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）钥匙开关（关闭副驾驶员安全气囊）</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0422" name="Group 3"/>
          <p:cNvGrpSpPr/>
          <p:nvPr/>
        </p:nvGrpSpPr>
        <p:grpSpPr>
          <a:xfrm>
            <a:off x="5754053" y="2904173"/>
            <a:ext cx="4897437" cy="2922587"/>
            <a:chOff x="0" y="0"/>
            <a:chExt cx="3085" cy="1841"/>
          </a:xfrm>
        </p:grpSpPr>
        <p:pic>
          <p:nvPicPr>
            <p:cNvPr id="60429" name="Picture 4" descr="neu_DSCN3645"/>
            <p:cNvPicPr>
              <a:picLocks noChangeAspect="1"/>
            </p:cNvPicPr>
            <p:nvPr/>
          </p:nvPicPr>
          <p:blipFill>
            <a:blip r:embed="rId1">
              <a:lum bright="17999"/>
            </a:blip>
            <a:stretch>
              <a:fillRect/>
            </a:stretch>
          </p:blipFill>
          <p:spPr>
            <a:xfrm>
              <a:off x="0" y="0"/>
              <a:ext cx="3084" cy="1833"/>
            </a:xfrm>
            <a:prstGeom prst="rect">
              <a:avLst/>
            </a:prstGeom>
            <a:noFill/>
            <a:ln w="9525">
              <a:noFill/>
            </a:ln>
          </p:spPr>
        </p:pic>
        <p:sp>
          <p:nvSpPr>
            <p:cNvPr id="60430" name="Rectangle 5"/>
            <p:cNvSpPr/>
            <p:nvPr/>
          </p:nvSpPr>
          <p:spPr>
            <a:xfrm>
              <a:off x="0" y="0"/>
              <a:ext cx="3085" cy="1841"/>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grpSp>
      <p:grpSp>
        <p:nvGrpSpPr>
          <p:cNvPr id="60423" name="Group 6"/>
          <p:cNvGrpSpPr/>
          <p:nvPr/>
        </p:nvGrpSpPr>
        <p:grpSpPr>
          <a:xfrm>
            <a:off x="2032000" y="2750185"/>
            <a:ext cx="2622550" cy="3108325"/>
            <a:chOff x="0" y="0"/>
            <a:chExt cx="1652" cy="1958"/>
          </a:xfrm>
        </p:grpSpPr>
        <p:sp>
          <p:nvSpPr>
            <p:cNvPr id="60427" name="Rectangle 7"/>
            <p:cNvSpPr/>
            <p:nvPr/>
          </p:nvSpPr>
          <p:spPr>
            <a:xfrm>
              <a:off x="0" y="0"/>
              <a:ext cx="1652" cy="1958"/>
            </a:xfrm>
            <a:prstGeom prst="rect">
              <a:avLst/>
            </a:prstGeom>
            <a:noFill/>
            <a:ln w="25400" cap="flat" cmpd="sng">
              <a:solidFill>
                <a:schemeClr val="accent1"/>
              </a:solidFill>
              <a:prstDash val="solid"/>
              <a:miter/>
              <a:headEnd type="none" w="med" len="med"/>
              <a:tailEnd type="none" w="med" len="med"/>
            </a:ln>
          </p:spPr>
          <p:txBody>
            <a:bodyPr wrap="none" anchor="ctr"/>
            <a:p>
              <a:pPr eaLnBrk="1" hangingPunct="1"/>
              <a:endParaRPr lang="zh-CN" altLang="en-US" dirty="0">
                <a:latin typeface="Tahoma" panose="020B0604030504040204" pitchFamily="34" charset="0"/>
              </a:endParaRPr>
            </a:p>
          </p:txBody>
        </p:sp>
        <p:pic>
          <p:nvPicPr>
            <p:cNvPr id="60428" name="Picture 8" descr="Schluesselschalter"/>
            <p:cNvPicPr>
              <a:picLocks noChangeAspect="1"/>
            </p:cNvPicPr>
            <p:nvPr/>
          </p:nvPicPr>
          <p:blipFill>
            <a:blip r:embed="rId2">
              <a:lum bright="6000"/>
            </a:blip>
            <a:stretch>
              <a:fillRect/>
            </a:stretch>
          </p:blipFill>
          <p:spPr>
            <a:xfrm>
              <a:off x="6" y="0"/>
              <a:ext cx="1632" cy="1930"/>
            </a:xfrm>
            <a:prstGeom prst="rect">
              <a:avLst/>
            </a:prstGeom>
            <a:noFill/>
            <a:ln w="9525">
              <a:noFill/>
            </a:ln>
          </p:spPr>
        </p:pic>
      </p:grpSp>
      <p:sp>
        <p:nvSpPr>
          <p:cNvPr id="60426" name="Text Box 11"/>
          <p:cNvSpPr txBox="1"/>
          <p:nvPr/>
        </p:nvSpPr>
        <p:spPr>
          <a:xfrm>
            <a:off x="480695" y="1393825"/>
            <a:ext cx="11554460" cy="706755"/>
          </a:xfrm>
          <a:prstGeom prst="rect">
            <a:avLst/>
          </a:prstGeom>
          <a:noFill/>
          <a:ln w="9525">
            <a:noFill/>
          </a:ln>
        </p:spPr>
        <p:txBody>
          <a:bodyPr wrap="square">
            <a:spAutoFit/>
          </a:bodyPr>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如果在副驾驶员侧装有儿童背对行驶方向而坐的儿童座位，则必须关闭副驾驶员安全气囊。（因此在有些汽车上还会关闭侧面安全气囊。）</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70" name="Rectangle 3"/>
          <p:cNvSpPr/>
          <p:nvPr/>
        </p:nvSpPr>
        <p:spPr>
          <a:xfrm>
            <a:off x="2133600" y="2743200"/>
            <a:ext cx="608013" cy="1687513"/>
          </a:xfrm>
          <a:prstGeom prst="rect">
            <a:avLst/>
          </a:prstGeom>
          <a:solidFill>
            <a:schemeClr val="bg1"/>
          </a:solidFill>
          <a:ln w="9525">
            <a:noFill/>
          </a:ln>
        </p:spPr>
        <p:txBody>
          <a:bodyPr wrap="none" anchor="ctr"/>
          <a:p>
            <a:pPr eaLnBrk="1" hangingPunct="1"/>
            <a:endParaRPr lang="zh-CN" altLang="en-US" dirty="0">
              <a:latin typeface="Tahoma" panose="020B0604030504040204" pitchFamily="34" charset="0"/>
            </a:endParaRPr>
          </a:p>
        </p:txBody>
      </p:sp>
      <p:sp>
        <p:nvSpPr>
          <p:cNvPr id="62471" name="Rectangle 4"/>
          <p:cNvSpPr/>
          <p:nvPr/>
        </p:nvSpPr>
        <p:spPr>
          <a:xfrm>
            <a:off x="4108450" y="3748882"/>
            <a:ext cx="215900" cy="368300"/>
          </a:xfrm>
          <a:prstGeom prst="rect">
            <a:avLst/>
          </a:prstGeom>
          <a:solidFill>
            <a:schemeClr val="bg1"/>
          </a:solidFill>
          <a:ln w="9525">
            <a:noFill/>
          </a:ln>
        </p:spPr>
        <p:txBody>
          <a:bodyPr lIns="0" anchor="ctr">
            <a:spAutoFit/>
          </a:bodyPr>
          <a:p>
            <a:pPr eaLnBrk="1" hangingPunct="1"/>
            <a:endParaRPr lang="zh-CN" altLang="en-US" dirty="0">
              <a:latin typeface="Tahoma" panose="020B0604030504040204" pitchFamily="34" charset="0"/>
            </a:endParaRPr>
          </a:p>
        </p:txBody>
      </p:sp>
      <p:pic>
        <p:nvPicPr>
          <p:cNvPr id="62472" name="Picture 5"/>
          <p:cNvPicPr>
            <a:picLocks noChangeAspect="1"/>
          </p:cNvPicPr>
          <p:nvPr/>
        </p:nvPicPr>
        <p:blipFill>
          <a:blip r:embed="rId1"/>
          <a:stretch>
            <a:fillRect/>
          </a:stretch>
        </p:blipFill>
        <p:spPr>
          <a:xfrm>
            <a:off x="5541328" y="4572000"/>
            <a:ext cx="5221287" cy="1968500"/>
          </a:xfrm>
          <a:prstGeom prst="rect">
            <a:avLst/>
          </a:prstGeom>
          <a:noFill/>
          <a:ln w="9525">
            <a:noFill/>
          </a:ln>
        </p:spPr>
      </p:pic>
      <p:pic>
        <p:nvPicPr>
          <p:cNvPr id="62473" name="Picture 6"/>
          <p:cNvPicPr>
            <a:picLocks noChangeAspect="1"/>
          </p:cNvPicPr>
          <p:nvPr/>
        </p:nvPicPr>
        <p:blipFill>
          <a:blip r:embed="rId2"/>
          <a:stretch>
            <a:fillRect/>
          </a:stretch>
        </p:blipFill>
        <p:spPr>
          <a:xfrm>
            <a:off x="1178560" y="1132840"/>
            <a:ext cx="3787775" cy="4528820"/>
          </a:xfrm>
          <a:prstGeom prst="rect">
            <a:avLst/>
          </a:prstGeom>
          <a:noFill/>
          <a:ln w="9525">
            <a:noFill/>
          </a:ln>
        </p:spPr>
      </p:pic>
      <p:sp>
        <p:nvSpPr>
          <p:cNvPr id="62474" name="Text Box 7"/>
          <p:cNvSpPr txBox="1"/>
          <p:nvPr/>
        </p:nvSpPr>
        <p:spPr>
          <a:xfrm>
            <a:off x="5352415" y="1115695"/>
            <a:ext cx="5410200" cy="3476625"/>
          </a:xfrm>
          <a:prstGeom prst="rect">
            <a:avLst/>
          </a:prstGeom>
          <a:noFill/>
          <a:ln w="9525">
            <a:noFill/>
          </a:ln>
        </p:spPr>
        <p:txBody>
          <a:bodyPr>
            <a:spAutoFit/>
          </a:bodyPr>
          <a:p>
            <a:pPr eaLnBrk="1" hangingPunct="1"/>
            <a:r>
              <a:rPr lang="zh-CN" altLang="en-US" sz="2000" dirty="0">
                <a:solidFill>
                  <a:schemeClr val="tx1"/>
                </a:solidFill>
                <a:latin typeface="宋体" panose="02010600030101010101" pitchFamily="2" charset="-122"/>
                <a:ea typeface="宋体" panose="02010600030101010101" pitchFamily="2" charset="-122"/>
              </a:rPr>
              <a:t>以 </a:t>
            </a:r>
            <a:r>
              <a:rPr lang="de-DE" altLang="en-US" sz="2000" dirty="0">
                <a:solidFill>
                  <a:schemeClr val="tx1"/>
                </a:solidFill>
                <a:latin typeface="宋体" panose="02010600030101010101" pitchFamily="2" charset="-122"/>
                <a:ea typeface="宋体" panose="02010600030101010101" pitchFamily="2" charset="-122"/>
              </a:rPr>
              <a:t>Golf 5 </a:t>
            </a:r>
            <a:r>
              <a:rPr lang="zh-CN" altLang="en-US" sz="2000" dirty="0">
                <a:solidFill>
                  <a:schemeClr val="tx1"/>
                </a:solidFill>
                <a:latin typeface="宋体" panose="02010600030101010101" pitchFamily="2" charset="-122"/>
                <a:ea typeface="宋体" panose="02010600030101010101" pitchFamily="2" charset="-122"/>
              </a:rPr>
              <a:t>为例：</a:t>
            </a:r>
            <a:endParaRPr lang="zh-CN" altLang="en-US" sz="2000" dirty="0">
              <a:solidFill>
                <a:schemeClr val="tx1"/>
              </a:solidFill>
              <a:latin typeface="宋体" panose="02010600030101010101" pitchFamily="2" charset="-122"/>
              <a:ea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rPr>
              <a:t>安全气囊控制单元必须能够明确识别开关位置。为了排除任何故障，必须利用附加信号。根据开关位置的不同，控制单元在两个输入端的各个端口均有设定的电压降。</a:t>
            </a:r>
            <a:endParaRPr lang="zh-CN" altLang="en-US" sz="2000" dirty="0">
              <a:solidFill>
                <a:schemeClr val="tx1"/>
              </a:solidFill>
              <a:latin typeface="宋体" panose="02010600030101010101" pitchFamily="2" charset="-122"/>
              <a:ea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rPr>
              <a:t>开关位置 </a:t>
            </a:r>
            <a:r>
              <a:rPr lang="de-DE" altLang="en-US" sz="2000" dirty="0">
                <a:solidFill>
                  <a:schemeClr val="tx1"/>
                </a:solidFill>
                <a:latin typeface="宋体" panose="02010600030101010101" pitchFamily="2" charset="-122"/>
                <a:ea typeface="宋体" panose="02010600030101010101" pitchFamily="2" charset="-122"/>
              </a:rPr>
              <a:t>1</a:t>
            </a:r>
            <a:r>
              <a:rPr lang="zh-CN" altLang="en-US" sz="2000" dirty="0">
                <a:solidFill>
                  <a:schemeClr val="tx1"/>
                </a:solidFill>
                <a:latin typeface="宋体" panose="02010600030101010101" pitchFamily="2" charset="-122"/>
                <a:ea typeface="宋体" panose="02010600030101010101" pitchFamily="2" charset="-122"/>
              </a:rPr>
              <a:t>： 	</a:t>
            </a:r>
            <a:r>
              <a:rPr lang="de-DE" altLang="en-US" sz="2000" dirty="0">
                <a:solidFill>
                  <a:schemeClr val="tx1"/>
                </a:solidFill>
                <a:latin typeface="宋体" panose="02010600030101010101" pitchFamily="2" charset="-122"/>
                <a:ea typeface="宋体" panose="02010600030101010101" pitchFamily="2" charset="-122"/>
              </a:rPr>
              <a:t>R1</a:t>
            </a:r>
            <a:br>
              <a:rPr lang="de-DE" altLang="en-US" sz="2000" dirty="0">
                <a:solidFill>
                  <a:schemeClr val="tx1"/>
                </a:solidFill>
                <a:latin typeface="宋体" panose="02010600030101010101" pitchFamily="2" charset="-122"/>
                <a:ea typeface="宋体" panose="02010600030101010101" pitchFamily="2" charset="-122"/>
              </a:rPr>
            </a:br>
            <a:r>
              <a:rPr lang="de-DE" altLang="en-US" sz="2000" dirty="0">
                <a:solidFill>
                  <a:schemeClr val="tx1"/>
                </a:solidFill>
                <a:latin typeface="宋体" panose="02010600030101010101" pitchFamily="2" charset="-122"/>
                <a:ea typeface="宋体" panose="02010600030101010101" pitchFamily="2" charset="-122"/>
              </a:rPr>
              <a:t>		R3+R4</a:t>
            </a:r>
            <a:endParaRPr lang="de-DE" altLang="en-US" sz="2000" dirty="0">
              <a:solidFill>
                <a:schemeClr val="tx1"/>
              </a:solidFill>
              <a:latin typeface="宋体" panose="02010600030101010101" pitchFamily="2" charset="-122"/>
              <a:ea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rPr>
              <a:t>开关位置 </a:t>
            </a:r>
            <a:r>
              <a:rPr lang="de-DE" altLang="en-US" sz="2000" dirty="0">
                <a:solidFill>
                  <a:schemeClr val="tx1"/>
                </a:solidFill>
                <a:latin typeface="宋体" panose="02010600030101010101" pitchFamily="2" charset="-122"/>
                <a:ea typeface="宋体" panose="02010600030101010101" pitchFamily="2" charset="-122"/>
              </a:rPr>
              <a:t>2</a:t>
            </a:r>
            <a:r>
              <a:rPr lang="zh-CN" altLang="en-US" sz="2000" dirty="0">
                <a:solidFill>
                  <a:schemeClr val="tx1"/>
                </a:solidFill>
                <a:latin typeface="宋体" panose="02010600030101010101" pitchFamily="2" charset="-122"/>
                <a:ea typeface="宋体" panose="02010600030101010101" pitchFamily="2" charset="-122"/>
              </a:rPr>
              <a:t>： 	</a:t>
            </a:r>
            <a:r>
              <a:rPr lang="de-DE" altLang="en-US" sz="2000" dirty="0">
                <a:solidFill>
                  <a:schemeClr val="tx1"/>
                </a:solidFill>
                <a:latin typeface="宋体" panose="02010600030101010101" pitchFamily="2" charset="-122"/>
                <a:ea typeface="宋体" panose="02010600030101010101" pitchFamily="2" charset="-122"/>
              </a:rPr>
              <a:t>R1+R2</a:t>
            </a:r>
            <a:br>
              <a:rPr lang="de-DE" altLang="en-US" sz="2000" dirty="0">
                <a:solidFill>
                  <a:schemeClr val="tx1"/>
                </a:solidFill>
                <a:latin typeface="宋体" panose="02010600030101010101" pitchFamily="2" charset="-122"/>
                <a:ea typeface="宋体" panose="02010600030101010101" pitchFamily="2" charset="-122"/>
              </a:rPr>
            </a:br>
            <a:r>
              <a:rPr lang="de-DE" altLang="en-US" sz="2000" dirty="0">
                <a:solidFill>
                  <a:schemeClr val="tx1"/>
                </a:solidFill>
                <a:latin typeface="宋体" panose="02010600030101010101" pitchFamily="2" charset="-122"/>
                <a:ea typeface="宋体" panose="02010600030101010101" pitchFamily="2" charset="-122"/>
              </a:rPr>
              <a:t>		R3</a:t>
            </a:r>
            <a:endParaRPr lang="de-DE" altLang="en-US" sz="2000" dirty="0">
              <a:solidFill>
                <a:schemeClr val="tx1"/>
              </a:solidFill>
              <a:latin typeface="宋体" panose="02010600030101010101" pitchFamily="2" charset="-122"/>
              <a:ea typeface="宋体" panose="02010600030101010101" pitchFamily="2" charset="-122"/>
            </a:endParaRPr>
          </a:p>
          <a:p>
            <a:pPr eaLnBrk="1" hangingPunct="1"/>
            <a:r>
              <a:rPr lang="zh-CN" altLang="en-US" sz="2000" dirty="0">
                <a:solidFill>
                  <a:schemeClr val="tx1"/>
                </a:solidFill>
                <a:latin typeface="宋体" panose="02010600030101010101" pitchFamily="2" charset="-122"/>
                <a:ea typeface="宋体" panose="02010600030101010101" pitchFamily="2" charset="-122"/>
              </a:rPr>
              <a:t>如果信号被识别为错误或者不可信，则被记录到故障存储器中，并且 </a:t>
            </a:r>
            <a:r>
              <a:rPr lang="de-DE" altLang="en-US" sz="2000" dirty="0">
                <a:solidFill>
                  <a:schemeClr val="tx1"/>
                </a:solidFill>
                <a:latin typeface="宋体" panose="02010600030101010101" pitchFamily="2" charset="-122"/>
                <a:ea typeface="宋体" panose="02010600030101010101" pitchFamily="2" charset="-122"/>
              </a:rPr>
              <a:t>K145 </a:t>
            </a:r>
            <a:r>
              <a:rPr lang="zh-CN" altLang="en-US" sz="2000" dirty="0">
                <a:solidFill>
                  <a:schemeClr val="tx1"/>
                </a:solidFill>
                <a:latin typeface="宋体" panose="02010600030101010101" pitchFamily="2" charset="-122"/>
                <a:ea typeface="宋体" panose="02010600030101010101" pitchFamily="2" charset="-122"/>
              </a:rPr>
              <a:t>开始闪烁。</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8" name="灯片编号占位符 5"/>
          <p:cNvSpPr txBox="1">
            <a:spLocks noGrp="1"/>
          </p:cNvSpPr>
          <p:nvPr>
            <p:ph type="sldNum" sz="quarter" idx="12"/>
          </p:nvPr>
        </p:nvSpPr>
        <p:spPr>
          <a:xfrm>
            <a:off x="8566150" y="6243638"/>
            <a:ext cx="1905000" cy="457200"/>
          </a:xfrm>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r" eaLnBrk="1" hangingPunct="1"/>
            <a:fld id="{9A0DB2DC-4C9A-4742-B13C-FB6460FD3503}" type="slidenum">
              <a:rPr lang="zh-CN" altLang="zh-CN" sz="1400" dirty="0"/>
            </a:fld>
            <a:endParaRPr lang="zh-CN" altLang="zh-CN" sz="1400" dirty="0"/>
          </a:p>
        </p:txBody>
      </p:sp>
      <p:sp>
        <p:nvSpPr>
          <p:cNvPr id="88071" name="Line 4"/>
          <p:cNvSpPr/>
          <p:nvPr/>
        </p:nvSpPr>
        <p:spPr>
          <a:xfrm flipH="1" flipV="1">
            <a:off x="2782888" y="3068638"/>
            <a:ext cx="288925" cy="1944687"/>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grpSp>
        <p:nvGrpSpPr>
          <p:cNvPr id="88072" name="Group 5"/>
          <p:cNvGrpSpPr/>
          <p:nvPr/>
        </p:nvGrpSpPr>
        <p:grpSpPr>
          <a:xfrm>
            <a:off x="957523" y="2036842"/>
            <a:ext cx="4090727" cy="4225716"/>
            <a:chOff x="14" y="187"/>
            <a:chExt cx="2379" cy="2633"/>
          </a:xfrm>
        </p:grpSpPr>
        <p:pic>
          <p:nvPicPr>
            <p:cNvPr id="88075" name="Picture 6" descr="Steuergeraet_2"/>
            <p:cNvPicPr>
              <a:picLocks noChangeAspect="1"/>
            </p:cNvPicPr>
            <p:nvPr/>
          </p:nvPicPr>
          <p:blipFill>
            <a:blip r:embed="rId1"/>
            <a:stretch>
              <a:fillRect/>
            </a:stretch>
          </p:blipFill>
          <p:spPr>
            <a:xfrm>
              <a:off x="158" y="187"/>
              <a:ext cx="2004" cy="2109"/>
            </a:xfrm>
            <a:prstGeom prst="rect">
              <a:avLst/>
            </a:prstGeom>
            <a:noFill/>
            <a:ln w="9525">
              <a:noFill/>
            </a:ln>
          </p:spPr>
        </p:pic>
        <p:sp>
          <p:nvSpPr>
            <p:cNvPr id="88076" name="Text Box 7"/>
            <p:cNvSpPr txBox="1"/>
            <p:nvPr/>
          </p:nvSpPr>
          <p:spPr>
            <a:xfrm>
              <a:off x="14" y="2245"/>
              <a:ext cx="1134" cy="575"/>
            </a:xfrm>
            <a:prstGeom prst="rect">
              <a:avLst/>
            </a:prstGeom>
            <a:noFill/>
            <a:ln w="9525">
              <a:noFill/>
            </a:ln>
          </p:spPr>
          <p:txBody>
            <a:bodyPr lIns="0">
              <a:spAutoFit/>
            </a:bodyPr>
            <a:p>
              <a:pPr eaLnBrk="1" hangingPunct="1"/>
              <a:r>
                <a:rPr lang="zh-CN" altLang="en-US" b="1" dirty="0">
                  <a:latin typeface="宋体" panose="02010600030101010101" pitchFamily="2" charset="-122"/>
                </a:rPr>
                <a:t>安全传感器（机械式）</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p:txBody>
        </p:sp>
        <p:sp>
          <p:nvSpPr>
            <p:cNvPr id="88077" name="Line 8"/>
            <p:cNvSpPr/>
            <p:nvPr/>
          </p:nvSpPr>
          <p:spPr>
            <a:xfrm flipH="1" flipV="1">
              <a:off x="296" y="1025"/>
              <a:ext cx="182" cy="1225"/>
            </a:xfrm>
            <a:prstGeom prst="line">
              <a:avLst/>
            </a:prstGeom>
            <a:ln w="12700" cap="flat" cmpd="sng">
              <a:solidFill>
                <a:schemeClr val="bg1"/>
              </a:solidFill>
              <a:prstDash val="solid"/>
              <a:headEnd type="none" w="med" len="med"/>
              <a:tailEnd type="none" w="med" len="med"/>
            </a:ln>
            <a:effectLst>
              <a:outerShdw dist="12700" dir="5400000" algn="ctr" rotWithShape="0">
                <a:schemeClr val="bg1"/>
              </a:outerShdw>
            </a:effectLst>
          </p:spPr>
        </p:sp>
        <p:sp>
          <p:nvSpPr>
            <p:cNvPr id="88078" name="Line 9"/>
            <p:cNvSpPr/>
            <p:nvPr/>
          </p:nvSpPr>
          <p:spPr>
            <a:xfrm flipH="1" flipV="1">
              <a:off x="1032" y="1519"/>
              <a:ext cx="545" cy="726"/>
            </a:xfrm>
            <a:prstGeom prst="line">
              <a:avLst/>
            </a:prstGeom>
            <a:ln w="19050" cap="flat" cmpd="sng">
              <a:solidFill>
                <a:schemeClr val="tx1"/>
              </a:solidFill>
              <a:prstDash val="solid"/>
              <a:headEnd type="none" w="med" len="med"/>
              <a:tailEnd type="none" w="med" len="med"/>
            </a:ln>
            <a:effectLst>
              <a:outerShdw dist="12700" dir="5400000" algn="ctr" rotWithShape="0">
                <a:schemeClr val="bg1"/>
              </a:outerShdw>
            </a:effectLst>
          </p:spPr>
        </p:sp>
        <p:sp>
          <p:nvSpPr>
            <p:cNvPr id="88079" name="Text Box 10"/>
            <p:cNvSpPr txBox="1"/>
            <p:nvPr/>
          </p:nvSpPr>
          <p:spPr>
            <a:xfrm>
              <a:off x="1259" y="2243"/>
              <a:ext cx="1134" cy="402"/>
            </a:xfrm>
            <a:prstGeom prst="rect">
              <a:avLst/>
            </a:prstGeom>
            <a:noFill/>
            <a:ln w="9525">
              <a:noFill/>
            </a:ln>
          </p:spPr>
          <p:txBody>
            <a:bodyPr lIns="0">
              <a:spAutoFit/>
            </a:bodyPr>
            <a:p>
              <a:pPr eaLnBrk="1" hangingPunct="1"/>
              <a:r>
                <a:rPr lang="zh-CN" altLang="en-US" b="1" dirty="0">
                  <a:latin typeface="Arial" panose="020B0604020202020204" pitchFamily="34" charset="0"/>
                </a:rPr>
                <a:t>中央传感器（压电式）</a:t>
              </a:r>
              <a:endParaRPr lang="zh-CN" altLang="en-US" b="1" dirty="0">
                <a:latin typeface="Arial" panose="020B0604020202020204" pitchFamily="34" charset="0"/>
              </a:endParaRPr>
            </a:p>
          </p:txBody>
        </p:sp>
      </p:grpSp>
      <p:sp>
        <p:nvSpPr>
          <p:cNvPr id="88073" name="Line 11"/>
          <p:cNvSpPr/>
          <p:nvPr/>
        </p:nvSpPr>
        <p:spPr>
          <a:xfrm flipH="1" flipV="1">
            <a:off x="7751763" y="2924175"/>
            <a:ext cx="576262" cy="2089150"/>
          </a:xfrm>
          <a:prstGeom prst="line">
            <a:avLst/>
          </a:prstGeom>
          <a:ln w="12700" cap="flat" cmpd="sng">
            <a:solidFill>
              <a:schemeClr val="bg1"/>
            </a:solidFill>
            <a:prstDash val="solid"/>
            <a:headEnd type="none" w="med" len="med"/>
            <a:tailEnd type="none" w="med" len="med"/>
          </a:ln>
          <a:effectLst>
            <a:outerShdw dist="12700" dir="5400000" algn="ctr" rotWithShape="0">
              <a:schemeClr val="bg1"/>
            </a:outerShdw>
          </a:effectLst>
        </p:spPr>
      </p:sp>
      <p:sp>
        <p:nvSpPr>
          <p:cNvPr id="88074" name="Text Box 12"/>
          <p:cNvSpPr txBox="1"/>
          <p:nvPr/>
        </p:nvSpPr>
        <p:spPr>
          <a:xfrm>
            <a:off x="5872480" y="2037715"/>
            <a:ext cx="5316855" cy="3784600"/>
          </a:xfrm>
          <a:prstGeom prst="rect">
            <a:avLst/>
          </a:prstGeom>
          <a:noFill/>
          <a:ln w="9525">
            <a:noFill/>
          </a:ln>
        </p:spPr>
        <p:txBody>
          <a:bodyPr wrap="square">
            <a:spAutoFit/>
          </a:bodyPr>
          <a:p>
            <a:pPr eaLnBrk="1" hangingPunct="1">
              <a:lnSpc>
                <a:spcPct val="120000"/>
              </a:lnSpc>
              <a:spcBef>
                <a:spcPts val="0"/>
              </a:spcBef>
              <a:spcAft>
                <a:spcPts val="0"/>
              </a:spcAft>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控制单元根据碰撞方向及事故严重程度的不同决定激活哪些安全装置。</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20000"/>
              </a:lnSpc>
              <a:spcBef>
                <a:spcPts val="0"/>
              </a:spcBef>
              <a:spcAft>
                <a:spcPts val="0"/>
              </a:spcAft>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带压电式传感器及安全传感器的控制单元：</a:t>
            </a:r>
            <a:b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b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仅当两个传感器同时触发时才会点燃安全气囊</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。安全传感器可防止因可能发生的碰撞传感器故障而导致错误触发。</a:t>
            </a:r>
            <a:b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b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选择弹簧预张力时，应保证在正常的及外部的行驶条件下不会触发传感器。</a:t>
            </a:r>
            <a:b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b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为了安全起见，在正面安全气囊被触发后必须更换该控制单元。</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0117" name="Rectangle 2"/>
          <p:cNvSpPr>
            <a:spLocks noGrp="1"/>
          </p:cNvSpPr>
          <p:nvPr>
            <p:ph type="title"/>
          </p:nvPr>
        </p:nvSpPr>
        <p:spPr>
          <a:xfrm>
            <a:off x="299085" y="920115"/>
            <a:ext cx="7085965" cy="534035"/>
          </a:xfrm>
        </p:spPr>
        <p:txBody>
          <a:bodyPr vert="horz" wrap="square" lIns="91440" tIns="45720" rIns="91440" bIns="45720" anchor="b"/>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）安全气囊控制单元内置传感器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7" name="Rectangle 2"/>
          <p:cNvSpPr>
            <a:spLocks noGrp="1"/>
          </p:cNvSpPr>
          <p:nvPr>
            <p:ph type="title"/>
          </p:nvPr>
        </p:nvSpPr>
        <p:spPr>
          <a:xfrm>
            <a:off x="299085" y="920115"/>
            <a:ext cx="7085965" cy="534035"/>
          </a:xfrm>
        </p:spPr>
        <p:txBody>
          <a:bodyPr vert="horz" wrap="square" lIns="91440" tIns="45720" rIns="91440" bIns="45720" anchor="b"/>
          <a:p>
            <a:pPr eaLnBrk="1" hangingPunct="1"/>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）安全气囊控制单元内置传感器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0118" name="Rectangle 3"/>
          <p:cNvSpPr>
            <a:spLocks noGrp="1"/>
          </p:cNvSpPr>
          <p:nvPr>
            <p:ph idx="1"/>
          </p:nvPr>
        </p:nvSpPr>
        <p:spPr>
          <a:xfrm>
            <a:off x="609600" y="1455420"/>
            <a:ext cx="10938510" cy="1127125"/>
          </a:xfrm>
        </p:spPr>
        <p:txBody>
          <a:bodyPr vert="horz" wrap="square" lIns="91440" tIns="45720" rIns="91440" bIns="45720" anchor="t"/>
          <a:p>
            <a:pPr eaLnBrk="1" hangingPunct="1">
              <a:lnSpc>
                <a:spcPct val="100000"/>
              </a:lnSpc>
              <a:spcBef>
                <a:spcPts val="0"/>
              </a:spcBef>
              <a:spcAft>
                <a:spcPts val="0"/>
              </a:spcAft>
              <a:buNone/>
            </a:pPr>
            <a:r>
              <a:rPr lang="zh-CN" altLang="en-US" sz="2000" dirty="0">
                <a:solidFill>
                  <a:schemeClr val="tx1"/>
                </a:solidFill>
                <a:latin typeface="宋体" panose="02010600030101010101" pitchFamily="2" charset="-122"/>
                <a:ea typeface="Arial Unicode MS" pitchFamily="34" charset="-122"/>
              </a:rPr>
              <a:t>在装有侧面安全气囊的汽车上，控制单元中的安全传感器中是一个可 </a:t>
            </a:r>
            <a:r>
              <a:rPr lang="de-DE" altLang="en-US" sz="2000" dirty="0">
                <a:solidFill>
                  <a:schemeClr val="tx1"/>
                </a:solidFill>
                <a:latin typeface="宋体" panose="02010600030101010101" pitchFamily="2" charset="-122"/>
                <a:ea typeface="Arial Unicode MS" pitchFamily="34" charset="-122"/>
              </a:rPr>
              <a:t>360°</a:t>
            </a:r>
            <a:r>
              <a:rPr lang="zh-CN" altLang="en-US" sz="2000" dirty="0">
                <a:solidFill>
                  <a:schemeClr val="tx1"/>
                </a:solidFill>
                <a:latin typeface="宋体" panose="02010600030101010101" pitchFamily="2" charset="-122"/>
                <a:ea typeface="Arial Unicode MS" pitchFamily="34" charset="-122"/>
              </a:rPr>
              <a:t>转动的压电式传感器。</a:t>
            </a:r>
            <a:endParaRPr lang="zh-CN" altLang="en-US" sz="2000" dirty="0">
              <a:solidFill>
                <a:schemeClr val="tx1"/>
              </a:solidFill>
              <a:latin typeface="宋体" panose="02010600030101010101" pitchFamily="2" charset="-122"/>
              <a:ea typeface="Arial Unicode MS" pitchFamily="34" charset="-122"/>
            </a:endParaRPr>
          </a:p>
          <a:p>
            <a:pPr eaLnBrk="1" hangingPunct="1">
              <a:lnSpc>
                <a:spcPct val="100000"/>
              </a:lnSpc>
              <a:spcBef>
                <a:spcPts val="0"/>
              </a:spcBef>
              <a:spcAft>
                <a:spcPts val="0"/>
              </a:spcAft>
              <a:buNone/>
            </a:pPr>
            <a:r>
              <a:rPr lang="zh-CN" altLang="en-US" sz="2000" dirty="0">
                <a:solidFill>
                  <a:schemeClr val="tx1"/>
                </a:solidFill>
                <a:latin typeface="宋体" panose="02010600030101010101" pitchFamily="2" charset="-122"/>
                <a:ea typeface="Arial Unicode MS" pitchFamily="34" charset="-122"/>
              </a:rPr>
              <a:t>机械式安全传感器则被取消。在比较新款的控制单元中，由微机械传感器承担碰撞传感器及安全</a:t>
            </a:r>
            <a:endParaRPr lang="zh-CN" altLang="en-US" sz="2000" dirty="0">
              <a:solidFill>
                <a:schemeClr val="tx1"/>
              </a:solidFill>
              <a:latin typeface="宋体" panose="02010600030101010101" pitchFamily="2" charset="-122"/>
              <a:ea typeface="Arial Unicode MS" pitchFamily="34" charset="-122"/>
            </a:endParaRPr>
          </a:p>
          <a:p>
            <a:pPr eaLnBrk="1" hangingPunct="1">
              <a:lnSpc>
                <a:spcPct val="100000"/>
              </a:lnSpc>
              <a:spcBef>
                <a:spcPts val="0"/>
              </a:spcBef>
              <a:spcAft>
                <a:spcPts val="0"/>
              </a:spcAft>
              <a:buNone/>
            </a:pPr>
            <a:r>
              <a:rPr lang="zh-CN" altLang="en-US" sz="2000" dirty="0">
                <a:solidFill>
                  <a:schemeClr val="tx1"/>
                </a:solidFill>
                <a:latin typeface="宋体" panose="02010600030101010101" pitchFamily="2" charset="-122"/>
                <a:ea typeface="Arial Unicode MS" pitchFamily="34" charset="-122"/>
              </a:rPr>
              <a:t>传感器的功能。除此之外，有些汽车中的控制单元还能识别翻车可能。（途锐）</a:t>
            </a:r>
            <a:endParaRPr lang="zh-CN" altLang="en-US" sz="2000" dirty="0">
              <a:solidFill>
                <a:schemeClr val="tx1"/>
              </a:solidFill>
              <a:latin typeface="宋体" panose="02010600030101010101" pitchFamily="2" charset="-122"/>
              <a:ea typeface="Arial Unicode MS" pitchFamily="34" charset="-122"/>
            </a:endParaRPr>
          </a:p>
        </p:txBody>
      </p:sp>
      <p:sp>
        <p:nvSpPr>
          <p:cNvPr id="90119" name="Line 4"/>
          <p:cNvSpPr/>
          <p:nvPr/>
        </p:nvSpPr>
        <p:spPr>
          <a:xfrm flipH="1" flipV="1">
            <a:off x="7751763" y="2924175"/>
            <a:ext cx="576262" cy="2089150"/>
          </a:xfrm>
          <a:prstGeom prst="line">
            <a:avLst/>
          </a:prstGeom>
          <a:ln w="12700" cap="flat" cmpd="sng">
            <a:solidFill>
              <a:schemeClr val="bg1"/>
            </a:solidFill>
            <a:prstDash val="solid"/>
            <a:headEnd type="none" w="med" len="med"/>
            <a:tailEnd type="none" w="med" len="med"/>
          </a:ln>
          <a:effectLst>
            <a:outerShdw dist="12700" dir="5400000" algn="ctr" rotWithShape="0">
              <a:schemeClr val="bg1"/>
            </a:outerShdw>
          </a:effectLst>
        </p:spPr>
      </p:sp>
      <p:grpSp>
        <p:nvGrpSpPr>
          <p:cNvPr id="9" name="Group 5"/>
          <p:cNvGrpSpPr/>
          <p:nvPr/>
        </p:nvGrpSpPr>
        <p:grpSpPr>
          <a:xfrm>
            <a:off x="4365359" y="2582594"/>
            <a:ext cx="4335603" cy="4085287"/>
            <a:chOff x="-187" y="89"/>
            <a:chExt cx="1882" cy="2385"/>
          </a:xfrm>
        </p:grpSpPr>
        <p:pic>
          <p:nvPicPr>
            <p:cNvPr id="10" name="Picture 6" descr="Steuergeraet_1"/>
            <p:cNvPicPr>
              <a:picLocks noChangeAspect="1"/>
            </p:cNvPicPr>
            <p:nvPr/>
          </p:nvPicPr>
          <p:blipFill>
            <a:blip r:embed="rId1"/>
            <a:stretch>
              <a:fillRect/>
            </a:stretch>
          </p:blipFill>
          <p:spPr>
            <a:xfrm>
              <a:off x="-187" y="89"/>
              <a:ext cx="1720" cy="2125"/>
            </a:xfrm>
            <a:prstGeom prst="rect">
              <a:avLst/>
            </a:prstGeom>
            <a:noFill/>
            <a:ln w="9525">
              <a:noFill/>
            </a:ln>
          </p:spPr>
        </p:pic>
        <p:sp>
          <p:nvSpPr>
            <p:cNvPr id="11" name="Text Box 7"/>
            <p:cNvSpPr txBox="1"/>
            <p:nvPr/>
          </p:nvSpPr>
          <p:spPr>
            <a:xfrm>
              <a:off x="-109" y="2259"/>
              <a:ext cx="1804" cy="215"/>
            </a:xfrm>
            <a:prstGeom prst="rect">
              <a:avLst/>
            </a:prstGeom>
            <a:noFill/>
            <a:ln w="9525">
              <a:noFill/>
            </a:ln>
          </p:spPr>
          <p:txBody>
            <a:bodyPr wrap="square" lIns="0">
              <a:spAutoFit/>
            </a:bodyPr>
            <a:p>
              <a:pPr eaLnBrk="1" hangingPunct="1"/>
              <a:r>
                <a:rPr lang="zh-CN" altLang="en-US" dirty="0">
                  <a:latin typeface="宋体" panose="02010600030101010101" pitchFamily="2" charset="-122"/>
                  <a:ea typeface="宋体" panose="02010600030101010101" pitchFamily="2" charset="-122"/>
                  <a:cs typeface="宋体" panose="02010600030101010101" pitchFamily="2" charset="-122"/>
                </a:rPr>
                <a:t>带有微机械传感器系统控制单元</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sp>
          <p:nvSpPr>
            <p:cNvPr id="12" name="Line 8"/>
            <p:cNvSpPr/>
            <p:nvPr/>
          </p:nvSpPr>
          <p:spPr>
            <a:xfrm flipH="1" flipV="1">
              <a:off x="492" y="925"/>
              <a:ext cx="363" cy="1316"/>
            </a:xfrm>
            <a:prstGeom prst="line">
              <a:avLst/>
            </a:prstGeom>
            <a:ln w="12700" cap="flat" cmpd="sng">
              <a:solidFill>
                <a:schemeClr val="tx1"/>
              </a:solidFill>
              <a:prstDash val="solid"/>
              <a:headEnd type="none" w="med" len="med"/>
              <a:tailEnd type="none" w="med" len="med"/>
            </a:ln>
            <a:effectLst>
              <a:outerShdw dist="12700" dir="5400000" algn="ctr" rotWithShape="0">
                <a:schemeClr val="bg1"/>
              </a:outerShdw>
            </a:effectLst>
          </p:spPr>
        </p:sp>
      </p:grpSp>
      <p:sp>
        <p:nvSpPr>
          <p:cNvPr id="3"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304800" y="870585"/>
            <a:ext cx="5389880" cy="398780"/>
          </a:xfrm>
          <a:prstGeom prst="rect">
            <a:avLst/>
          </a:prstGeom>
          <a:noFill/>
          <a:ln w="9525">
            <a:noFill/>
          </a:ln>
        </p:spPr>
        <p:txBody>
          <a:bodyPr wrap="none">
            <a:spAutoFit/>
          </a:bodyPr>
          <a:p>
            <a:pPr eaLnBrk="1" latinLnBrk="1" hangingPunct="1"/>
            <a:r>
              <a:rPr lang="zh-CN" altLang="ko-KR"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5</a:t>
            </a:r>
            <a:r>
              <a:rPr lang="zh-CN" altLang="en-US" sz="2000" dirty="0">
                <a:latin typeface="宋体" panose="02010600030101010101" pitchFamily="2" charset="-122"/>
                <a:ea typeface="宋体" panose="02010600030101010101" pitchFamily="2" charset="-122"/>
                <a:cs typeface="宋体" panose="02010600030101010101" pitchFamily="2" charset="-122"/>
              </a:rPr>
              <a:t>）</a:t>
            </a:r>
            <a:r>
              <a:rPr lang="en-US" altLang="zh-CN" sz="2000" dirty="0">
                <a:latin typeface="宋体" panose="02010600030101010101" pitchFamily="2" charset="-122"/>
                <a:ea typeface="宋体" panose="02010600030101010101" pitchFamily="2" charset="-122"/>
                <a:cs typeface="宋体" panose="02010600030101010101" pitchFamily="2" charset="-122"/>
              </a:rPr>
              <a:t>PPD</a:t>
            </a:r>
            <a:r>
              <a:rPr lang="zh-CN" altLang="en-US" sz="2000" dirty="0">
                <a:latin typeface="宋体" panose="02010600030101010101" pitchFamily="2" charset="-122"/>
                <a:ea typeface="宋体" panose="02010600030101010101" pitchFamily="2" charset="-122"/>
                <a:cs typeface="宋体" panose="02010600030101010101" pitchFamily="2" charset="-122"/>
              </a:rPr>
              <a:t>传感器</a:t>
            </a:r>
            <a:r>
              <a:rPr lang="en-US" altLang="zh-CN" sz="2000" dirty="0">
                <a:latin typeface="宋体" panose="02010600030101010101" pitchFamily="2" charset="-122"/>
                <a:ea typeface="宋体" panose="02010600030101010101" pitchFamily="2" charset="-122"/>
                <a:cs typeface="宋体" panose="02010600030101010101" pitchFamily="2" charset="-122"/>
              </a:rPr>
              <a:t>(Passenger Presence Detect) </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22531" name="Text Box 3"/>
          <p:cNvSpPr txBox="1"/>
          <p:nvPr/>
        </p:nvSpPr>
        <p:spPr>
          <a:xfrm>
            <a:off x="424815" y="1426845"/>
            <a:ext cx="10447655" cy="706755"/>
          </a:xfrm>
          <a:prstGeom prst="rect">
            <a:avLst/>
          </a:prstGeom>
          <a:noFill/>
          <a:ln w="9525">
            <a:noFill/>
          </a:ln>
        </p:spPr>
        <p:txBody>
          <a:bodyPr wrap="square">
            <a:spAutoFit/>
          </a:bodyPr>
          <a:p>
            <a:pPr eaLnBrk="1" latinLnBrk="1" hangingPunct="1"/>
            <a:r>
              <a:rPr lang="zh-CN" altLang="en-US" sz="2000" dirty="0">
                <a:latin typeface="宋体" panose="02010600030101010101" pitchFamily="2" charset="-122"/>
                <a:ea typeface="宋体" panose="02010600030101010101" pitchFamily="2" charset="-122"/>
                <a:cs typeface="宋体" panose="02010600030101010101" pitchFamily="2" charset="-122"/>
              </a:rPr>
              <a:t>安装在助手席座椅坐垫中，以传感器检测到的重量变化判断有无乘客乘坐。检测到约</a:t>
            </a:r>
            <a:r>
              <a:rPr lang="en-US" altLang="zh-CN" sz="2000" dirty="0">
                <a:latin typeface="宋体" panose="02010600030101010101" pitchFamily="2" charset="-122"/>
                <a:ea typeface="宋体" panose="02010600030101010101" pitchFamily="2" charset="-122"/>
                <a:cs typeface="宋体" panose="02010600030101010101" pitchFamily="2" charset="-122"/>
              </a:rPr>
              <a:t>15kg</a:t>
            </a:r>
            <a:r>
              <a:rPr lang="zh-CN" altLang="en-US" sz="2000" dirty="0">
                <a:latin typeface="宋体" panose="02010600030101010101" pitchFamily="2" charset="-122"/>
                <a:ea typeface="宋体" panose="02010600030101010101" pitchFamily="2" charset="-122"/>
                <a:cs typeface="宋体" panose="02010600030101010101" pitchFamily="2" charset="-122"/>
              </a:rPr>
              <a:t>重量时，判断为有乘客乘坐。</a:t>
            </a:r>
            <a:endParaRPr lang="ko-KR" altLang="en-US" sz="2000" dirty="0">
              <a:latin typeface="宋体" panose="02010600030101010101" pitchFamily="2" charset="-122"/>
              <a:ea typeface="宋体" panose="02010600030101010101" pitchFamily="2" charset="-122"/>
              <a:cs typeface="宋体" panose="02010600030101010101" pitchFamily="2" charset="-122"/>
            </a:endParaRPr>
          </a:p>
        </p:txBody>
      </p:sp>
      <p:grpSp>
        <p:nvGrpSpPr>
          <p:cNvPr id="22532" name="Group 4"/>
          <p:cNvGrpSpPr/>
          <p:nvPr/>
        </p:nvGrpSpPr>
        <p:grpSpPr>
          <a:xfrm>
            <a:off x="2007870" y="2280920"/>
            <a:ext cx="8534400" cy="4124325"/>
            <a:chOff x="0" y="0"/>
            <a:chExt cx="5376" cy="2598"/>
          </a:xfrm>
        </p:grpSpPr>
        <p:pic>
          <p:nvPicPr>
            <p:cNvPr id="22533" name="Picture 5" descr="PPD SENS"/>
            <p:cNvPicPr>
              <a:picLocks noChangeAspect="1"/>
            </p:cNvPicPr>
            <p:nvPr/>
          </p:nvPicPr>
          <p:blipFill>
            <a:blip r:embed="rId1"/>
            <a:stretch>
              <a:fillRect/>
            </a:stretch>
          </p:blipFill>
          <p:spPr>
            <a:xfrm>
              <a:off x="0" y="0"/>
              <a:ext cx="5376" cy="2598"/>
            </a:xfrm>
            <a:prstGeom prst="rect">
              <a:avLst/>
            </a:prstGeom>
            <a:noFill/>
            <a:ln w="9525">
              <a:noFill/>
            </a:ln>
          </p:spPr>
        </p:pic>
        <p:sp>
          <p:nvSpPr>
            <p:cNvPr id="22534" name="Rectangle 6"/>
            <p:cNvSpPr/>
            <p:nvPr/>
          </p:nvSpPr>
          <p:spPr>
            <a:xfrm>
              <a:off x="288" y="2112"/>
              <a:ext cx="1200" cy="288"/>
            </a:xfrm>
            <a:prstGeom prst="rect">
              <a:avLst/>
            </a:prstGeom>
            <a:solidFill>
              <a:srgbClr val="66FFFF"/>
            </a:solidFill>
            <a:ln w="9525">
              <a:noFill/>
            </a:ln>
          </p:spPr>
          <p:txBody>
            <a:bodyPr wrap="none" anchor="ctr"/>
            <a:p>
              <a:pPr algn="ctr" eaLnBrk="1" latinLnBrk="1" hangingPunct="1"/>
              <a:r>
                <a:rPr lang="zh-CN" altLang="en-US" sz="2000" dirty="0">
                  <a:latin typeface="Times New Roman" panose="02020603050405020304" pitchFamily="18" charset="0"/>
                </a:rPr>
                <a:t>传感器拆卸图</a:t>
              </a:r>
              <a:endParaRPr lang="zh-CN" altLang="en-US" sz="2000" dirty="0">
                <a:latin typeface="Times New Roman" panose="02020603050405020304" pitchFamily="18" charset="0"/>
              </a:endParaRPr>
            </a:p>
          </p:txBody>
        </p:sp>
      </p:gr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内容占位符 1"/>
          <p:cNvSpPr txBox="1">
            <a:spLocks noGrp="1"/>
          </p:cNvSpPr>
          <p:nvPr/>
        </p:nvSpPr>
        <p:spPr>
          <a:xfrm>
            <a:off x="299085" y="893445"/>
            <a:ext cx="2809875" cy="706755"/>
          </a:xfrm>
          <a:prstGeom prst="rect">
            <a:avLst/>
          </a:prstGeom>
          <a:noFill/>
        </p:spPr>
        <p:txBody>
          <a:bodyPr wrap="square" rtlCol="0" anchor="t">
            <a:spAutoFit/>
          </a:bodyPr>
          <a:lstStyle>
            <a:lvl1pPr marL="0" indent="0" algn="l" rtl="0" eaLnBrk="0" fontAlgn="base" hangingPunct="0">
              <a:lnSpc>
                <a:spcPct val="130000"/>
              </a:lnSpc>
              <a:spcBef>
                <a:spcPts val="0"/>
              </a:spcBef>
              <a:spcAft>
                <a:spcPct val="0"/>
              </a:spcAft>
              <a:buFont typeface="Wingdings" panose="05000000000000000000" charset="0"/>
              <a:buNone/>
              <a:defRPr sz="1800" baseline="0">
                <a:solidFill>
                  <a:schemeClr val="tx1"/>
                </a:solidFill>
                <a:latin typeface="Arial" panose="020B0604020202020204" pitchFamily="34" charset="0"/>
                <a:ea typeface="微软雅黑" panose="020B0503020204020204" charset="-122"/>
                <a:cs typeface="+mn-cs"/>
              </a:defRPr>
            </a:lvl1pPr>
            <a:lvl2pPr marL="1270" indent="0" algn="l" rtl="0" eaLnBrk="0" fontAlgn="base" hangingPunct="0">
              <a:lnSpc>
                <a:spcPct val="130000"/>
              </a:lnSpc>
              <a:spcBef>
                <a:spcPts val="0"/>
              </a:spcBef>
              <a:spcAft>
                <a:spcPct val="0"/>
              </a:spcAft>
              <a:buFont typeface="Wingdings" panose="05000000000000000000" charset="0"/>
              <a:buNone/>
              <a:defRPr sz="1600" baseline="0">
                <a:solidFill>
                  <a:schemeClr val="tx1"/>
                </a:solidFill>
                <a:latin typeface="Arial" panose="020B0604020202020204" pitchFamily="34" charset="0"/>
                <a:ea typeface="微软雅黑" panose="020B0503020204020204" charset="-122"/>
              </a:defRPr>
            </a:lvl2pPr>
            <a:lvl3pPr marL="533400" indent="-265430" algn="l" rtl="0" eaLnBrk="0" fontAlgn="base" hangingPunct="0">
              <a:lnSpc>
                <a:spcPct val="130000"/>
              </a:lnSpc>
              <a:spcBef>
                <a:spcPts val="0"/>
              </a:spcBef>
              <a:spcAft>
                <a:spcPct val="0"/>
              </a:spcAft>
              <a:buFont typeface="Arial" panose="020B0604020202020204" pitchFamily="34" charset="0"/>
              <a:buChar char="•"/>
              <a:defRPr sz="1600" baseline="0">
                <a:solidFill>
                  <a:schemeClr val="tx1"/>
                </a:solidFill>
                <a:latin typeface="Arial" panose="020B0604020202020204" pitchFamily="34" charset="0"/>
                <a:ea typeface="微软雅黑" panose="020B0503020204020204" charset="-122"/>
              </a:defRPr>
            </a:lvl3pPr>
            <a:lvl4pPr marL="713105" indent="-177800" algn="l" rtl="0" eaLnBrk="0" fontAlgn="base" hangingPunct="0">
              <a:lnSpc>
                <a:spcPct val="130000"/>
              </a:lnSpc>
              <a:spcBef>
                <a:spcPts val="0"/>
              </a:spcBef>
              <a:spcAft>
                <a:spcPct val="0"/>
              </a:spcAft>
              <a:buChar char="•"/>
              <a:defRPr sz="1600" baseline="0">
                <a:solidFill>
                  <a:schemeClr val="tx1"/>
                </a:solidFill>
                <a:latin typeface="Arial" panose="020B0604020202020204" pitchFamily="34" charset="0"/>
                <a:ea typeface="微软雅黑" panose="020B0503020204020204" charset="-122"/>
              </a:defRPr>
            </a:lvl4pPr>
            <a:lvl5pPr marL="901700" indent="-187325" algn="l" rtl="0" eaLnBrk="0" fontAlgn="base" hangingPunct="0">
              <a:lnSpc>
                <a:spcPct val="130000"/>
              </a:lnSpc>
              <a:spcBef>
                <a:spcPts val="0"/>
              </a:spcBef>
              <a:spcAft>
                <a:spcPct val="0"/>
              </a:spcAft>
              <a:buChar char="•"/>
              <a:defRPr sz="1600" baseline="0">
                <a:solidFill>
                  <a:schemeClr val="tx1"/>
                </a:solidFill>
                <a:latin typeface="Arial" panose="020B0604020202020204" pitchFamily="34" charset="0"/>
                <a:ea typeface="微软雅黑" panose="020B0503020204020204" charset="-122"/>
              </a:defRPr>
            </a:lvl5pPr>
            <a:lvl6pPr marL="1358900" indent="-187325" algn="l" rtl="0" eaLnBrk="0" fontAlgn="base" hangingPunct="0">
              <a:lnSpc>
                <a:spcPts val="2600"/>
              </a:lnSpc>
              <a:spcBef>
                <a:spcPct val="50000"/>
              </a:spcBef>
              <a:spcAft>
                <a:spcPct val="0"/>
              </a:spcAft>
              <a:buChar char="•"/>
              <a:defRPr sz="2100">
                <a:solidFill>
                  <a:schemeClr val="tx1"/>
                </a:solidFill>
                <a:latin typeface="+mn-lt"/>
              </a:defRPr>
            </a:lvl6pPr>
            <a:lvl7pPr marL="1816100" indent="-187325" algn="l" rtl="0" eaLnBrk="0" fontAlgn="base" hangingPunct="0">
              <a:lnSpc>
                <a:spcPts val="2600"/>
              </a:lnSpc>
              <a:spcBef>
                <a:spcPct val="50000"/>
              </a:spcBef>
              <a:spcAft>
                <a:spcPct val="0"/>
              </a:spcAft>
              <a:buChar char="•"/>
              <a:defRPr sz="2100">
                <a:solidFill>
                  <a:schemeClr val="tx1"/>
                </a:solidFill>
                <a:latin typeface="+mn-lt"/>
              </a:defRPr>
            </a:lvl7pPr>
            <a:lvl8pPr marL="2273300" indent="-187325" algn="l" rtl="0" eaLnBrk="0" fontAlgn="base" hangingPunct="0">
              <a:lnSpc>
                <a:spcPts val="2600"/>
              </a:lnSpc>
              <a:spcBef>
                <a:spcPct val="50000"/>
              </a:spcBef>
              <a:spcAft>
                <a:spcPct val="0"/>
              </a:spcAft>
              <a:buChar char="•"/>
              <a:defRPr sz="2100">
                <a:solidFill>
                  <a:schemeClr val="tx1"/>
                </a:solidFill>
                <a:latin typeface="+mn-lt"/>
              </a:defRPr>
            </a:lvl8pPr>
            <a:lvl9pPr marL="2730500" indent="-187325" algn="l" rtl="0" eaLnBrk="0" fontAlgn="base" hangingPunct="0">
              <a:lnSpc>
                <a:spcPts val="2600"/>
              </a:lnSpc>
              <a:spcBef>
                <a:spcPct val="50000"/>
              </a:spcBef>
              <a:spcAft>
                <a:spcPct val="0"/>
              </a:spcAft>
              <a:buChar char="•"/>
              <a:defRPr sz="2100">
                <a:solidFill>
                  <a:schemeClr val="tx1"/>
                </a:solidFill>
                <a:latin typeface="+mn-lt"/>
              </a:defRPr>
            </a:lvl9pPr>
          </a:lstStyle>
          <a:p>
            <a:pPr lvl="0" algn="l" eaLnBrk="1" fontAlgn="auto" hangingPunct="1">
              <a:lnSpc>
                <a:spcPct val="100000"/>
              </a:lnSpc>
              <a:buClrTx/>
              <a:buSzTx/>
              <a:buFontTx/>
            </a:pPr>
            <a:r>
              <a:rPr lang="en-US" altLang="zh-CN" sz="2000" b="1" dirty="0">
                <a:latin typeface="宋体" panose="02010600030101010101" pitchFamily="2" charset="-122"/>
                <a:ea typeface="宋体" panose="02010600030101010101" pitchFamily="2" charset="-122"/>
                <a:sym typeface="+mn-ea"/>
              </a:rPr>
              <a:t>4.</a:t>
            </a:r>
            <a:r>
              <a:rPr lang="en-US" altLang="zh-CN" sz="2000" b="1" dirty="0">
                <a:latin typeface="宋体" panose="02010600030101010101" pitchFamily="2" charset="-122"/>
                <a:ea typeface="宋体" panose="02010600030101010101" pitchFamily="2" charset="-122"/>
                <a:sym typeface="+mn-ea"/>
              </a:rPr>
              <a:t>红旗</a:t>
            </a:r>
            <a:r>
              <a:rPr lang="en-US" altLang="zh-CN" sz="2000" b="1" dirty="0">
                <a:latin typeface="宋体" panose="02010600030101010101" pitchFamily="2" charset="-122"/>
                <a:ea typeface="宋体" panose="02010600030101010101" pitchFamily="2" charset="-122"/>
                <a:sym typeface="+mn-ea"/>
              </a:rPr>
              <a:t>H5</a:t>
            </a:r>
            <a:r>
              <a:rPr lang="en-US" altLang="zh-CN" sz="2000" b="1" dirty="0">
                <a:latin typeface="宋体" panose="02010600030101010101" pitchFamily="2" charset="-122"/>
                <a:ea typeface="宋体" panose="02010600030101010101" pitchFamily="2" charset="-122"/>
                <a:sym typeface="+mn-ea"/>
              </a:rPr>
              <a:t>主动安全系统</a:t>
            </a:r>
            <a:endParaRPr lang="en-US" altLang="zh-CN" sz="2000" b="1" dirty="0">
              <a:latin typeface="宋体" panose="02010600030101010101" pitchFamily="2" charset="-122"/>
              <a:ea typeface="宋体" panose="02010600030101010101" pitchFamily="2" charset="-122"/>
              <a:sym typeface="+mn-ea"/>
            </a:endParaRPr>
          </a:p>
          <a:p>
            <a:pPr lvl="0" algn="l" eaLnBrk="1" fontAlgn="auto" hangingPunct="1">
              <a:lnSpc>
                <a:spcPct val="100000"/>
              </a:lnSpc>
              <a:buClrTx/>
              <a:buSzTx/>
              <a:buFontTx/>
            </a:pPr>
            <a:endParaRPr lang="en-US" altLang="zh-CN" sz="2000" b="1" dirty="0">
              <a:latin typeface="宋体" panose="02010600030101010101" pitchFamily="2" charset="-122"/>
              <a:ea typeface="宋体" panose="02010600030101010101" pitchFamily="2" charset="-122"/>
              <a:sym typeface="+mn-ea"/>
            </a:endParaRPr>
          </a:p>
        </p:txBody>
      </p:sp>
      <p:sp>
        <p:nvSpPr>
          <p:cNvPr id="4" name="文本框 3"/>
          <p:cNvSpPr txBox="1"/>
          <p:nvPr/>
        </p:nvSpPr>
        <p:spPr>
          <a:xfrm>
            <a:off x="7847330" y="1932940"/>
            <a:ext cx="4074160" cy="3784600"/>
          </a:xfrm>
          <a:prstGeom prst="rect">
            <a:avLst/>
          </a:prstGeom>
          <a:noFill/>
        </p:spPr>
        <p:txBody>
          <a:bodyPr wrap="square" rtlCol="0" anchor="t">
            <a:spAutoFit/>
          </a:bodyPr>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车道偏离预警系统（</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LDW</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自适应巡航系统（</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ACC</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前撞警示（</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FCW)</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主动紧急制动（</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AEB</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智能远光控制（</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IHC)</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538480" lvl="1" indent="-274955">
              <a:lnSpc>
                <a:spcPct val="200000"/>
              </a:lnSpc>
              <a:buFont typeface="Wingdings" panose="05000000000000000000" pitchFamily="2" charset="2"/>
              <a:buChar char="Ø"/>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并线辅助系统（</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LCDA)</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cstate="print"/>
          <a:stretch>
            <a:fillRect/>
          </a:stretch>
        </p:blipFill>
        <p:spPr>
          <a:xfrm>
            <a:off x="299085" y="2246630"/>
            <a:ext cx="6910070" cy="2983230"/>
          </a:xfrm>
          <a:prstGeom prst="rect">
            <a:avLst/>
          </a:prstGeom>
        </p:spPr>
      </p:pic>
      <p:sp>
        <p:nvSpPr>
          <p:cNvPr id="5"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94690" y="1761490"/>
            <a:ext cx="8004175" cy="3335020"/>
          </a:xfrm>
        </p:spPr>
        <p:txBody>
          <a:bodyPr>
            <a:normAutofit/>
          </a:bodyPr>
          <a:lstStyle/>
          <a:p>
            <a:pPr marL="287020" lvl="1" indent="-285750">
              <a:lnSpc>
                <a:spcPct val="200000"/>
              </a:lnSpc>
              <a:buFont typeface="Wingdings" panose="05000000000000000000" pitchFamily="2" charset="2"/>
              <a:buChar char="l"/>
            </a:pPr>
            <a:r>
              <a:rPr lang="zh-CN" altLang="en-US" sz="1800" b="1" dirty="0"/>
              <a:t>系统功能抑制（功能失效）</a:t>
            </a:r>
            <a:endParaRPr lang="zh-CN" altLang="en-US" sz="1800" b="1" dirty="0"/>
          </a:p>
          <a:p>
            <a:pPr marL="538480" lvl="2" indent="-274955">
              <a:lnSpc>
                <a:spcPct val="200000"/>
              </a:lnSpc>
              <a:buFont typeface="Wingdings" panose="05000000000000000000" pitchFamily="2" charset="2"/>
              <a:buChar char="Ø"/>
            </a:pPr>
            <a:r>
              <a:rPr lang="zh-CN" altLang="en-US" sz="1800" dirty="0">
                <a:latin typeface="微软雅黑" panose="020B0503020204020204" charset="-122"/>
                <a:sym typeface="+mn-ea"/>
              </a:rPr>
              <a:t>开启了转向指示灯。</a:t>
            </a:r>
            <a:endParaRPr lang="en-US" altLang="zh-CN" sz="1800" dirty="0">
              <a:latin typeface="微软雅黑" panose="020B0503020204020204" charset="-122"/>
            </a:endParaRPr>
          </a:p>
          <a:p>
            <a:pPr marL="538480" lvl="2" indent="-274955">
              <a:lnSpc>
                <a:spcPct val="200000"/>
              </a:lnSpc>
              <a:buFont typeface="Wingdings" panose="05000000000000000000" pitchFamily="2" charset="2"/>
              <a:buChar char="Ø"/>
            </a:pPr>
            <a:r>
              <a:rPr lang="zh-CN" altLang="en-US" sz="1800" dirty="0">
                <a:latin typeface="微软雅黑" panose="020B0503020204020204" charset="-122"/>
                <a:sym typeface="+mn-ea"/>
              </a:rPr>
              <a:t>开启了紧急报警指示灯。</a:t>
            </a:r>
            <a:endParaRPr lang="en-US" altLang="zh-CN" sz="1800" dirty="0">
              <a:latin typeface="微软雅黑" panose="020B0503020204020204" charset="-122"/>
            </a:endParaRPr>
          </a:p>
          <a:p>
            <a:pPr marL="538480" lvl="2" indent="-274955">
              <a:lnSpc>
                <a:spcPct val="200000"/>
              </a:lnSpc>
              <a:buFont typeface="Wingdings" panose="05000000000000000000" pitchFamily="2" charset="2"/>
              <a:buChar char="Ø"/>
            </a:pPr>
            <a:r>
              <a:rPr lang="zh-CN" altLang="en-US" sz="1800" dirty="0">
                <a:latin typeface="微软雅黑" panose="020B0503020204020204" charset="-122"/>
                <a:sym typeface="+mn-ea"/>
              </a:rPr>
              <a:t>执行了急转向，横向速度过大。</a:t>
            </a:r>
            <a:endParaRPr lang="en-US" altLang="zh-CN" sz="1800" dirty="0">
              <a:latin typeface="微软雅黑" panose="020B0503020204020204" charset="-122"/>
            </a:endParaRPr>
          </a:p>
          <a:p>
            <a:pPr marL="538480" lvl="2" indent="-274955">
              <a:lnSpc>
                <a:spcPct val="200000"/>
              </a:lnSpc>
              <a:buFont typeface="Wingdings" panose="05000000000000000000" pitchFamily="2" charset="2"/>
              <a:buChar char="Ø"/>
            </a:pPr>
            <a:r>
              <a:rPr lang="en-US" altLang="zh-CN" sz="1800" dirty="0">
                <a:latin typeface="微软雅黑" panose="020B0503020204020204" charset="-122"/>
                <a:sym typeface="+mn-ea"/>
              </a:rPr>
              <a:t>ESP</a:t>
            </a:r>
            <a:r>
              <a:rPr lang="zh-CN" altLang="en-US" sz="1800" dirty="0">
                <a:latin typeface="微软雅黑" panose="020B0503020204020204" charset="-122"/>
                <a:sym typeface="+mn-ea"/>
              </a:rPr>
              <a:t>或</a:t>
            </a:r>
            <a:r>
              <a:rPr lang="en-US" altLang="zh-CN" sz="1800" dirty="0">
                <a:latin typeface="微软雅黑" panose="020B0503020204020204" charset="-122"/>
                <a:sym typeface="+mn-ea"/>
              </a:rPr>
              <a:t>ABS</a:t>
            </a:r>
            <a:r>
              <a:rPr lang="zh-CN" altLang="en-US" sz="1800" dirty="0">
                <a:latin typeface="微软雅黑" panose="020B0503020204020204" charset="-122"/>
                <a:sym typeface="+mn-ea"/>
              </a:rPr>
              <a:t>控制介入。</a:t>
            </a:r>
            <a:endParaRPr lang="zh-CN" altLang="en-US" sz="1800" dirty="0">
              <a:latin typeface="微软雅黑" panose="020B0503020204020204" charset="-122"/>
            </a:endParaRPr>
          </a:p>
        </p:txBody>
      </p:sp>
      <p:sp>
        <p:nvSpPr>
          <p:cNvPr id="3" name="文本占位符 2"/>
          <p:cNvSpPr>
            <a:spLocks noGrp="1"/>
          </p:cNvSpPr>
          <p:nvPr>
            <p:ph type="body" idx="13"/>
          </p:nvPr>
        </p:nvSpPr>
        <p:spPr>
          <a:xfrm>
            <a:off x="213996" y="957182"/>
            <a:ext cx="10553700" cy="565150"/>
          </a:xfrm>
        </p:spPr>
        <p:txBody>
          <a:bodyPr anchor="b"/>
          <a:lstStyle/>
          <a:p>
            <a:pPr marL="0" indent="0">
              <a:buClr>
                <a:srgbClr val="FF0000"/>
              </a:buClr>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车道偏离预警系统（</a:t>
            </a:r>
            <a:r>
              <a:rPr lang="en-US" altLang="zh-CN" sz="2400">
                <a:latin typeface="宋体" panose="02010600030101010101" pitchFamily="2" charset="-122"/>
                <a:ea typeface="宋体" panose="02010600030101010101" pitchFamily="2" charset="-122"/>
                <a:cs typeface="宋体" panose="02010600030101010101" pitchFamily="2" charset="-122"/>
              </a:rPr>
              <a:t>LDW)</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3995" y="995680"/>
            <a:ext cx="7165975" cy="445770"/>
          </a:xfrm>
        </p:spPr>
        <p:txBody>
          <a:bodyPr>
            <a:noAutofit/>
          </a:bodyPr>
          <a:lst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lvl="1" algn="l">
              <a:buFont typeface="Wingdings" panose="05000000000000000000" charset="0"/>
              <a:buChar char="Ø"/>
            </a:pPr>
            <a:r>
              <a:rPr>
                <a:latin typeface="宋体" panose="02010600030101010101" pitchFamily="2" charset="-122"/>
                <a:ea typeface="宋体" panose="02010600030101010101" pitchFamily="2" charset="-122"/>
                <a:cs typeface="宋体" panose="02010600030101010101" pitchFamily="2" charset="-122"/>
                <a:sym typeface="+mn-ea"/>
              </a:rPr>
              <a:t>LDW</a:t>
            </a:r>
            <a:r>
              <a:rPr>
                <a:latin typeface="宋体" panose="02010600030101010101" pitchFamily="2" charset="-122"/>
                <a:ea typeface="宋体" panose="02010600030101010101" pitchFamily="2" charset="-122"/>
                <a:cs typeface="宋体" panose="02010600030101010101" pitchFamily="2" charset="-122"/>
                <a:sym typeface="+mn-ea"/>
              </a:rPr>
              <a:t>工作状态识别</a:t>
            </a:r>
            <a:endParaRPr>
              <a:latin typeface="宋体" panose="02010600030101010101" pitchFamily="2" charset="-122"/>
              <a:ea typeface="宋体" panose="02010600030101010101" pitchFamily="2" charset="-122"/>
              <a:cs typeface="宋体" panose="02010600030101010101" pitchFamily="2" charset="-122"/>
              <a:sym typeface="+mn-ea"/>
            </a:endParaRPr>
          </a:p>
          <a:p>
            <a:pPr lvl="1" algn="l"/>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cstate="print"/>
          <a:stretch>
            <a:fillRect/>
          </a:stretch>
        </p:blipFill>
        <p:spPr>
          <a:xfrm>
            <a:off x="521786" y="2279054"/>
            <a:ext cx="3949352" cy="2776211"/>
          </a:xfrm>
          <a:prstGeom prst="rect">
            <a:avLst/>
          </a:prstGeom>
        </p:spPr>
      </p:pic>
      <p:sp>
        <p:nvSpPr>
          <p:cNvPr id="6" name="椭圆 5"/>
          <p:cNvSpPr/>
          <p:nvPr/>
        </p:nvSpPr>
        <p:spPr>
          <a:xfrm rot="1560000">
            <a:off x="900505" y="2512683"/>
            <a:ext cx="326824" cy="22849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rot="20040000">
            <a:off x="3614838" y="2616129"/>
            <a:ext cx="374473" cy="22849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p:cNvPicPr>
            <a:picLocks noChangeAspect="1"/>
          </p:cNvPicPr>
          <p:nvPr/>
        </p:nvPicPr>
        <p:blipFill>
          <a:blip r:embed="rId1" cstate="print"/>
          <a:stretch>
            <a:fillRect/>
          </a:stretch>
        </p:blipFill>
        <p:spPr>
          <a:xfrm>
            <a:off x="4788238" y="2480907"/>
            <a:ext cx="3634779" cy="2555081"/>
          </a:xfrm>
          <a:prstGeom prst="rect">
            <a:avLst/>
          </a:prstGeom>
        </p:spPr>
      </p:pic>
      <p:sp>
        <p:nvSpPr>
          <p:cNvPr id="11" name="矩形 10"/>
          <p:cNvSpPr/>
          <p:nvPr/>
        </p:nvSpPr>
        <p:spPr>
          <a:xfrm rot="1620000">
            <a:off x="5127258" y="3199150"/>
            <a:ext cx="255919" cy="155495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矩形 11"/>
          <p:cNvSpPr/>
          <p:nvPr/>
        </p:nvSpPr>
        <p:spPr>
          <a:xfrm rot="20100000">
            <a:off x="8239582" y="2981344"/>
            <a:ext cx="181094" cy="15549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pic>
        <p:nvPicPr>
          <p:cNvPr id="13" name="图片 12" descr="IMG_0976"/>
          <p:cNvPicPr>
            <a:picLocks noChangeAspect="1"/>
          </p:cNvPicPr>
          <p:nvPr/>
        </p:nvPicPr>
        <p:blipFill>
          <a:blip r:embed="rId2" cstate="print"/>
          <a:stretch>
            <a:fillRect/>
          </a:stretch>
        </p:blipFill>
        <p:spPr>
          <a:xfrm>
            <a:off x="8489950" y="2372995"/>
            <a:ext cx="3588385" cy="2663825"/>
          </a:xfrm>
          <a:prstGeom prst="rect">
            <a:avLst/>
          </a:prstGeom>
        </p:spPr>
      </p:pic>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流程图: 准备 12"/>
          <p:cNvSpPr/>
          <p:nvPr/>
        </p:nvSpPr>
        <p:spPr>
          <a:xfrm>
            <a:off x="5560792" y="2648256"/>
            <a:ext cx="2110185" cy="1537097"/>
          </a:xfrm>
          <a:prstGeom prst="flowChartPreparation">
            <a:avLst/>
          </a:prstGeom>
          <a:solidFill>
            <a:srgbClr val="00206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anchor="ctr" anchorCtr="0" compatLnSpc="1"/>
          <a:lstStyle/>
          <a:p>
            <a:pPr marL="0" marR="0" indent="0" algn="ctr" defTabSz="914400" rtl="0" eaLnBrk="0" fontAlgn="base" latinLnBrk="0" hangingPunct="0">
              <a:lnSpc>
                <a:spcPts val="3350"/>
              </a:lnSpc>
              <a:spcBef>
                <a:spcPct val="0"/>
              </a:spcBef>
              <a:spcAft>
                <a:spcPct val="0"/>
              </a:spcAft>
              <a:buClrTx/>
              <a:buSzTx/>
              <a:buFontTx/>
              <a:buNone/>
            </a:pPr>
            <a:r>
              <a:rPr kumimoji="0" lang="en-US" altLang="de-DE" sz="1800" b="1" i="0" u="none" strike="noStrike" cap="none" normalizeH="0" baseline="0" noProof="1">
                <a:ln>
                  <a:noFill/>
                </a:ln>
                <a:solidFill>
                  <a:schemeClr val="bg1"/>
                </a:solidFill>
                <a:effectLst/>
                <a:latin typeface="Arial" panose="020B0604020202020204" pitchFamily="34" charset="0"/>
                <a:ea typeface="微软雅黑" panose="020B0503020204020204" charset="-122"/>
                <a:cs typeface="Arial" panose="020B0604020202020204" pitchFamily="34" charset="0"/>
              </a:rPr>
              <a:t>GW</a:t>
            </a:r>
            <a:endParaRPr kumimoji="0" lang="en-US" altLang="de-DE" sz="1800" b="1" i="0" u="none" strike="noStrike" cap="none" normalizeH="0" baseline="0" noProof="1">
              <a:ln>
                <a:noFill/>
              </a:ln>
              <a:solidFill>
                <a:schemeClr val="bg1"/>
              </a:solidFill>
              <a:effectLst/>
              <a:latin typeface="Arial" panose="020B0604020202020204" pitchFamily="34" charset="0"/>
              <a:ea typeface="微软雅黑" panose="020B0503020204020204" charset="-122"/>
              <a:cs typeface="Arial" panose="020B0604020202020204" pitchFamily="34" charset="0"/>
            </a:endParaRPr>
          </a:p>
        </p:txBody>
      </p:sp>
      <p:sp>
        <p:nvSpPr>
          <p:cNvPr id="136213" name="圆角矩形 56"/>
          <p:cNvSpPr/>
          <p:nvPr/>
        </p:nvSpPr>
        <p:spPr>
          <a:xfrm>
            <a:off x="8499915" y="2993695"/>
            <a:ext cx="1593215" cy="1016000"/>
          </a:xfrm>
          <a:prstGeom prst="roundRect">
            <a:avLst>
              <a:gd name="adj" fmla="val 16667"/>
            </a:avLst>
          </a:prstGeom>
          <a:solidFill>
            <a:srgbClr val="00B050"/>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zh-CN" altLang="en-US" sz="1800" b="1">
                <a:solidFill>
                  <a:schemeClr val="tx1"/>
                </a:solidFill>
                <a:latin typeface="Arial" panose="020B0604020202020204" pitchFamily="34" charset="0"/>
                <a:ea typeface="微软雅黑" panose="020B0503020204020204" charset="-122"/>
                <a:cs typeface="Arial" panose="020B0604020202020204" pitchFamily="34" charset="0"/>
              </a:rPr>
              <a:t>多功能摄像头</a:t>
            </a:r>
            <a:endParaRPr lang="zh-CN" altLang="en-US" sz="1800" b="1">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136214" name="圆角矩形 59"/>
          <p:cNvSpPr/>
          <p:nvPr/>
        </p:nvSpPr>
        <p:spPr>
          <a:xfrm>
            <a:off x="4203360" y="3383585"/>
            <a:ext cx="784225" cy="533400"/>
          </a:xfrm>
          <a:prstGeom prst="roundRect">
            <a:avLst>
              <a:gd name="adj" fmla="val 16667"/>
            </a:avLst>
          </a:prstGeom>
          <a:solidFill>
            <a:srgbClr val="179499"/>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en-US" altLang="de-DE" sz="1800">
                <a:solidFill>
                  <a:schemeClr val="tx1"/>
                </a:solidFill>
                <a:latin typeface="Arial" panose="020B0604020202020204" pitchFamily="34" charset="0"/>
                <a:ea typeface="微软雅黑" panose="020B0503020204020204" charset="-122"/>
                <a:cs typeface="Arial" panose="020B0604020202020204" pitchFamily="34" charset="0"/>
              </a:rPr>
              <a:t>IP</a:t>
            </a:r>
            <a:endParaRPr lang="en-US" altLang="de-DE" sz="1800">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136217" name="圆角矩形 66"/>
          <p:cNvSpPr/>
          <p:nvPr/>
        </p:nvSpPr>
        <p:spPr>
          <a:xfrm>
            <a:off x="2732937" y="2287496"/>
            <a:ext cx="949325" cy="533400"/>
          </a:xfrm>
          <a:prstGeom prst="roundRect">
            <a:avLst>
              <a:gd name="adj" fmla="val 16667"/>
            </a:avLst>
          </a:prstGeom>
          <a:solidFill>
            <a:srgbClr val="92D050"/>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zh-CN" altLang="en-US" sz="1800" dirty="0">
                <a:solidFill>
                  <a:schemeClr val="tx1"/>
                </a:solidFill>
                <a:latin typeface="Arial" panose="020B0604020202020204" pitchFamily="34" charset="0"/>
                <a:ea typeface="微软雅黑" panose="020B0503020204020204" charset="-122"/>
                <a:cs typeface="Arial" panose="020B0604020202020204" pitchFamily="34" charset="0"/>
              </a:rPr>
              <a:t>功放</a:t>
            </a:r>
            <a:endParaRPr lang="zh-CN" altLang="en-US" sz="1800" dirty="0">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136252" name="圆角矩形 113"/>
          <p:cNvSpPr/>
          <p:nvPr/>
        </p:nvSpPr>
        <p:spPr>
          <a:xfrm>
            <a:off x="2732681" y="3383585"/>
            <a:ext cx="784225" cy="533400"/>
          </a:xfrm>
          <a:prstGeom prst="roundRect">
            <a:avLst>
              <a:gd name="adj" fmla="val 16667"/>
            </a:avLst>
          </a:prstGeom>
          <a:solidFill>
            <a:srgbClr val="179499"/>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fontAlgn="base" hangingPunct="0">
              <a:lnSpc>
                <a:spcPts val="3350"/>
              </a:lnSpc>
            </a:pPr>
            <a:r>
              <a:rPr lang="zh-CN" altLang="en-US" sz="1800" strike="noStrike" noProof="1">
                <a:solidFill>
                  <a:schemeClr val="tx1"/>
                </a:solidFill>
                <a:latin typeface="Arial" panose="020B0604020202020204" pitchFamily="34" charset="0"/>
                <a:ea typeface="微软雅黑" panose="020B0503020204020204" charset="-122"/>
                <a:cs typeface="Arial" panose="020B0604020202020204" pitchFamily="34" charset="0"/>
              </a:rPr>
              <a:t>音响</a:t>
            </a:r>
            <a:endParaRPr lang="zh-CN" altLang="en-US" sz="1800" strike="noStrike" noProof="1">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136277" name="圆角矩形 144"/>
          <p:cNvSpPr/>
          <p:nvPr/>
        </p:nvSpPr>
        <p:spPr>
          <a:xfrm>
            <a:off x="3997501" y="4758995"/>
            <a:ext cx="1312545" cy="533400"/>
          </a:xfrm>
          <a:prstGeom prst="roundRect">
            <a:avLst>
              <a:gd name="adj" fmla="val 16667"/>
            </a:avLst>
          </a:prstGeom>
          <a:solidFill>
            <a:schemeClr val="accent4">
              <a:lumMod val="60000"/>
              <a:lumOff val="40000"/>
            </a:schemeClr>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fontAlgn="base" hangingPunct="0">
              <a:lnSpc>
                <a:spcPts val="3350"/>
              </a:lnSpc>
            </a:pPr>
            <a:r>
              <a:rPr lang="en-US" altLang="zh-CN" sz="1800" strike="noStrike" noProof="1">
                <a:solidFill>
                  <a:schemeClr val="tx1"/>
                </a:solidFill>
                <a:latin typeface="Arial" panose="020B0604020202020204" pitchFamily="34" charset="0"/>
                <a:ea typeface="微软雅黑" panose="020B0503020204020204" charset="-122"/>
                <a:cs typeface="Arial" panose="020B0604020202020204" pitchFamily="34" charset="0"/>
              </a:rPr>
              <a:t>LDW</a:t>
            </a:r>
            <a:r>
              <a:rPr lang="zh-CN" altLang="en-US" sz="1800" strike="noStrike" noProof="1">
                <a:solidFill>
                  <a:schemeClr val="tx1"/>
                </a:solidFill>
                <a:latin typeface="Arial" panose="020B0604020202020204" pitchFamily="34" charset="0"/>
                <a:ea typeface="微软雅黑" panose="020B0503020204020204" charset="-122"/>
                <a:cs typeface="Arial" panose="020B0604020202020204" pitchFamily="34" charset="0"/>
              </a:rPr>
              <a:t>开关</a:t>
            </a:r>
            <a:endParaRPr lang="zh-CN" altLang="en-US" sz="1800" strike="noStrike" noProof="1">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5" name="圆角矩形 66"/>
          <p:cNvSpPr/>
          <p:nvPr/>
        </p:nvSpPr>
        <p:spPr>
          <a:xfrm>
            <a:off x="4611467" y="2287496"/>
            <a:ext cx="949325" cy="533400"/>
          </a:xfrm>
          <a:prstGeom prst="roundRect">
            <a:avLst>
              <a:gd name="adj" fmla="val 16667"/>
            </a:avLst>
          </a:prstGeom>
          <a:solidFill>
            <a:srgbClr val="92D050"/>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zh-CN" altLang="en-US" sz="1800" dirty="0">
                <a:solidFill>
                  <a:schemeClr val="tx1"/>
                </a:solidFill>
                <a:latin typeface="Arial" panose="020B0604020202020204" pitchFamily="34" charset="0"/>
                <a:ea typeface="微软雅黑" panose="020B0503020204020204" charset="-122"/>
                <a:cs typeface="Arial" panose="020B0604020202020204" pitchFamily="34" charset="0"/>
              </a:rPr>
              <a:t>扬声器</a:t>
            </a:r>
            <a:endParaRPr lang="zh-CN" altLang="en-US" sz="1800" dirty="0">
              <a:solidFill>
                <a:schemeClr val="tx1"/>
              </a:solidFill>
              <a:latin typeface="Arial" panose="020B0604020202020204" pitchFamily="34" charset="0"/>
              <a:ea typeface="微软雅黑" panose="020B0503020204020204" charset="-122"/>
              <a:cs typeface="Arial" panose="020B0604020202020204" pitchFamily="34" charset="0"/>
            </a:endParaRPr>
          </a:p>
        </p:txBody>
      </p:sp>
      <p:cxnSp>
        <p:nvCxnSpPr>
          <p:cNvPr id="6" name="直接箭头连接符 5"/>
          <p:cNvCxnSpPr/>
          <p:nvPr/>
        </p:nvCxnSpPr>
        <p:spPr>
          <a:xfrm>
            <a:off x="3833433" y="3164986"/>
            <a:ext cx="1727359" cy="428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3517162" y="3649810"/>
            <a:ext cx="685165" cy="1429"/>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837560" y="3161176"/>
            <a:ext cx="0" cy="494824"/>
          </a:xfrm>
          <a:prstGeom prst="straightConnector1">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125050" y="2854948"/>
            <a:ext cx="0" cy="494824"/>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682263" y="2554911"/>
            <a:ext cx="795059" cy="4763"/>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813198" y="3932751"/>
            <a:ext cx="0" cy="777241"/>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4449463" y="3971278"/>
            <a:ext cx="9287" cy="73152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7886122" y="3426925"/>
            <a:ext cx="613449" cy="8573"/>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600533" y="3962081"/>
            <a:ext cx="798195" cy="865823"/>
          </a:xfrm>
          <a:prstGeom prst="rect">
            <a:avLst/>
          </a:prstGeom>
          <a:noFill/>
        </p:spPr>
        <p:txBody>
          <a:bodyPr vert="eaVert" wrap="square" rtlCol="0">
            <a:spAutoFit/>
          </a:bodyPr>
          <a:lstStyle/>
          <a:p>
            <a:r>
              <a:rPr lang="zh-CN" altLang="en-US" sz="2000" dirty="0">
                <a:latin typeface="宋体" panose="02010600030101010101" pitchFamily="2" charset="-122"/>
                <a:ea typeface="宋体" panose="02010600030101010101" pitchFamily="2" charset="-122"/>
                <a:cs typeface="Arial" panose="020B0604020202020204" pitchFamily="34" charset="0"/>
              </a:rPr>
              <a:t>开关信号</a:t>
            </a:r>
            <a:endParaRPr lang="zh-CN" altLang="en-US" sz="2000" dirty="0">
              <a:latin typeface="宋体" panose="02010600030101010101" pitchFamily="2" charset="-122"/>
              <a:ea typeface="宋体" panose="02010600030101010101" pitchFamily="2" charset="-122"/>
              <a:cs typeface="Arial" panose="020B0604020202020204" pitchFamily="34" charset="0"/>
            </a:endParaRPr>
          </a:p>
        </p:txBody>
      </p:sp>
      <p:sp>
        <p:nvSpPr>
          <p:cNvPr id="18" name="文本框 17"/>
          <p:cNvSpPr txBox="1"/>
          <p:nvPr/>
        </p:nvSpPr>
        <p:spPr>
          <a:xfrm>
            <a:off x="3800602" y="3971278"/>
            <a:ext cx="798195" cy="716280"/>
          </a:xfrm>
          <a:prstGeom prst="rect">
            <a:avLst/>
          </a:prstGeom>
          <a:noFill/>
        </p:spPr>
        <p:txBody>
          <a:bodyPr vert="eaVert" wrap="square" rtlCol="0">
            <a:spAutoFit/>
          </a:bodyPr>
          <a:lstStyle/>
          <a:p>
            <a:r>
              <a:rPr lang="zh-CN" altLang="en-US" sz="2000" dirty="0">
                <a:latin typeface="宋体" panose="02010600030101010101" pitchFamily="2" charset="-122"/>
                <a:ea typeface="宋体" panose="02010600030101010101" pitchFamily="2" charset="-122"/>
                <a:cs typeface="Arial" panose="020B0604020202020204" pitchFamily="34" charset="0"/>
              </a:rPr>
              <a:t>指示灯</a:t>
            </a:r>
            <a:endParaRPr lang="zh-CN" altLang="en-US" sz="2000" dirty="0">
              <a:latin typeface="宋体" panose="02010600030101010101" pitchFamily="2" charset="-122"/>
              <a:ea typeface="宋体" panose="02010600030101010101" pitchFamily="2" charset="-122"/>
              <a:cs typeface="Arial" panose="020B0604020202020204" pitchFamily="34" charset="0"/>
            </a:endParaRPr>
          </a:p>
        </p:txBody>
      </p:sp>
      <p:sp>
        <p:nvSpPr>
          <p:cNvPr id="22" name="圆角矩形 129"/>
          <p:cNvSpPr/>
          <p:nvPr/>
        </p:nvSpPr>
        <p:spPr>
          <a:xfrm>
            <a:off x="5560534" y="4758995"/>
            <a:ext cx="784225" cy="533400"/>
          </a:xfrm>
          <a:prstGeom prst="roundRect">
            <a:avLst>
              <a:gd name="adj" fmla="val 16667"/>
            </a:avLst>
          </a:prstGeom>
          <a:solidFill>
            <a:schemeClr val="bg2"/>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en-US" altLang="de-DE" sz="1800">
                <a:solidFill>
                  <a:schemeClr val="tx1"/>
                </a:solidFill>
                <a:latin typeface="Arial" panose="020B0604020202020204" pitchFamily="34" charset="0"/>
                <a:ea typeface="微软雅黑" panose="020B0503020204020204" charset="-122"/>
                <a:cs typeface="Arial" panose="020B0604020202020204" pitchFamily="34" charset="0"/>
              </a:rPr>
              <a:t>ESP</a:t>
            </a:r>
            <a:endParaRPr lang="en-US" altLang="de-DE" sz="1800">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23" name="圆角矩形 143"/>
          <p:cNvSpPr/>
          <p:nvPr/>
        </p:nvSpPr>
        <p:spPr>
          <a:xfrm>
            <a:off x="7101639" y="4758995"/>
            <a:ext cx="784225" cy="533400"/>
          </a:xfrm>
          <a:prstGeom prst="roundRect">
            <a:avLst>
              <a:gd name="adj" fmla="val 16667"/>
            </a:avLst>
          </a:prstGeom>
          <a:solidFill>
            <a:schemeClr val="bg2"/>
          </a:solidFill>
          <a:ln w="9525" cap="flat" cmpd="sng">
            <a:solidFill>
              <a:schemeClr val="tx1"/>
            </a:solidFill>
            <a:prstDash val="solid"/>
            <a:round/>
            <a:headEnd type="none" w="med" len="med"/>
            <a:tailEnd type="none" w="med" len="med"/>
          </a:ln>
        </p:spPr>
        <p:txBody>
          <a:bodyPr wrap="none" lIns="91440" tIns="45720" rIns="91440" bIns="45720" anchor="ctr"/>
          <a:lstStyle/>
          <a:p>
            <a:pPr algn="ctr" defTabSz="914400" eaLnBrk="0" hangingPunct="0">
              <a:lnSpc>
                <a:spcPts val="3350"/>
              </a:lnSpc>
            </a:pPr>
            <a:r>
              <a:rPr lang="en-US" altLang="de-DE" sz="1800">
                <a:solidFill>
                  <a:schemeClr val="tx1"/>
                </a:solidFill>
                <a:latin typeface="Arial" panose="020B0604020202020204" pitchFamily="34" charset="0"/>
                <a:ea typeface="微软雅黑" panose="020B0503020204020204" charset="-122"/>
                <a:cs typeface="Arial" panose="020B0604020202020204" pitchFamily="34" charset="0"/>
              </a:rPr>
              <a:t>SAS</a:t>
            </a:r>
            <a:endParaRPr lang="en-US" altLang="de-DE" sz="1800">
              <a:solidFill>
                <a:schemeClr val="tx1"/>
              </a:solidFill>
              <a:latin typeface="Arial" panose="020B0604020202020204" pitchFamily="34" charset="0"/>
              <a:ea typeface="微软雅黑" panose="020B0503020204020204" charset="-122"/>
              <a:cs typeface="Arial" panose="020B0604020202020204" pitchFamily="34" charset="0"/>
            </a:endParaRPr>
          </a:p>
        </p:txBody>
      </p:sp>
      <p:cxnSp>
        <p:nvCxnSpPr>
          <p:cNvPr id="25" name="直接箭头连接符 24"/>
          <p:cNvCxnSpPr/>
          <p:nvPr/>
        </p:nvCxnSpPr>
        <p:spPr>
          <a:xfrm flipV="1">
            <a:off x="6416731" y="5024744"/>
            <a:ext cx="685165" cy="1429"/>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H="1">
            <a:off x="6751059" y="4207974"/>
            <a:ext cx="8255" cy="827246"/>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5" name="内容占位符 1"/>
          <p:cNvSpPr>
            <a:spLocks noGrp="1"/>
          </p:cNvSpPr>
          <p:nvPr/>
        </p:nvSpPr>
        <p:spPr>
          <a:xfrm>
            <a:off x="276860" y="734060"/>
            <a:ext cx="7165975" cy="624840"/>
          </a:xfrm>
        </p:spPr>
        <p:txBody>
          <a:bodyPr>
            <a:noAutofit/>
          </a:bodyPr>
          <a:lst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285750" lvl="2" indent="-285750">
              <a:lnSpc>
                <a:spcPct val="200000"/>
              </a:lnSpc>
              <a:buFont typeface="Wingdings" panose="05000000000000000000" pitchFamily="2" charset="2"/>
              <a:buChar char="Ø"/>
            </a:pPr>
            <a:r>
              <a:rPr lang="zh-CN" altLang="en-US" dirty="0">
                <a:latin typeface="宋体" panose="02010600030101010101" pitchFamily="2" charset="-122"/>
                <a:ea typeface="宋体" panose="02010600030101010101" pitchFamily="2" charset="-122"/>
              </a:rPr>
              <a:t>功能原理图</a:t>
            </a:r>
            <a:endParaRPr lang="zh-CN" altLang="en-US" dirty="0">
              <a:latin typeface="宋体" panose="02010600030101010101" pitchFamily="2" charset="-122"/>
              <a:ea typeface="宋体" panose="02010600030101010101" pitchFamily="2" charset="-122"/>
            </a:endParaRPr>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473200"/>
            <a:ext cx="11680190" cy="4074795"/>
          </a:xfrm>
        </p:spPr>
        <p:txBody>
          <a:bodyPr>
            <a:normAutofit/>
          </a:bodyPr>
          <a:lstStyle/>
          <a:p>
            <a:pPr marL="467995" lvl="1" indent="-285750">
              <a:lnSpc>
                <a:spcPct val="15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rPr>
              <a:t> 前方碰撞预警系统FCW能够通过摄像头来时刻监测前方车辆，判断本</a:t>
            </a:r>
            <a:r>
              <a:rPr lang="zh-CN" altLang="en-US" sz="2000" dirty="0" smtClean="0">
                <a:latin typeface="宋体" panose="02010600030101010101" pitchFamily="2" charset="-122"/>
                <a:ea typeface="宋体" panose="02010600030101010101" pitchFamily="2" charset="-122"/>
                <a:cs typeface="宋体" panose="02010600030101010101" pitchFamily="2" charset="-122"/>
              </a:rPr>
              <a:t>车与前车</a:t>
            </a:r>
            <a:r>
              <a:rPr lang="zh-CN" altLang="en-US" sz="2000" dirty="0">
                <a:latin typeface="宋体" panose="02010600030101010101" pitchFamily="2" charset="-122"/>
                <a:ea typeface="宋体" panose="02010600030101010101" pitchFamily="2" charset="-122"/>
                <a:cs typeface="宋体" panose="02010600030101010101" pitchFamily="2" charset="-122"/>
              </a:rPr>
              <a:t>之间的距离、方位及相对速度，当存在潜在碰撞危险时对驾驶者进行警告。</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467995" lvl="1" indent="-285750">
              <a:lnSpc>
                <a:spcPct val="15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rPr>
              <a:t>主动紧急制动系统（</a:t>
            </a:r>
            <a:r>
              <a:rPr lang="en-US" altLang="zh-CN" sz="2000" dirty="0">
                <a:latin typeface="宋体" panose="02010600030101010101" pitchFamily="2" charset="-122"/>
                <a:ea typeface="宋体" panose="02010600030101010101" pitchFamily="2" charset="-122"/>
                <a:cs typeface="宋体" panose="02010600030101010101" pitchFamily="2" charset="-122"/>
              </a:rPr>
              <a:t>AEB</a:t>
            </a:r>
            <a:r>
              <a:rPr lang="zh-CN" altLang="en-US" sz="2000" dirty="0">
                <a:latin typeface="宋体" panose="02010600030101010101" pitchFamily="2" charset="-122"/>
                <a:ea typeface="宋体" panose="02010600030101010101" pitchFamily="2" charset="-122"/>
                <a:cs typeface="宋体" panose="02010600030101010101" pitchFamily="2" charset="-122"/>
              </a:rPr>
              <a:t>）根据</a:t>
            </a:r>
            <a:r>
              <a:rPr lang="en-US" altLang="zh-CN" sz="2000" dirty="0">
                <a:latin typeface="宋体" panose="02010600030101010101" pitchFamily="2" charset="-122"/>
                <a:ea typeface="宋体" panose="02010600030101010101" pitchFamily="2" charset="-122"/>
                <a:cs typeface="宋体" panose="02010600030101010101" pitchFamily="2" charset="-122"/>
              </a:rPr>
              <a:t>FCW</a:t>
            </a:r>
            <a:r>
              <a:rPr lang="zh-CN" altLang="en-US" sz="2000" dirty="0">
                <a:latin typeface="宋体" panose="02010600030101010101" pitchFamily="2" charset="-122"/>
                <a:ea typeface="宋体" panose="02010600030101010101" pitchFamily="2" charset="-122"/>
                <a:cs typeface="宋体" panose="02010600030101010101" pitchFamily="2" charset="-122"/>
              </a:rPr>
              <a:t>系统和其它系统信息进行分析判断，当存在碰撞可能</a:t>
            </a:r>
            <a:r>
              <a:rPr lang="zh-CN" altLang="en-US" sz="2000" dirty="0" smtClean="0">
                <a:latin typeface="宋体" panose="02010600030101010101" pitchFamily="2" charset="-122"/>
                <a:ea typeface="宋体" panose="02010600030101010101" pitchFamily="2" charset="-122"/>
                <a:cs typeface="宋体" panose="02010600030101010101" pitchFamily="2" charset="-122"/>
              </a:rPr>
              <a:t>时，系统</a:t>
            </a:r>
            <a:r>
              <a:rPr lang="zh-CN" altLang="en-US" sz="2000" dirty="0">
                <a:latin typeface="宋体" panose="02010600030101010101" pitchFamily="2" charset="-122"/>
                <a:ea typeface="宋体" panose="02010600030101010101" pitchFamily="2" charset="-122"/>
                <a:cs typeface="宋体" panose="02010600030101010101" pitchFamily="2" charset="-122"/>
              </a:rPr>
              <a:t>将通过</a:t>
            </a:r>
            <a:r>
              <a:rPr lang="en-US" altLang="zh-CN" sz="2000" dirty="0">
                <a:latin typeface="宋体" panose="02010600030101010101" pitchFamily="2" charset="-122"/>
                <a:ea typeface="宋体" panose="02010600030101010101" pitchFamily="2" charset="-122"/>
                <a:cs typeface="宋体" panose="02010600030101010101" pitchFamily="2" charset="-122"/>
              </a:rPr>
              <a:t>ABS/ESP</a:t>
            </a:r>
            <a:r>
              <a:rPr lang="zh-CN" altLang="en-US" sz="2000" dirty="0">
                <a:latin typeface="宋体" panose="02010600030101010101" pitchFamily="2" charset="-122"/>
                <a:ea typeface="宋体" panose="02010600030101010101" pitchFamily="2" charset="-122"/>
                <a:cs typeface="宋体" panose="02010600030101010101" pitchFamily="2" charset="-122"/>
              </a:rPr>
              <a:t>系统进行制动，减少或避免碰撞的风险。</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占位符 2"/>
          <p:cNvSpPr>
            <a:spLocks noGrp="1"/>
          </p:cNvSpPr>
          <p:nvPr>
            <p:ph type="body" idx="13"/>
          </p:nvPr>
        </p:nvSpPr>
        <p:spPr>
          <a:xfrm>
            <a:off x="213996" y="908287"/>
            <a:ext cx="10553700" cy="565150"/>
          </a:xfrm>
        </p:spPr>
        <p:txBody>
          <a:bodyPr anchor="b"/>
          <a:lstStyle/>
          <a:p>
            <a:pPr marL="0" indent="0">
              <a:buClr>
                <a:srgbClr val="FF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前防撞系统（</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FCW+AEB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 name="组合 4"/>
          <p:cNvGrpSpPr/>
          <p:nvPr/>
        </p:nvGrpSpPr>
        <p:grpSpPr>
          <a:xfrm>
            <a:off x="2288077" y="3641738"/>
            <a:ext cx="7616731" cy="2609152"/>
            <a:chOff x="2424100" y="3275013"/>
            <a:chExt cx="6856425" cy="2348705"/>
          </a:xfrm>
        </p:grpSpPr>
        <p:grpSp>
          <p:nvGrpSpPr>
            <p:cNvPr id="8" name="组合 7"/>
            <p:cNvGrpSpPr/>
            <p:nvPr/>
          </p:nvGrpSpPr>
          <p:grpSpPr>
            <a:xfrm>
              <a:off x="2424100" y="3275013"/>
              <a:ext cx="6856425" cy="2348705"/>
              <a:chOff x="8105" y="6287"/>
              <a:chExt cx="10410" cy="3863"/>
            </a:xfrm>
          </p:grpSpPr>
          <p:pic>
            <p:nvPicPr>
              <p:cNvPr id="9" name="图片 8"/>
              <p:cNvPicPr>
                <a:picLocks noChangeAspect="1"/>
              </p:cNvPicPr>
              <p:nvPr/>
            </p:nvPicPr>
            <p:blipFill>
              <a:blip r:embed="rId1" cstate="print"/>
              <a:stretch>
                <a:fillRect/>
              </a:stretch>
            </p:blipFill>
            <p:spPr>
              <a:xfrm>
                <a:off x="8105" y="6287"/>
                <a:ext cx="10410" cy="3863"/>
              </a:xfrm>
              <a:prstGeom prst="rect">
                <a:avLst/>
              </a:prstGeom>
            </p:spPr>
          </p:pic>
          <p:sp>
            <p:nvSpPr>
              <p:cNvPr id="10" name="矩形 9"/>
              <p:cNvSpPr/>
              <p:nvPr/>
            </p:nvSpPr>
            <p:spPr>
              <a:xfrm>
                <a:off x="16862" y="6287"/>
                <a:ext cx="1433" cy="991"/>
              </a:xfrm>
              <a:prstGeom prst="rect">
                <a:avLst/>
              </a:prstGeom>
              <a:solidFill>
                <a:srgbClr val="141615"/>
              </a:solidFill>
              <a:ln>
                <a:solidFill>
                  <a:srgbClr val="1418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4" name="等腰三角形 13"/>
            <p:cNvSpPr/>
            <p:nvPr/>
          </p:nvSpPr>
          <p:spPr bwMode="auto">
            <a:xfrm rot="20967540">
              <a:off x="4628745" y="3886563"/>
              <a:ext cx="2396545" cy="502590"/>
            </a:xfrm>
            <a:prstGeom prst="triangle">
              <a:avLst>
                <a:gd name="adj" fmla="val 0"/>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0800000" scaled="1"/>
              <a:tileRect/>
            </a:gradFill>
            <a:ln w="952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0" fontAlgn="base" latinLnBrk="0" hangingPunct="0">
                <a:lnSpc>
                  <a:spcPts val="3350"/>
                </a:lnSpc>
                <a:spcBef>
                  <a:spcPct val="0"/>
                </a:spcBef>
                <a:spcAft>
                  <a:spcPct val="0"/>
                </a:spcAft>
                <a:buClrTx/>
                <a:buSzTx/>
                <a:buFontTx/>
                <a:buNone/>
              </a:pPr>
              <a:endParaRPr kumimoji="0" lang="zh-CN" altLang="en-US" sz="2100" b="1"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p:txBody>
        </p:sp>
      </p:gr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7505" name="图片 2"/>
          <p:cNvPicPr>
            <a:picLocks noChangeAspect="1"/>
          </p:cNvPicPr>
          <p:nvPr/>
        </p:nvPicPr>
        <p:blipFill>
          <a:blip r:embed="rId1"/>
          <a:srcRect l="3297" t="3278"/>
          <a:stretch>
            <a:fillRect/>
          </a:stretch>
        </p:blipFill>
        <p:spPr>
          <a:xfrm>
            <a:off x="4407853" y="1293813"/>
            <a:ext cx="5981700" cy="4486275"/>
          </a:xfrm>
          <a:prstGeom prst="rect">
            <a:avLst/>
          </a:prstGeom>
          <a:noFill/>
          <a:ln w="9525">
            <a:noFill/>
          </a:ln>
        </p:spPr>
      </p:pic>
      <p:sp>
        <p:nvSpPr>
          <p:cNvPr id="277506" name="矩形 3"/>
          <p:cNvSpPr/>
          <p:nvPr/>
        </p:nvSpPr>
        <p:spPr>
          <a:xfrm>
            <a:off x="798195" y="1987550"/>
            <a:ext cx="3046413" cy="2306955"/>
          </a:xfrm>
          <a:prstGeom prst="rect">
            <a:avLst/>
          </a:prstGeom>
          <a:noFill/>
          <a:ln w="9525">
            <a:noFill/>
          </a:ln>
        </p:spPr>
        <p:txBody>
          <a:bodyPr wrap="square" anchor="t">
            <a:spAutoFit/>
          </a:bodyPr>
          <a:p>
            <a:pPr marL="400050" indent="-400050" eaLnBrk="0" hangingPunct="0">
              <a:lnSpc>
                <a:spcPct val="120000"/>
              </a:lnSpc>
              <a:buClr>
                <a:srgbClr val="909090"/>
              </a:buClr>
              <a:buSzPct val="90000"/>
              <a:buChar char="►"/>
            </a:pPr>
            <a:r>
              <a:rPr lang="zh-CN" altLang="en-US" sz="2000" dirty="0">
                <a:latin typeface="Arial" panose="020B0604020202020204" pitchFamily="34" charset="0"/>
                <a:ea typeface="宋体" panose="02010600030101010101" pitchFamily="2" charset="-122"/>
              </a:rPr>
              <a:t>气囊组件</a:t>
            </a:r>
            <a:endParaRPr lang="en-US" altLang="zh-CN" sz="2000" dirty="0">
              <a:latin typeface="Arial" panose="020B0604020202020204" pitchFamily="34" charset="0"/>
              <a:ea typeface="宋体" panose="02010600030101010101" pitchFamily="2" charset="-122"/>
            </a:endParaRPr>
          </a:p>
          <a:p>
            <a:pPr marL="400050" indent="-400050" eaLnBrk="0" hangingPunct="0">
              <a:lnSpc>
                <a:spcPct val="120000"/>
              </a:lnSpc>
              <a:buClr>
                <a:srgbClr val="909090"/>
              </a:buClr>
              <a:buSzPct val="90000"/>
              <a:buChar char="►"/>
            </a:pPr>
            <a:r>
              <a:rPr lang="zh-CN" altLang="en-US" sz="2000" dirty="0">
                <a:latin typeface="Arial" panose="020B0604020202020204" pitchFamily="34" charset="0"/>
                <a:ea typeface="宋体" panose="02010600030101010101" pitchFamily="2" charset="-122"/>
              </a:rPr>
              <a:t>安全气囊系统保险机构与线束</a:t>
            </a:r>
            <a:endParaRPr lang="zh-CN" altLang="en-US" sz="2000" dirty="0">
              <a:latin typeface="Arial" panose="020B0604020202020204" pitchFamily="34" charset="0"/>
              <a:ea typeface="宋体" panose="02010600030101010101" pitchFamily="2" charset="-122"/>
            </a:endParaRPr>
          </a:p>
          <a:p>
            <a:pPr marL="400050" indent="-400050" eaLnBrk="0" hangingPunct="0">
              <a:lnSpc>
                <a:spcPct val="120000"/>
              </a:lnSpc>
              <a:buClr>
                <a:srgbClr val="909090"/>
              </a:buClr>
              <a:buSzPct val="90000"/>
              <a:buChar char="►"/>
            </a:pPr>
            <a:r>
              <a:rPr lang="zh-CN" altLang="en-US" sz="2000" dirty="0">
                <a:latin typeface="Arial" panose="020B0604020202020204" pitchFamily="34" charset="0"/>
                <a:ea typeface="宋体" panose="02010600030101010101" pitchFamily="2" charset="-122"/>
              </a:rPr>
              <a:t>安全气囊控制单元与报警灯</a:t>
            </a:r>
            <a:endParaRPr lang="en-US" altLang="zh-CN" sz="2000" dirty="0">
              <a:latin typeface="Arial" panose="020B0604020202020204" pitchFamily="34" charset="0"/>
              <a:ea typeface="宋体" panose="02010600030101010101" pitchFamily="2" charset="-122"/>
            </a:endParaRPr>
          </a:p>
          <a:p>
            <a:pPr marL="400050" indent="-400050" eaLnBrk="0" hangingPunct="0">
              <a:lnSpc>
                <a:spcPct val="120000"/>
              </a:lnSpc>
              <a:buClr>
                <a:srgbClr val="909090"/>
              </a:buClr>
              <a:buSzPct val="90000"/>
              <a:buChar char="►"/>
            </a:pPr>
            <a:r>
              <a:rPr lang="zh-CN" altLang="en-US" sz="2000" dirty="0">
                <a:latin typeface="Arial" panose="020B0604020202020204" pitchFamily="34" charset="0"/>
                <a:ea typeface="宋体" panose="02010600030101010101" pitchFamily="2" charset="-122"/>
              </a:rPr>
              <a:t>传感器</a:t>
            </a:r>
            <a:endParaRPr lang="en-US" altLang="zh-CN" sz="2000" dirty="0">
              <a:latin typeface="Arial" panose="020B0604020202020204" pitchFamily="34" charset="0"/>
              <a:ea typeface="宋体" panose="02010600030101010101" pitchFamily="2" charset="-122"/>
            </a:endParaRPr>
          </a:p>
        </p:txBody>
      </p:sp>
      <p:sp>
        <p:nvSpPr>
          <p:cNvPr id="2" name="标题 1"/>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 name="文本框 2"/>
          <p:cNvSpPr txBox="1"/>
          <p:nvPr/>
        </p:nvSpPr>
        <p:spPr>
          <a:xfrm>
            <a:off x="598170" y="1024890"/>
            <a:ext cx="5446395" cy="398780"/>
          </a:xfrm>
          <a:prstGeom prst="rect">
            <a:avLst/>
          </a:prstGeom>
          <a:noFill/>
        </p:spPr>
        <p:txBody>
          <a:bodyPr wrap="square" rtlCol="0">
            <a:spAutoFit/>
          </a:bodyPr>
          <a:p>
            <a:r>
              <a:rPr lang="en-US" altLang="zh-CN" sz="2000" b="1">
                <a:latin typeface="宋体" panose="02010600030101010101" pitchFamily="2" charset="-122"/>
                <a:ea typeface="宋体" panose="02010600030101010101" pitchFamily="2" charset="-122"/>
              </a:rPr>
              <a:t>1.</a:t>
            </a:r>
            <a:r>
              <a:rPr lang="zh-CN" altLang="en-US" sz="2000" b="1">
                <a:latin typeface="宋体" panose="02010600030101010101" pitchFamily="2" charset="-122"/>
                <a:ea typeface="宋体" panose="02010600030101010101" pitchFamily="2" charset="-122"/>
              </a:rPr>
              <a:t>安全气囊系统组成</a:t>
            </a:r>
            <a:endParaRPr lang="zh-CN" altLang="en-US" sz="2000" b="1">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32740" y="924560"/>
            <a:ext cx="4277360" cy="885190"/>
          </a:xfrm>
        </p:spPr>
        <p:txBody>
          <a:bodyPr>
            <a:normAutofit/>
          </a:bodyPr>
          <a:lstStyle/>
          <a:p>
            <a:pPr lvl="0">
              <a:lnSpc>
                <a:spcPct val="200000"/>
              </a:lnSpc>
              <a:buFont typeface="Wingdings" panose="05000000000000000000" charset="0"/>
              <a:buChar char="Ø"/>
            </a:pPr>
            <a:r>
              <a:rPr lang="zh-CN" altLang="en-US" sz="2000" b="1" dirty="0">
                <a:latin typeface="宋体" panose="02010600030101010101" pitchFamily="2" charset="-122"/>
                <a:ea typeface="宋体" panose="02010600030101010101" pitchFamily="2" charset="-122"/>
                <a:cs typeface="宋体" panose="02010600030101010101" pitchFamily="2" charset="-122"/>
              </a:rPr>
              <a:t>系统组成</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1"/>
            <a:endParaRPr lang="en-US" altLang="zh-CN" sz="20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rotWithShape="1">
          <a:blip r:embed="rId1" cstate="print"/>
          <a:srcRect t="3376" b="-592"/>
          <a:stretch>
            <a:fillRect/>
          </a:stretch>
        </p:blipFill>
        <p:spPr>
          <a:xfrm>
            <a:off x="5999179" y="778069"/>
            <a:ext cx="2584331" cy="1764000"/>
          </a:xfrm>
          <a:prstGeom prst="rect">
            <a:avLst/>
          </a:prstGeom>
        </p:spPr>
      </p:pic>
      <p:pic>
        <p:nvPicPr>
          <p:cNvPr id="11" name="图片 10" descr="IMG_2798"/>
          <p:cNvPicPr>
            <a:picLocks noChangeAspect="1"/>
          </p:cNvPicPr>
          <p:nvPr/>
        </p:nvPicPr>
        <p:blipFill>
          <a:blip r:embed="rId2" cstate="print"/>
          <a:srcRect l="18033" t="12888" r="20533" b="32458"/>
          <a:stretch>
            <a:fillRect/>
          </a:stretch>
        </p:blipFill>
        <p:spPr>
          <a:xfrm>
            <a:off x="3961140" y="2542069"/>
            <a:ext cx="3330205" cy="1823085"/>
          </a:xfrm>
          <a:prstGeom prst="rect">
            <a:avLst/>
          </a:prstGeom>
        </p:spPr>
      </p:pic>
      <p:pic>
        <p:nvPicPr>
          <p:cNvPr id="12" name="图片 11" descr="IMG_2803"/>
          <p:cNvPicPr>
            <a:picLocks noChangeAspect="1"/>
          </p:cNvPicPr>
          <p:nvPr/>
        </p:nvPicPr>
        <p:blipFill>
          <a:blip r:embed="rId3" cstate="print"/>
          <a:srcRect l="18689" t="3215" r="24503" b="5043"/>
          <a:stretch>
            <a:fillRect/>
          </a:stretch>
        </p:blipFill>
        <p:spPr>
          <a:xfrm>
            <a:off x="7836999" y="4424356"/>
            <a:ext cx="2111864" cy="2099006"/>
          </a:xfrm>
          <a:prstGeom prst="rect">
            <a:avLst/>
          </a:prstGeom>
        </p:spPr>
      </p:pic>
      <p:pic>
        <p:nvPicPr>
          <p:cNvPr id="13" name="图片 12"/>
          <p:cNvPicPr>
            <a:picLocks noChangeAspect="1"/>
          </p:cNvPicPr>
          <p:nvPr/>
        </p:nvPicPr>
        <p:blipFill>
          <a:blip r:embed="rId4" cstate="print"/>
          <a:stretch>
            <a:fillRect/>
          </a:stretch>
        </p:blipFill>
        <p:spPr>
          <a:xfrm>
            <a:off x="7434062" y="2526194"/>
            <a:ext cx="3065357" cy="1838960"/>
          </a:xfrm>
          <a:prstGeom prst="rect">
            <a:avLst/>
          </a:prstGeom>
        </p:spPr>
      </p:pic>
      <p:pic>
        <p:nvPicPr>
          <p:cNvPr id="14" name="图片 13" descr="IMG_2773"/>
          <p:cNvPicPr>
            <a:picLocks noChangeAspect="1"/>
          </p:cNvPicPr>
          <p:nvPr/>
        </p:nvPicPr>
        <p:blipFill>
          <a:blip r:embed="rId5" cstate="print"/>
          <a:srcRect l="23671" t="8716" r="19100" b="25538"/>
          <a:stretch>
            <a:fillRect/>
          </a:stretch>
        </p:blipFill>
        <p:spPr>
          <a:xfrm>
            <a:off x="4326422" y="4450709"/>
            <a:ext cx="2599637" cy="1838325"/>
          </a:xfrm>
          <a:prstGeom prst="rect">
            <a:avLst/>
          </a:prstGeom>
        </p:spPr>
      </p:pic>
      <p:sp>
        <p:nvSpPr>
          <p:cNvPr id="6" name="文本框 5"/>
          <p:cNvSpPr txBox="1"/>
          <p:nvPr/>
        </p:nvSpPr>
        <p:spPr>
          <a:xfrm>
            <a:off x="694690" y="2226945"/>
            <a:ext cx="2540000" cy="3169285"/>
          </a:xfrm>
          <a:prstGeom prst="rect">
            <a:avLst/>
          </a:prstGeom>
          <a:noFill/>
        </p:spPr>
        <p:txBody>
          <a:bodyPr wrap="square" rtlCol="0" anchor="t">
            <a:spAutoFit/>
          </a:bodyPr>
          <a:p>
            <a:pPr marL="525145" lvl="1" indent="-342900">
              <a:lnSpc>
                <a:spcPct val="2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多功能摄像头</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525145" lvl="1" indent="-342900">
              <a:lnSpc>
                <a:spcPct val="2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仪表</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525145" lvl="1" indent="-342900">
              <a:lnSpc>
                <a:spcPct val="2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ABS/ESP</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525145" lvl="1" indent="-342900">
              <a:lnSpc>
                <a:spcPct val="2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音响单元</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25145" lvl="1" indent="-342900">
              <a:lnSpc>
                <a:spcPct val="2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BCM</a:t>
            </a:r>
            <a:endParaRPr lang="zh-CN" altLang="en-US" sz="2000"/>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5105" y="1142365"/>
            <a:ext cx="11781790" cy="2834005"/>
          </a:xfrm>
        </p:spPr>
        <p:txBody>
          <a:bodyPr>
            <a:noAutofit/>
          </a:bodyPr>
          <a:lstStyle/>
          <a:p>
            <a:pPr marL="0" lvl="1" indent="0" fontAlgn="auto">
              <a:lnSpc>
                <a:spcPct val="100000"/>
              </a:lnSpc>
              <a:spcBef>
                <a:spcPts val="0"/>
              </a:spcBef>
              <a:buNone/>
            </a:pPr>
            <a:r>
              <a:rPr lang="en-US" altLang="zh-CN" sz="2000" dirty="0">
                <a:solidFill>
                  <a:srgbClr val="FF0000"/>
                </a:solidFill>
                <a:latin typeface="宋体" panose="02010600030101010101" pitchFamily="2" charset="-122"/>
                <a:ea typeface="宋体" panose="02010600030101010101" pitchFamily="2" charset="-122"/>
                <a:cs typeface="宋体" panose="02010600030101010101" pitchFamily="2" charset="-122"/>
              </a:rPr>
              <a:t>FCW</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系统功能主要是预警功能</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8470" lvl="1" indent="-457200">
              <a:lnSpc>
                <a:spcPct val="1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rPr>
              <a:t>FCW</a:t>
            </a:r>
            <a:r>
              <a:rPr lang="zh-CN" altLang="en-US" sz="2000" dirty="0">
                <a:latin typeface="宋体" panose="02010600030101010101" pitchFamily="2" charset="-122"/>
                <a:ea typeface="宋体" panose="02010600030101010101" pitchFamily="2" charset="-122"/>
                <a:cs typeface="宋体" panose="02010600030101010101" pitchFamily="2" charset="-122"/>
              </a:rPr>
              <a:t>系统可对</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前向碰撞危险</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向驾驶员提供视觉、声觉或触觉的警报。</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458470" lvl="1" indent="-457200">
              <a:lnSpc>
                <a:spcPct val="1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rPr>
              <a:t>前向碰撞报警</a:t>
            </a:r>
            <a:r>
              <a:rPr lang="en-US" altLang="zh-CN" sz="2000" dirty="0">
                <a:latin typeface="宋体" panose="02010600030101010101" pitchFamily="2" charset="-122"/>
                <a:ea typeface="宋体" panose="02010600030101010101" pitchFamily="2" charset="-122"/>
                <a:cs typeface="宋体" panose="02010600030101010101" pitchFamily="2" charset="-122"/>
              </a:rPr>
              <a:t>FCW</a:t>
            </a:r>
            <a:r>
              <a:rPr lang="zh-CN" altLang="en-US" sz="2000" dirty="0">
                <a:latin typeface="宋体" panose="02010600030101010101" pitchFamily="2" charset="-122"/>
                <a:ea typeface="宋体" panose="02010600030101010101" pitchFamily="2" charset="-122"/>
                <a:cs typeface="宋体" panose="02010600030101010101" pitchFamily="2" charset="-122"/>
              </a:rPr>
              <a:t>功能可以降低追尾碰撞的发生率，并在追尾碰撞发生之前提醒驾驶员做出</a:t>
            </a:r>
            <a:r>
              <a:rPr lang="zh-CN" altLang="en-US" sz="2000" dirty="0" smtClean="0">
                <a:latin typeface="宋体" panose="02010600030101010101" pitchFamily="2" charset="-122"/>
                <a:ea typeface="宋体" panose="02010600030101010101" pitchFamily="2" charset="-122"/>
                <a:cs typeface="宋体" panose="02010600030101010101" pitchFamily="2" charset="-122"/>
              </a:rPr>
              <a:t>反应，减轻</a:t>
            </a:r>
            <a:r>
              <a:rPr lang="zh-CN" altLang="en-US" sz="2000" dirty="0">
                <a:latin typeface="宋体" panose="02010600030101010101" pitchFamily="2" charset="-122"/>
                <a:ea typeface="宋体" panose="02010600030101010101" pitchFamily="2" charset="-122"/>
                <a:cs typeface="宋体" panose="02010600030101010101" pitchFamily="2" charset="-122"/>
              </a:rPr>
              <a:t>事故严重程度。</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458470" lvl="1" indent="-457200">
              <a:lnSpc>
                <a:spcPct val="100000"/>
              </a:lnSpc>
              <a:buFont typeface="Wingdings" panose="05000000000000000000" pitchFamily="2" charset="2"/>
              <a:buNone/>
            </a:pPr>
            <a:r>
              <a:rPr lang="en-US" altLang="zh-CN"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AEB</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系统有主动干预的功能</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344170" lvl="1" indent="-342900">
              <a:lnSpc>
                <a:spcPct val="1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AEB</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系统可针对</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前向的碰撞危险</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主动介入本车制动，从而避免碰撞发生或缓解碰撞程度。</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344170" lvl="1" indent="-342900">
              <a:lnSpc>
                <a:spcPct val="1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AEB</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系统响应目标不仅包括前方目标车辆，也包括前方的行人及骑行者。</a:t>
            </a:r>
            <a:endParaRPr lang="zh-CN" altLang="en-US" sz="1800" dirty="0">
              <a:latin typeface="微软雅黑" panose="020B0503020204020204" charset="-122"/>
            </a:endParaRPr>
          </a:p>
        </p:txBody>
      </p:sp>
      <p:grpSp>
        <p:nvGrpSpPr>
          <p:cNvPr id="5" name="组合 4"/>
          <p:cNvGrpSpPr/>
          <p:nvPr/>
        </p:nvGrpSpPr>
        <p:grpSpPr>
          <a:xfrm>
            <a:off x="2679700" y="3976370"/>
            <a:ext cx="7273925" cy="2535555"/>
            <a:chOff x="2424100" y="3275013"/>
            <a:chExt cx="6856425" cy="2348705"/>
          </a:xfrm>
        </p:grpSpPr>
        <p:grpSp>
          <p:nvGrpSpPr>
            <p:cNvPr id="8" name="组合 7"/>
            <p:cNvGrpSpPr/>
            <p:nvPr/>
          </p:nvGrpSpPr>
          <p:grpSpPr>
            <a:xfrm>
              <a:off x="2424100" y="3275013"/>
              <a:ext cx="6856425" cy="2348705"/>
              <a:chOff x="8105" y="6287"/>
              <a:chExt cx="10410" cy="3863"/>
            </a:xfrm>
          </p:grpSpPr>
          <p:pic>
            <p:nvPicPr>
              <p:cNvPr id="9" name="图片 8"/>
              <p:cNvPicPr>
                <a:picLocks noChangeAspect="1"/>
              </p:cNvPicPr>
              <p:nvPr/>
            </p:nvPicPr>
            <p:blipFill>
              <a:blip r:embed="rId1" cstate="print"/>
              <a:stretch>
                <a:fillRect/>
              </a:stretch>
            </p:blipFill>
            <p:spPr>
              <a:xfrm>
                <a:off x="8105" y="6287"/>
                <a:ext cx="10410" cy="3863"/>
              </a:xfrm>
              <a:prstGeom prst="rect">
                <a:avLst/>
              </a:prstGeom>
            </p:spPr>
          </p:pic>
          <p:sp>
            <p:nvSpPr>
              <p:cNvPr id="10" name="矩形 9"/>
              <p:cNvSpPr/>
              <p:nvPr/>
            </p:nvSpPr>
            <p:spPr>
              <a:xfrm>
                <a:off x="16862" y="6287"/>
                <a:ext cx="1433" cy="991"/>
              </a:xfrm>
              <a:prstGeom prst="rect">
                <a:avLst/>
              </a:prstGeom>
              <a:solidFill>
                <a:srgbClr val="141615"/>
              </a:solidFill>
              <a:ln>
                <a:solidFill>
                  <a:srgbClr val="1418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14" name="等腰三角形 13"/>
            <p:cNvSpPr/>
            <p:nvPr/>
          </p:nvSpPr>
          <p:spPr bwMode="auto">
            <a:xfrm rot="20967540">
              <a:off x="4628745" y="3886563"/>
              <a:ext cx="2396545" cy="502590"/>
            </a:xfrm>
            <a:prstGeom prst="triangle">
              <a:avLst>
                <a:gd name="adj" fmla="val 0"/>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0800000" scaled="1"/>
              <a:tileRect/>
            </a:gradFill>
            <a:ln w="952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
              <a:pPr marL="0" marR="0" indent="0" algn="ctr" defTabSz="914400" rtl="0" eaLnBrk="0" fontAlgn="base" latinLnBrk="0" hangingPunct="0">
                <a:lnSpc>
                  <a:spcPts val="3350"/>
                </a:lnSpc>
                <a:spcBef>
                  <a:spcPct val="0"/>
                </a:spcBef>
                <a:spcAft>
                  <a:spcPct val="0"/>
                </a:spcAft>
                <a:buClrTx/>
                <a:buSzTx/>
                <a:buFontTx/>
                <a:buNone/>
              </a:pPr>
              <a:endParaRPr kumimoji="0" lang="zh-CN" altLang="en-US" sz="2100" b="1"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p:txBody>
        </p:sp>
      </p:gr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99085" y="951230"/>
            <a:ext cx="4110990" cy="971550"/>
          </a:xfrm>
        </p:spPr>
        <p:txBody>
          <a:bodyPr>
            <a:normAutofit/>
          </a:bodyPr>
          <a:lstStyle/>
          <a:p>
            <a:pPr marL="287020" lvl="1" indent="-285750">
              <a:lnSpc>
                <a:spcPct val="200000"/>
              </a:lnSpc>
              <a:buFont typeface="Wingdings" panose="05000000000000000000" charset="0"/>
              <a:buChar char="Ø"/>
            </a:pPr>
            <a:r>
              <a:rPr lang="zh-CN" altLang="en-US" b="1" dirty="0">
                <a:latin typeface="宋体" panose="02010600030101010101" pitchFamily="2" charset="-122"/>
                <a:ea typeface="宋体" panose="02010600030101010101" pitchFamily="2" charset="-122"/>
              </a:rPr>
              <a:t>系统的开启及关闭</a:t>
            </a:r>
            <a:endParaRPr lang="zh-CN" altLang="en-US" dirty="0">
              <a:latin typeface="宋体" panose="02010600030101010101" pitchFamily="2" charset="-122"/>
              <a:ea typeface="宋体" panose="02010600030101010101" pitchFamily="2" charset="-122"/>
            </a:endParaRPr>
          </a:p>
        </p:txBody>
      </p:sp>
      <p:pic>
        <p:nvPicPr>
          <p:cNvPr id="6" name="图片 5" descr="IMG_2894"/>
          <p:cNvPicPr>
            <a:picLocks noChangeAspect="1"/>
          </p:cNvPicPr>
          <p:nvPr/>
        </p:nvPicPr>
        <p:blipFill>
          <a:blip r:embed="rId1" cstate="print"/>
          <a:srcRect l="24871" t="13091" r="23524" b="3031"/>
          <a:stretch>
            <a:fillRect/>
          </a:stretch>
        </p:blipFill>
        <p:spPr>
          <a:xfrm>
            <a:off x="5679585" y="1442135"/>
            <a:ext cx="3922740" cy="4329379"/>
          </a:xfrm>
          <a:prstGeom prst="rect">
            <a:avLst/>
          </a:prstGeom>
        </p:spPr>
      </p:pic>
      <p:sp>
        <p:nvSpPr>
          <p:cNvPr id="8" name="矩形 7"/>
          <p:cNvSpPr/>
          <p:nvPr/>
        </p:nvSpPr>
        <p:spPr>
          <a:xfrm>
            <a:off x="6438854" y="3020378"/>
            <a:ext cx="2404957" cy="28067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337425" y="4611370"/>
            <a:ext cx="607695" cy="57975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24865" y="2021840"/>
            <a:ext cx="3258185" cy="3169285"/>
          </a:xfrm>
          <a:prstGeom prst="rect">
            <a:avLst/>
          </a:prstGeom>
          <a:noFill/>
        </p:spPr>
        <p:txBody>
          <a:bodyPr wrap="square" rtlCol="0" anchor="t">
            <a:spAutoFit/>
          </a:bodyPr>
          <a:p>
            <a:pPr marL="342900" lvl="2" indent="-342900">
              <a:lnSpc>
                <a:spcPct val="20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FCW</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AEB</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功能绑定在一起，一同开启及关闭。</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342900" lvl="2" indent="-342900">
              <a:lnSpc>
                <a:spcPct val="2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点火开关为</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IG</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状态。</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342900" lvl="2" indent="-342900">
              <a:lnSpc>
                <a:spcPct val="200000"/>
              </a:lnSpc>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通过仪表</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FCW/AEB</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功能配置菜单开启或关闭</a:t>
            </a:r>
            <a:r>
              <a:rPr lang="zh-CN" altLang="en-US" sz="2000" dirty="0">
                <a:latin typeface="宋体" panose="02010600030101010101" pitchFamily="2" charset="-122"/>
                <a:ea typeface="宋体" panose="02010600030101010101" pitchFamily="2" charset="-122"/>
                <a:sym typeface="+mn-ea"/>
              </a:rPr>
              <a:t>。</a:t>
            </a:r>
            <a:endParaRPr lang="zh-CN" altLang="en-US" sz="2000">
              <a:latin typeface="宋体" panose="02010600030101010101" pitchFamily="2" charset="-122"/>
              <a:ea typeface="宋体" panose="02010600030101010101" pitchFamily="2" charset="-122"/>
            </a:endParaRPr>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99085" y="974725"/>
            <a:ext cx="8891905" cy="442595"/>
          </a:xfrm>
        </p:spPr>
        <p:txBody>
          <a:bodyPr>
            <a:normAutofit/>
          </a:bodyPr>
          <a:lstStyle/>
          <a:p>
            <a:pPr marL="344170" lvl="1" indent="-342900">
              <a:buFont typeface="Wingdings" panose="05000000000000000000" charset="0"/>
              <a:buChar char="Ø"/>
            </a:pPr>
            <a:r>
              <a:rPr lang="zh-CN" altLang="en-US" sz="2000" b="1" dirty="0">
                <a:latin typeface="宋体" panose="02010600030101010101" pitchFamily="2" charset="-122"/>
                <a:ea typeface="宋体" panose="02010600030101010101" pitchFamily="2" charset="-122"/>
              </a:rPr>
              <a:t>前方碰撞预警系统工作过程</a:t>
            </a:r>
            <a:endParaRPr lang="zh-CN" altLang="en-US" sz="2000" b="1" dirty="0">
              <a:latin typeface="宋体" panose="02010600030101010101" pitchFamily="2" charset="-122"/>
              <a:ea typeface="宋体" panose="02010600030101010101" pitchFamily="2" charset="-122"/>
            </a:endParaRPr>
          </a:p>
        </p:txBody>
      </p:sp>
      <p:grpSp>
        <p:nvGrpSpPr>
          <p:cNvPr id="43" name="组合 42"/>
          <p:cNvGrpSpPr/>
          <p:nvPr/>
        </p:nvGrpSpPr>
        <p:grpSpPr>
          <a:xfrm>
            <a:off x="2204600" y="2134367"/>
            <a:ext cx="6985850" cy="3002899"/>
            <a:chOff x="2151" y="4165"/>
            <a:chExt cx="11152" cy="5193"/>
          </a:xfrm>
        </p:grpSpPr>
        <p:pic>
          <p:nvPicPr>
            <p:cNvPr id="13" name="图片 12" descr="FCW"/>
            <p:cNvPicPr>
              <a:picLocks noChangeAspect="1"/>
            </p:cNvPicPr>
            <p:nvPr/>
          </p:nvPicPr>
          <p:blipFill>
            <a:blip r:embed="rId1" cstate="print"/>
            <a:stretch>
              <a:fillRect/>
            </a:stretch>
          </p:blipFill>
          <p:spPr>
            <a:xfrm>
              <a:off x="2765" y="4165"/>
              <a:ext cx="10538" cy="2470"/>
            </a:xfrm>
            <a:prstGeom prst="rect">
              <a:avLst/>
            </a:prstGeom>
          </p:spPr>
        </p:pic>
        <p:cxnSp>
          <p:nvCxnSpPr>
            <p:cNvPr id="15" name="直接连接符 14"/>
            <p:cNvCxnSpPr/>
            <p:nvPr/>
          </p:nvCxnSpPr>
          <p:spPr>
            <a:xfrm flipH="1">
              <a:off x="6043" y="5495"/>
              <a:ext cx="32" cy="970"/>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sp>
          <p:nvSpPr>
            <p:cNvPr id="16" name="等腰三角形 15"/>
            <p:cNvSpPr/>
            <p:nvPr/>
          </p:nvSpPr>
          <p:spPr>
            <a:xfrm>
              <a:off x="5521"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17" name="等腰三角形 16"/>
            <p:cNvSpPr/>
            <p:nvPr/>
          </p:nvSpPr>
          <p:spPr>
            <a:xfrm>
              <a:off x="6048"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18" name="等腰三角形 17"/>
            <p:cNvSpPr/>
            <p:nvPr/>
          </p:nvSpPr>
          <p:spPr>
            <a:xfrm>
              <a:off x="8029"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19" name="等腰三角形 18"/>
            <p:cNvSpPr/>
            <p:nvPr/>
          </p:nvSpPr>
          <p:spPr>
            <a:xfrm>
              <a:off x="3443"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cxnSp>
          <p:nvCxnSpPr>
            <p:cNvPr id="20" name="直接连接符 19"/>
            <p:cNvCxnSpPr/>
            <p:nvPr/>
          </p:nvCxnSpPr>
          <p:spPr>
            <a:xfrm flipH="1">
              <a:off x="4591" y="6435"/>
              <a:ext cx="1484" cy="463"/>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H="1">
              <a:off x="7580" y="5495"/>
              <a:ext cx="32" cy="970"/>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flipH="1">
              <a:off x="6899" y="6407"/>
              <a:ext cx="681" cy="537"/>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flipH="1">
              <a:off x="9060" y="5450"/>
              <a:ext cx="8" cy="1165"/>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flipH="1">
              <a:off x="9941" y="5398"/>
              <a:ext cx="26" cy="1007"/>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flipH="1" flipV="1">
              <a:off x="9941" y="6405"/>
              <a:ext cx="1194" cy="770"/>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sp>
          <p:nvSpPr>
            <p:cNvPr id="32" name="文本框 31"/>
            <p:cNvSpPr txBox="1"/>
            <p:nvPr/>
          </p:nvSpPr>
          <p:spPr>
            <a:xfrm>
              <a:off x="2151" y="8431"/>
              <a:ext cx="2612" cy="900"/>
            </a:xfrm>
            <a:prstGeom prst="rect">
              <a:avLst/>
            </a:prstGeom>
            <a:noFill/>
          </p:spPr>
          <p:txBody>
            <a:bodyPr wrap="square" rtlCol="0">
              <a:spAutoFit/>
            </a:bodyPr>
            <a:lstStyle/>
            <a:p>
              <a:pPr marL="285750" indent="-285750">
                <a:buFont typeface="Wingdings" panose="05000000000000000000" charset="0"/>
                <a:buChar char="l"/>
              </a:pPr>
              <a:r>
                <a:rPr lang="zh-CN" altLang="en-US" sz="1800" dirty="0">
                  <a:solidFill>
                    <a:schemeClr val="tx1"/>
                  </a:solidFill>
                  <a:latin typeface="微软雅黑" panose="020B0503020204020204" charset="-122"/>
                  <a:ea typeface="微软雅黑" panose="020B0503020204020204" charset="-122"/>
                </a:rPr>
                <a:t>预碰撞警示</a:t>
              </a:r>
              <a:endParaRPr lang="zh-CN" altLang="en-US" sz="1800" dirty="0">
                <a:solidFill>
                  <a:schemeClr val="tx1"/>
                </a:solidFill>
                <a:latin typeface="微软雅黑" panose="020B0503020204020204" charset="-122"/>
                <a:ea typeface="微软雅黑" panose="020B0503020204020204" charset="-122"/>
              </a:endParaRPr>
            </a:p>
          </p:txBody>
        </p:sp>
        <p:cxnSp>
          <p:nvCxnSpPr>
            <p:cNvPr id="33" name="直接连接符 32"/>
            <p:cNvCxnSpPr/>
            <p:nvPr/>
          </p:nvCxnSpPr>
          <p:spPr>
            <a:xfrm>
              <a:off x="4595" y="6898"/>
              <a:ext cx="19" cy="1408"/>
            </a:xfrm>
            <a:prstGeom prst="line">
              <a:avLst/>
            </a:prstGeom>
            <a:ln w="31750">
              <a:solidFill>
                <a:schemeClr val="accent3">
                  <a:lumMod val="60000"/>
                  <a:lumOff val="40000"/>
                </a:schemeClr>
              </a:solidFill>
            </a:ln>
          </p:spPr>
          <p:style>
            <a:lnRef idx="1">
              <a:schemeClr val="dk1"/>
            </a:lnRef>
            <a:fillRef idx="0">
              <a:schemeClr val="dk1"/>
            </a:fillRef>
            <a:effectRef idx="0">
              <a:schemeClr val="dk1"/>
            </a:effectRef>
            <a:fontRef idx="minor">
              <a:schemeClr val="tx1"/>
            </a:fontRef>
          </p:style>
        </p:cxnSp>
        <p:sp>
          <p:nvSpPr>
            <p:cNvPr id="34" name="文本框 33"/>
            <p:cNvSpPr txBox="1"/>
            <p:nvPr/>
          </p:nvSpPr>
          <p:spPr>
            <a:xfrm>
              <a:off x="4627" y="8431"/>
              <a:ext cx="2612" cy="900"/>
            </a:xfrm>
            <a:prstGeom prst="rect">
              <a:avLst/>
            </a:prstGeom>
            <a:noFill/>
          </p:spPr>
          <p:txBody>
            <a:bodyPr wrap="square" rtlCol="0">
              <a:spAutoFit/>
            </a:bodyPr>
            <a:lstStyle/>
            <a:p>
              <a:pPr marL="285750" indent="-285750">
                <a:buFont typeface="Wingdings" panose="05000000000000000000" charset="0"/>
                <a:buChar char="l"/>
              </a:pPr>
              <a:r>
                <a:rPr lang="zh-CN" altLang="en-US" sz="1800" dirty="0">
                  <a:solidFill>
                    <a:schemeClr val="tx1"/>
                  </a:solidFill>
                  <a:latin typeface="微软雅黑" panose="020B0503020204020204" charset="-122"/>
                  <a:ea typeface="微软雅黑" panose="020B0503020204020204" charset="-122"/>
                </a:rPr>
                <a:t>碰撞提醒</a:t>
              </a:r>
              <a:endParaRPr lang="zh-CN" altLang="en-US" sz="1800" dirty="0">
                <a:solidFill>
                  <a:schemeClr val="tx1"/>
                </a:solidFill>
                <a:latin typeface="微软雅黑" panose="020B0503020204020204" charset="-122"/>
                <a:ea typeface="微软雅黑" panose="020B0503020204020204" charset="-122"/>
              </a:endParaRPr>
            </a:p>
          </p:txBody>
        </p:sp>
        <p:cxnSp>
          <p:nvCxnSpPr>
            <p:cNvPr id="35" name="直接连接符 34"/>
            <p:cNvCxnSpPr/>
            <p:nvPr/>
          </p:nvCxnSpPr>
          <p:spPr>
            <a:xfrm>
              <a:off x="6899" y="6898"/>
              <a:ext cx="0" cy="1580"/>
            </a:xfrm>
            <a:prstGeom prst="line">
              <a:avLst/>
            </a:prstGeom>
            <a:ln w="31750">
              <a:solidFill>
                <a:schemeClr val="accent3">
                  <a:lumMod val="60000"/>
                  <a:lumOff val="40000"/>
                </a:schemeClr>
              </a:solidFill>
            </a:ln>
          </p:spPr>
          <p:style>
            <a:lnRef idx="1">
              <a:schemeClr val="dk1"/>
            </a:lnRef>
            <a:fillRef idx="0">
              <a:schemeClr val="dk1"/>
            </a:fillRef>
            <a:effectRef idx="0">
              <a:schemeClr val="dk1"/>
            </a:effectRef>
            <a:fontRef idx="minor">
              <a:schemeClr val="tx1"/>
            </a:fontRef>
          </p:style>
        </p:cxnSp>
        <p:sp>
          <p:nvSpPr>
            <p:cNvPr id="36" name="文本框 35"/>
            <p:cNvSpPr txBox="1"/>
            <p:nvPr/>
          </p:nvSpPr>
          <p:spPr>
            <a:xfrm>
              <a:off x="6923" y="8431"/>
              <a:ext cx="2612" cy="900"/>
            </a:xfrm>
            <a:prstGeom prst="rect">
              <a:avLst/>
            </a:prstGeom>
            <a:noFill/>
          </p:spPr>
          <p:txBody>
            <a:bodyPr wrap="square" rtlCol="0">
              <a:spAutoFit/>
            </a:bodyPr>
            <a:lstStyle/>
            <a:p>
              <a:pPr marL="285750" indent="-285750">
                <a:buFont typeface="Wingdings" panose="05000000000000000000" charset="0"/>
                <a:buChar char="l"/>
              </a:pPr>
              <a:r>
                <a:rPr lang="zh-CN" altLang="en-US" sz="1800" dirty="0">
                  <a:solidFill>
                    <a:schemeClr val="tx1"/>
                  </a:solidFill>
                  <a:latin typeface="微软雅黑" panose="020B0503020204020204" charset="-122"/>
                  <a:ea typeface="微软雅黑" panose="020B0503020204020204" charset="-122"/>
                </a:rPr>
                <a:t>警告制动</a:t>
              </a:r>
              <a:endParaRPr lang="zh-CN" altLang="en-US" sz="1800" dirty="0">
                <a:solidFill>
                  <a:schemeClr val="tx1"/>
                </a:solidFill>
                <a:latin typeface="微软雅黑" panose="020B0503020204020204" charset="-122"/>
                <a:ea typeface="微软雅黑" panose="020B0503020204020204" charset="-122"/>
              </a:endParaRPr>
            </a:p>
          </p:txBody>
        </p:sp>
        <p:sp>
          <p:nvSpPr>
            <p:cNvPr id="37" name="文本框 36"/>
            <p:cNvSpPr txBox="1"/>
            <p:nvPr/>
          </p:nvSpPr>
          <p:spPr>
            <a:xfrm>
              <a:off x="10118" y="8458"/>
              <a:ext cx="2612" cy="900"/>
            </a:xfrm>
            <a:prstGeom prst="rect">
              <a:avLst/>
            </a:prstGeom>
            <a:noFill/>
          </p:spPr>
          <p:txBody>
            <a:bodyPr wrap="square" rtlCol="0">
              <a:spAutoFit/>
            </a:bodyPr>
            <a:lstStyle/>
            <a:p>
              <a:pPr marL="285750" indent="-285750">
                <a:buFont typeface="Wingdings" panose="05000000000000000000" charset="0"/>
                <a:buChar char="l"/>
              </a:pPr>
              <a:r>
                <a:rPr lang="zh-CN" altLang="en-US" sz="1800" dirty="0">
                  <a:solidFill>
                    <a:schemeClr val="tx1"/>
                  </a:solidFill>
                  <a:latin typeface="微软雅黑" panose="020B0503020204020204" charset="-122"/>
                  <a:ea typeface="微软雅黑" panose="020B0503020204020204" charset="-122"/>
                </a:rPr>
                <a:t>主动制动</a:t>
              </a:r>
              <a:endParaRPr lang="zh-CN" altLang="en-US" sz="1800" dirty="0">
                <a:solidFill>
                  <a:schemeClr val="tx1"/>
                </a:solidFill>
                <a:latin typeface="微软雅黑" panose="020B0503020204020204" charset="-122"/>
                <a:ea typeface="微软雅黑" panose="020B0503020204020204" charset="-122"/>
              </a:endParaRPr>
            </a:p>
          </p:txBody>
        </p:sp>
        <p:cxnSp>
          <p:nvCxnSpPr>
            <p:cNvPr id="38" name="直接连接符 37"/>
            <p:cNvCxnSpPr/>
            <p:nvPr/>
          </p:nvCxnSpPr>
          <p:spPr>
            <a:xfrm flipH="1">
              <a:off x="8537" y="6632"/>
              <a:ext cx="531" cy="497"/>
            </a:xfrm>
            <a:prstGeom prst="line">
              <a:avLst/>
            </a:prstGeom>
            <a:ln w="31750">
              <a:solidFill>
                <a:srgbClr val="FF0000"/>
              </a:solidFill>
            </a:ln>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a:off x="8537" y="7105"/>
              <a:ext cx="0" cy="1373"/>
            </a:xfrm>
            <a:prstGeom prst="line">
              <a:avLst/>
            </a:prstGeom>
            <a:ln w="31750">
              <a:solidFill>
                <a:schemeClr val="accent3">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a:off x="11128" y="7155"/>
              <a:ext cx="7" cy="1420"/>
            </a:xfrm>
            <a:prstGeom prst="line">
              <a:avLst/>
            </a:prstGeom>
            <a:ln w="31750">
              <a:solidFill>
                <a:schemeClr val="accent3">
                  <a:lumMod val="60000"/>
                  <a:lumOff val="40000"/>
                </a:schemeClr>
              </a:solidFill>
            </a:ln>
          </p:spPr>
          <p:style>
            <a:lnRef idx="1">
              <a:schemeClr val="dk1"/>
            </a:lnRef>
            <a:fillRef idx="0">
              <a:schemeClr val="dk1"/>
            </a:fillRef>
            <a:effectRef idx="0">
              <a:schemeClr val="dk1"/>
            </a:effectRef>
            <a:fontRef idx="minor">
              <a:schemeClr val="tx1"/>
            </a:fontRef>
          </p:style>
        </p:cxnSp>
        <p:sp>
          <p:nvSpPr>
            <p:cNvPr id="41" name="等腰三角形 40"/>
            <p:cNvSpPr/>
            <p:nvPr/>
          </p:nvSpPr>
          <p:spPr>
            <a:xfrm>
              <a:off x="8609"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42" name="等腰三角形 41"/>
            <p:cNvSpPr/>
            <p:nvPr/>
          </p:nvSpPr>
          <p:spPr>
            <a:xfrm>
              <a:off x="7430" y="7874"/>
              <a:ext cx="473" cy="473"/>
            </a:xfrm>
            <a:prstGeom prst="triangle">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grpSp>
      <p:sp>
        <p:nvSpPr>
          <p:cNvPr id="6" name="椭圆 5"/>
          <p:cNvSpPr/>
          <p:nvPr/>
        </p:nvSpPr>
        <p:spPr bwMode="auto">
          <a:xfrm>
            <a:off x="8264515" y="4749296"/>
            <a:ext cx="366062" cy="369796"/>
          </a:xfrm>
          <a:prstGeom prst="ellipse">
            <a:avLst/>
          </a:prstGeom>
          <a:solidFill>
            <a:srgbClr val="FF0000"/>
          </a:solidFill>
          <a:ln w="952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0" fontAlgn="base" latinLnBrk="0" hangingPunct="0">
              <a:lnSpc>
                <a:spcPts val="3350"/>
              </a:lnSpc>
              <a:spcBef>
                <a:spcPct val="0"/>
              </a:spcBef>
              <a:spcAft>
                <a:spcPct val="0"/>
              </a:spcAft>
              <a:buClrTx/>
              <a:buSzTx/>
              <a:buFontTx/>
              <a:buNone/>
            </a:pPr>
            <a:endParaRPr kumimoji="0" lang="zh-CN" altLang="en-US" sz="2100" b="1"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3995" y="897890"/>
            <a:ext cx="8891905" cy="624840"/>
          </a:xfrm>
        </p:spPr>
        <p:txBody>
          <a:bodyPr>
            <a:normAutofit/>
          </a:bodyPr>
          <a:lstStyle/>
          <a:p>
            <a:pPr marL="287020" lvl="1" indent="-285750">
              <a:buFont typeface="Wingdings" panose="05000000000000000000" charset="0"/>
              <a:buChar char="Ø"/>
            </a:pPr>
            <a:r>
              <a:rPr lang="zh-CN" altLang="en-US" sz="2000" b="1" dirty="0">
                <a:latin typeface="宋体" panose="02010600030101010101" pitchFamily="2" charset="-122"/>
                <a:ea typeface="宋体" panose="02010600030101010101" pitchFamily="2" charset="-122"/>
              </a:rPr>
              <a:t>工作原理框架图</a:t>
            </a:r>
            <a:endParaRPr lang="zh-CN" altLang="en-US" sz="2000" b="1" dirty="0">
              <a:latin typeface="宋体" panose="02010600030101010101" pitchFamily="2" charset="-122"/>
              <a:ea typeface="宋体" panose="02010600030101010101" pitchFamily="2" charset="-122"/>
            </a:endParaRPr>
          </a:p>
        </p:txBody>
      </p:sp>
      <p:grpSp>
        <p:nvGrpSpPr>
          <p:cNvPr id="20" name="组合 19"/>
          <p:cNvGrpSpPr/>
          <p:nvPr/>
        </p:nvGrpSpPr>
        <p:grpSpPr>
          <a:xfrm>
            <a:off x="3208133" y="2247155"/>
            <a:ext cx="3579507" cy="2775462"/>
            <a:chOff x="8194" y="4283"/>
            <a:chExt cx="5466" cy="4591"/>
          </a:xfrm>
        </p:grpSpPr>
        <p:sp>
          <p:nvSpPr>
            <p:cNvPr id="27" name="Rectangle 26"/>
            <p:cNvSpPr/>
            <p:nvPr/>
          </p:nvSpPr>
          <p:spPr>
            <a:xfrm>
              <a:off x="10036" y="4283"/>
              <a:ext cx="1253" cy="45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30000"/>
                </a:lnSpc>
              </a:pPr>
              <a:r>
                <a:rPr lang="en-US" altLang="zh-CN" sz="1800" b="0" dirty="0">
                  <a:solidFill>
                    <a:schemeClr val="tx1"/>
                  </a:solidFill>
                  <a:latin typeface="微软雅黑" panose="020B0503020204020204" charset="-122"/>
                  <a:ea typeface="微软雅黑" panose="020B0503020204020204" charset="-122"/>
                </a:rPr>
                <a:t>CAN</a:t>
              </a: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r>
                <a:rPr lang="zh-CN" altLang="en-US" sz="1800" b="0" dirty="0">
                  <a:solidFill>
                    <a:schemeClr val="tx1"/>
                  </a:solidFill>
                  <a:latin typeface="微软雅黑" panose="020B0503020204020204" charset="-122"/>
                  <a:ea typeface="微软雅黑" panose="020B0503020204020204" charset="-122"/>
                </a:rPr>
                <a:t>网络</a:t>
              </a: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en-US" altLang="zh-CN" sz="1800" b="0" dirty="0">
                <a:solidFill>
                  <a:schemeClr val="tx1"/>
                </a:solidFill>
                <a:latin typeface="微软雅黑" panose="020B0503020204020204" charset="-122"/>
                <a:ea typeface="微软雅黑" panose="020B0503020204020204" charset="-122"/>
              </a:endParaRPr>
            </a:p>
            <a:p>
              <a:pPr algn="ctr">
                <a:lnSpc>
                  <a:spcPct val="30000"/>
                </a:lnSpc>
              </a:pPr>
              <a:endParaRPr lang="zh-CN" altLang="en-US" sz="1800" b="0" dirty="0">
                <a:solidFill>
                  <a:schemeClr val="tx1"/>
                </a:solidFill>
                <a:latin typeface="微软雅黑" panose="020B0503020204020204" charset="-122"/>
                <a:ea typeface="微软雅黑" panose="020B0503020204020204" charset="-122"/>
              </a:endParaRPr>
            </a:p>
          </p:txBody>
        </p:sp>
        <p:sp>
          <p:nvSpPr>
            <p:cNvPr id="5" name="Rectangle 3"/>
            <p:cNvSpPr/>
            <p:nvPr/>
          </p:nvSpPr>
          <p:spPr>
            <a:xfrm>
              <a:off x="8194" y="4375"/>
              <a:ext cx="1348" cy="4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anose="020B0503020204020204" charset="-122"/>
                  <a:ea typeface="微软雅黑" panose="020B0503020204020204" charset="-122"/>
                </a:rPr>
                <a:t>多功能摄像头控制模块</a:t>
              </a:r>
              <a:endParaRPr lang="zh-CN" altLang="en-US" sz="1800" b="0" dirty="0">
                <a:solidFill>
                  <a:schemeClr val="bg1"/>
                </a:solidFill>
                <a:latin typeface="微软雅黑" panose="020B0503020204020204" charset="-122"/>
                <a:ea typeface="微软雅黑" panose="020B0503020204020204" charset="-122"/>
              </a:endParaRPr>
            </a:p>
          </p:txBody>
        </p:sp>
        <p:sp>
          <p:nvSpPr>
            <p:cNvPr id="21" name="Rounded Rectangle 12"/>
            <p:cNvSpPr/>
            <p:nvPr/>
          </p:nvSpPr>
          <p:spPr>
            <a:xfrm>
              <a:off x="12320" y="7285"/>
              <a:ext cx="1340" cy="6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0" dirty="0">
                  <a:solidFill>
                    <a:schemeClr val="bg1"/>
                  </a:solidFill>
                  <a:latin typeface="微软雅黑" panose="020B0503020204020204" charset="-122"/>
                  <a:ea typeface="微软雅黑" panose="020B0503020204020204" charset="-122"/>
                </a:rPr>
                <a:t>ESP</a:t>
              </a:r>
              <a:endParaRPr lang="en-US" altLang="zh-CN" sz="1800" b="0" dirty="0">
                <a:solidFill>
                  <a:schemeClr val="bg1"/>
                </a:solidFill>
                <a:latin typeface="微软雅黑" panose="020B0503020204020204" charset="-122"/>
                <a:ea typeface="微软雅黑" panose="020B0503020204020204" charset="-122"/>
              </a:endParaRPr>
            </a:p>
          </p:txBody>
        </p:sp>
        <p:sp>
          <p:nvSpPr>
            <p:cNvPr id="22" name="Rounded Rectangle 13"/>
            <p:cNvSpPr/>
            <p:nvPr/>
          </p:nvSpPr>
          <p:spPr>
            <a:xfrm>
              <a:off x="12320" y="5825"/>
              <a:ext cx="1340" cy="7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0" dirty="0">
                  <a:solidFill>
                    <a:schemeClr val="bg1"/>
                  </a:solidFill>
                  <a:latin typeface="微软雅黑" panose="020B0503020204020204" charset="-122"/>
                  <a:ea typeface="微软雅黑" panose="020B0503020204020204" charset="-122"/>
                </a:rPr>
                <a:t>IC</a:t>
              </a:r>
              <a:endParaRPr lang="en-US" altLang="zh-CN" sz="1800" b="0" dirty="0">
                <a:solidFill>
                  <a:schemeClr val="bg1"/>
                </a:solidFill>
                <a:latin typeface="微软雅黑" panose="020B0503020204020204" charset="-122"/>
                <a:ea typeface="微软雅黑" panose="020B0503020204020204" charset="-122"/>
              </a:endParaRPr>
            </a:p>
          </p:txBody>
        </p:sp>
        <p:cxnSp>
          <p:nvCxnSpPr>
            <p:cNvPr id="24" name="Straight Arrow Connector 15"/>
            <p:cNvCxnSpPr/>
            <p:nvPr/>
          </p:nvCxnSpPr>
          <p:spPr>
            <a:xfrm>
              <a:off x="9554" y="6169"/>
              <a:ext cx="276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16"/>
            <p:cNvCxnSpPr/>
            <p:nvPr/>
          </p:nvCxnSpPr>
          <p:spPr>
            <a:xfrm>
              <a:off x="9554" y="7537"/>
              <a:ext cx="276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0" name="Rounded Rectangle 13"/>
          <p:cNvSpPr/>
          <p:nvPr/>
        </p:nvSpPr>
        <p:spPr>
          <a:xfrm>
            <a:off x="7354454" y="3999520"/>
            <a:ext cx="1179901" cy="4229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800" b="0" dirty="0">
                <a:solidFill>
                  <a:schemeClr val="bg1"/>
                </a:solidFill>
                <a:latin typeface="微软雅黑" panose="020B0503020204020204" charset="-122"/>
                <a:ea typeface="微软雅黑" panose="020B0503020204020204" charset="-122"/>
              </a:rPr>
              <a:t>BCM</a:t>
            </a:r>
            <a:endParaRPr lang="en-US" altLang="zh-CN" sz="1800" b="0" dirty="0">
              <a:solidFill>
                <a:schemeClr val="bg1"/>
              </a:solidFill>
              <a:latin typeface="微软雅黑" panose="020B0503020204020204" charset="-122"/>
              <a:ea typeface="微软雅黑" panose="020B0503020204020204" charset="-122"/>
            </a:endParaRPr>
          </a:p>
        </p:txBody>
      </p:sp>
      <p:cxnSp>
        <p:nvCxnSpPr>
          <p:cNvPr id="31" name="Straight Arrow Connector 16"/>
          <p:cNvCxnSpPr/>
          <p:nvPr/>
        </p:nvCxnSpPr>
        <p:spPr>
          <a:xfrm>
            <a:off x="6829519" y="4211008"/>
            <a:ext cx="493752" cy="3334"/>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Rounded Rectangle 13"/>
          <p:cNvSpPr/>
          <p:nvPr/>
        </p:nvSpPr>
        <p:spPr>
          <a:xfrm>
            <a:off x="7392721" y="4875632"/>
            <a:ext cx="1179900" cy="5072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00" b="0" dirty="0">
                <a:solidFill>
                  <a:schemeClr val="bg1"/>
                </a:solidFill>
                <a:latin typeface="微软雅黑" panose="020B0503020204020204" charset="-122"/>
                <a:ea typeface="微软雅黑" panose="020B0503020204020204" charset="-122"/>
              </a:rPr>
              <a:t>制动灯</a:t>
            </a:r>
            <a:endParaRPr lang="zh-CN" altLang="en-US" sz="1800" b="0" dirty="0">
              <a:solidFill>
                <a:schemeClr val="bg1"/>
              </a:solidFill>
              <a:latin typeface="微软雅黑" panose="020B0503020204020204" charset="-122"/>
              <a:ea typeface="微软雅黑" panose="020B0503020204020204" charset="-122"/>
            </a:endParaRPr>
          </a:p>
        </p:txBody>
      </p:sp>
      <p:cxnSp>
        <p:nvCxnSpPr>
          <p:cNvPr id="33" name="Straight Arrow Connector 16"/>
          <p:cNvCxnSpPr>
            <a:endCxn id="32" idx="0"/>
          </p:cNvCxnSpPr>
          <p:nvPr/>
        </p:nvCxnSpPr>
        <p:spPr>
          <a:xfrm flipH="1">
            <a:off x="7966796" y="4422496"/>
            <a:ext cx="8389" cy="453136"/>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Rounded Rectangle 12"/>
          <p:cNvSpPr/>
          <p:nvPr/>
        </p:nvSpPr>
        <p:spPr>
          <a:xfrm>
            <a:off x="5910118" y="2269653"/>
            <a:ext cx="877523" cy="3669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anose="020B0503020204020204" charset="-122"/>
                <a:ea typeface="微软雅黑" panose="020B0503020204020204" charset="-122"/>
              </a:rPr>
              <a:t>音响</a:t>
            </a:r>
            <a:endParaRPr lang="zh-CN" altLang="en-US" sz="1800" b="0" dirty="0">
              <a:solidFill>
                <a:schemeClr val="bg1"/>
              </a:solidFill>
              <a:latin typeface="微软雅黑" panose="020B0503020204020204" charset="-122"/>
              <a:ea typeface="微软雅黑" panose="020B0503020204020204" charset="-122"/>
            </a:endParaRPr>
          </a:p>
        </p:txBody>
      </p:sp>
      <p:cxnSp>
        <p:nvCxnSpPr>
          <p:cNvPr id="7" name="Straight Arrow Connector 16"/>
          <p:cNvCxnSpPr/>
          <p:nvPr/>
        </p:nvCxnSpPr>
        <p:spPr>
          <a:xfrm>
            <a:off x="6787469" y="2451362"/>
            <a:ext cx="493752" cy="3334"/>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Rounded Rectangle 12"/>
          <p:cNvSpPr/>
          <p:nvPr/>
        </p:nvSpPr>
        <p:spPr>
          <a:xfrm>
            <a:off x="7339340" y="2269018"/>
            <a:ext cx="1256431" cy="3669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anose="020B0503020204020204" charset="-122"/>
                <a:ea typeface="微软雅黑" panose="020B0503020204020204" charset="-122"/>
              </a:rPr>
              <a:t>功放</a:t>
            </a:r>
            <a:endParaRPr lang="zh-CN" altLang="en-US" sz="1800" b="0" dirty="0">
              <a:solidFill>
                <a:schemeClr val="bg1"/>
              </a:solidFill>
              <a:latin typeface="微软雅黑" panose="020B0503020204020204" charset="-122"/>
              <a:ea typeface="微软雅黑" panose="020B0503020204020204" charset="-122"/>
            </a:endParaRPr>
          </a:p>
        </p:txBody>
      </p:sp>
      <p:cxnSp>
        <p:nvCxnSpPr>
          <p:cNvPr id="9" name="Straight Arrow Connector 16"/>
          <p:cNvCxnSpPr>
            <a:stCxn id="8" idx="2"/>
            <a:endCxn id="10" idx="0"/>
          </p:cNvCxnSpPr>
          <p:nvPr/>
        </p:nvCxnSpPr>
        <p:spPr>
          <a:xfrm flipH="1">
            <a:off x="7966286" y="2635976"/>
            <a:ext cx="1905" cy="44704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ounded Rectangle 12"/>
          <p:cNvSpPr/>
          <p:nvPr/>
        </p:nvSpPr>
        <p:spPr>
          <a:xfrm>
            <a:off x="7316190" y="3082764"/>
            <a:ext cx="1299342" cy="5558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anose="020B0503020204020204" charset="-122"/>
                <a:ea typeface="微软雅黑" panose="020B0503020204020204" charset="-122"/>
              </a:rPr>
              <a:t>音响喇叭</a:t>
            </a:r>
            <a:endParaRPr lang="zh-CN" altLang="en-US" sz="1800" b="0" dirty="0">
              <a:solidFill>
                <a:schemeClr val="bg1"/>
              </a:solidFill>
              <a:latin typeface="微软雅黑" panose="020B0503020204020204" charset="-122"/>
              <a:ea typeface="微软雅黑" panose="020B0503020204020204" charset="-122"/>
            </a:endParaRPr>
          </a:p>
        </p:txBody>
      </p:sp>
      <p:cxnSp>
        <p:nvCxnSpPr>
          <p:cNvPr id="11" name="Straight Arrow Connector 15"/>
          <p:cNvCxnSpPr/>
          <p:nvPr/>
        </p:nvCxnSpPr>
        <p:spPr>
          <a:xfrm>
            <a:off x="4098754" y="2454734"/>
            <a:ext cx="1811364"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transition>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3522" name="Picture 10" descr="golf_5_neu3"/>
          <p:cNvPicPr>
            <a:picLocks noChangeAspect="1"/>
          </p:cNvPicPr>
          <p:nvPr/>
        </p:nvPicPr>
        <p:blipFill>
          <a:blip r:embed="rId1"/>
          <a:stretch>
            <a:fillRect/>
          </a:stretch>
        </p:blipFill>
        <p:spPr>
          <a:xfrm>
            <a:off x="4800600" y="2185035"/>
            <a:ext cx="6629400" cy="3522663"/>
          </a:xfrm>
          <a:prstGeom prst="rect">
            <a:avLst/>
          </a:prstGeom>
          <a:noFill/>
          <a:ln w="9525">
            <a:noFill/>
          </a:ln>
        </p:spPr>
      </p:pic>
      <p:pic>
        <p:nvPicPr>
          <p:cNvPr id="363523" name="Picture 11" descr="VAS5051_klein"/>
          <p:cNvPicPr>
            <a:picLocks noChangeAspect="1"/>
          </p:cNvPicPr>
          <p:nvPr/>
        </p:nvPicPr>
        <p:blipFill>
          <a:blip r:embed="rId2"/>
          <a:stretch>
            <a:fillRect/>
          </a:stretch>
        </p:blipFill>
        <p:spPr>
          <a:xfrm>
            <a:off x="2070100" y="1506538"/>
            <a:ext cx="2060575" cy="4332287"/>
          </a:xfrm>
          <a:prstGeom prst="rect">
            <a:avLst/>
          </a:prstGeom>
          <a:noFill/>
          <a:ln w="9525">
            <a:noFill/>
          </a:ln>
        </p:spPr>
      </p:pic>
      <p:sp>
        <p:nvSpPr>
          <p:cNvPr id="363526" name="矩形 1"/>
          <p:cNvSpPr/>
          <p:nvPr/>
        </p:nvSpPr>
        <p:spPr>
          <a:xfrm>
            <a:off x="298768" y="914083"/>
            <a:ext cx="2480310" cy="398780"/>
          </a:xfrm>
          <a:prstGeom prst="rect">
            <a:avLst/>
          </a:prstGeom>
          <a:noFill/>
          <a:ln w="9525">
            <a:noFill/>
          </a:ln>
        </p:spPr>
        <p:txBody>
          <a:bodyPr wrap="none" anchor="t">
            <a:spAutoFit/>
          </a:bodyPr>
          <a:p>
            <a:pPr algn="ctr" eaLnBrk="0" hangingPunct="0">
              <a:spcBef>
                <a:spcPct val="50000"/>
              </a:spcBef>
            </a:pPr>
            <a:r>
              <a:rPr lang="zh-CN" altLang="en-US" sz="2000" b="1" dirty="0">
                <a:solidFill>
                  <a:srgbClr val="000000"/>
                </a:solidFill>
                <a:latin typeface="宋体" panose="02010600030101010101" pitchFamily="2" charset="-122"/>
                <a:ea typeface="宋体" panose="02010600030101010101" pitchFamily="2" charset="-122"/>
              </a:rPr>
              <a:t>制定工作计划并实施</a:t>
            </a:r>
            <a:endParaRPr lang="zh-CN" altLang="en-US" sz="2000" b="1" dirty="0">
              <a:solidFill>
                <a:srgbClr val="000000"/>
              </a:solidFill>
              <a:latin typeface="宋体" panose="02010600030101010101" pitchFamily="2" charset="-122"/>
              <a:ea typeface="宋体" panose="02010600030101010101" pitchFamily="2" charset="-122"/>
            </a:endParaRPr>
          </a:p>
        </p:txBody>
      </p:sp>
      <p:sp>
        <p:nvSpPr>
          <p:cNvPr id="4" name="标题 1"/>
          <p:cNvSpPr/>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pic>
        <p:nvPicPr>
          <p:cNvPr id="68612" name="Picture 4"/>
          <p:cNvPicPr>
            <a:picLocks noChangeAspect="1"/>
          </p:cNvPicPr>
          <p:nvPr/>
        </p:nvPicPr>
        <p:blipFill>
          <a:blip r:embed="rId1"/>
          <a:stretch>
            <a:fillRect/>
          </a:stretch>
        </p:blipFill>
        <p:spPr>
          <a:xfrm>
            <a:off x="1191260" y="2971800"/>
            <a:ext cx="3162300" cy="2434590"/>
          </a:xfrm>
          <a:prstGeom prst="rect">
            <a:avLst/>
          </a:prstGeom>
          <a:noFill/>
          <a:ln w="9525">
            <a:noFill/>
          </a:ln>
        </p:spPr>
      </p:pic>
      <p:sp>
        <p:nvSpPr>
          <p:cNvPr id="5" name="文本框 4"/>
          <p:cNvSpPr txBox="1"/>
          <p:nvPr/>
        </p:nvSpPr>
        <p:spPr>
          <a:xfrm>
            <a:off x="457200" y="1061085"/>
            <a:ext cx="1833880" cy="398780"/>
          </a:xfrm>
          <a:prstGeom prst="rect">
            <a:avLst/>
          </a:prstGeom>
          <a:noFill/>
        </p:spPr>
        <p:txBody>
          <a:bodyPr wrap="none" rtlCol="0" anchor="t">
            <a:spAutoFit/>
          </a:bodyPr>
          <a:p>
            <a:r>
              <a:rPr lang="zh-CN" altLang="en-US"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1</a:t>
            </a:r>
            <a:r>
              <a:rPr lang="zh-CN" altLang="en-US" sz="2000" dirty="0">
                <a:latin typeface="宋体" panose="02010600030101010101" pitchFamily="2" charset="-122"/>
                <a:ea typeface="宋体" panose="02010600030101010101" pitchFamily="2" charset="-122"/>
                <a:sym typeface="+mn-ea"/>
              </a:rPr>
              <a:t>）气囊组件</a:t>
            </a:r>
            <a:endParaRPr lang="zh-CN" altLang="en-US" sz="2000">
              <a:latin typeface="宋体" panose="02010600030101010101" pitchFamily="2" charset="-122"/>
            </a:endParaRPr>
          </a:p>
        </p:txBody>
      </p:sp>
      <p:sp>
        <p:nvSpPr>
          <p:cNvPr id="6" name="文本框 5"/>
          <p:cNvSpPr txBox="1"/>
          <p:nvPr/>
        </p:nvSpPr>
        <p:spPr>
          <a:xfrm>
            <a:off x="1191260" y="1599565"/>
            <a:ext cx="6024880" cy="398780"/>
          </a:xfrm>
          <a:prstGeom prst="rect">
            <a:avLst/>
          </a:prstGeom>
          <a:noFill/>
        </p:spPr>
        <p:txBody>
          <a:bodyPr wrap="none" rtlCol="0" anchor="t">
            <a:spAutoFit/>
          </a:bodyPr>
          <a:p>
            <a:pPr indent="0" eaLnBrk="1" hangingPunct="1">
              <a:spcBef>
                <a:spcPct val="0"/>
              </a:spcBef>
              <a:buClrTx/>
              <a:buSzTx/>
              <a:buFont typeface="Wingdings" panose="05000000000000000000" pitchFamily="2" charset="2"/>
              <a:buNone/>
            </a:pPr>
            <a:r>
              <a:rPr lang="zh-CN" altLang="en-US" sz="2000" dirty="0">
                <a:solidFill>
                  <a:schemeClr val="tx1"/>
                </a:solidFill>
                <a:latin typeface="宋体" panose="02010600030101010101" pitchFamily="2" charset="-122"/>
                <a:ea typeface="宋体" panose="02010600030101010101" pitchFamily="2" charset="-122"/>
                <a:sym typeface="+mn-ea"/>
              </a:rPr>
              <a:t>由气体发生器、点火器、气囊、饰盖和底板等组成。</a:t>
            </a:r>
            <a:endParaRPr lang="zh-CN" altLang="en-US" sz="2000" dirty="0">
              <a:solidFill>
                <a:schemeClr val="tx1"/>
              </a:solidFill>
              <a:latin typeface="宋体" panose="02010600030101010101" pitchFamily="2" charset="-122"/>
              <a:ea typeface="宋体" panose="02010600030101010101" pitchFamily="2" charset="-122"/>
              <a:sym typeface="+mn-ea"/>
            </a:endParaRPr>
          </a:p>
        </p:txBody>
      </p:sp>
      <p:pic>
        <p:nvPicPr>
          <p:cNvPr id="69634" name="Picture 2" descr="0"/>
          <p:cNvPicPr>
            <a:picLocks noChangeAspect="1"/>
          </p:cNvPicPr>
          <p:nvPr/>
        </p:nvPicPr>
        <p:blipFill>
          <a:blip r:embed="rId2"/>
          <a:stretch>
            <a:fillRect/>
          </a:stretch>
        </p:blipFill>
        <p:spPr>
          <a:xfrm>
            <a:off x="5074285" y="3154680"/>
            <a:ext cx="3154045" cy="2068195"/>
          </a:xfrm>
          <a:prstGeom prst="rect">
            <a:avLst/>
          </a:prstGeom>
          <a:noFill/>
          <a:ln w="9525">
            <a:noFill/>
          </a:ln>
        </p:spPr>
      </p:pic>
      <p:pic>
        <p:nvPicPr>
          <p:cNvPr id="82948" name="Picture 4" descr="安全气囊－２"/>
          <p:cNvPicPr>
            <a:picLocks noChangeAspect="1"/>
          </p:cNvPicPr>
          <p:nvPr/>
        </p:nvPicPr>
        <p:blipFill>
          <a:blip r:embed="rId3"/>
          <a:stretch>
            <a:fillRect/>
          </a:stretch>
        </p:blipFill>
        <p:spPr>
          <a:xfrm>
            <a:off x="9139555" y="3229610"/>
            <a:ext cx="2657475" cy="199326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pic>
        <p:nvPicPr>
          <p:cNvPr id="74757" name="Picture 5" descr="9-11"/>
          <p:cNvPicPr>
            <a:picLocks noChangeAspect="1"/>
          </p:cNvPicPr>
          <p:nvPr/>
        </p:nvPicPr>
        <p:blipFill>
          <a:blip r:embed="rId1"/>
          <a:stretch>
            <a:fillRect/>
          </a:stretch>
        </p:blipFill>
        <p:spPr>
          <a:xfrm>
            <a:off x="3580765" y="2672715"/>
            <a:ext cx="5030470" cy="2273935"/>
          </a:xfrm>
          <a:prstGeom prst="rect">
            <a:avLst/>
          </a:prstGeom>
          <a:noFill/>
          <a:ln w="9525">
            <a:noFill/>
          </a:ln>
        </p:spPr>
      </p:pic>
      <p:sp>
        <p:nvSpPr>
          <p:cNvPr id="4" name="文本框 3"/>
          <p:cNvSpPr txBox="1"/>
          <p:nvPr/>
        </p:nvSpPr>
        <p:spPr>
          <a:xfrm>
            <a:off x="538480" y="1087755"/>
            <a:ext cx="10828020" cy="1938020"/>
          </a:xfrm>
          <a:prstGeom prst="rect">
            <a:avLst/>
          </a:prstGeom>
          <a:noFill/>
        </p:spPr>
        <p:txBody>
          <a:bodyPr wrap="square" rtlCol="0" anchor="t">
            <a:spAutoFit/>
          </a:bodyPr>
          <a:p>
            <a:pPr marL="285750" indent="-285750" eaLnBrk="1" hangingPunct="1">
              <a:lnSpc>
                <a:spcPct val="150000"/>
              </a:lnSpc>
              <a:buClr>
                <a:srgbClr val="FF0066"/>
              </a:buClr>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位置：点火器安装在气体发生器内部中央位置。</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285750" indent="-285750" eaLnBrk="1" hangingPunct="1">
              <a:lnSpc>
                <a:spcPct val="150000"/>
              </a:lnSpc>
              <a:buClr>
                <a:srgbClr val="FF0066"/>
              </a:buClr>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工作过程：当</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SRS ECU</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发出点火指令时，电热丝电路接通，电热丝迅速红热引爆引药，引爆炸药瞬间爆炸产生热量，药筒内温度和压力急剧升高并冲破药筒，使充气剂受热分解释放氮气充入气囊。    </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2028190" y="5565775"/>
            <a:ext cx="8135620" cy="1014730"/>
          </a:xfrm>
          <a:prstGeom prst="rect">
            <a:avLst/>
          </a:prstGeom>
          <a:noFill/>
        </p:spPr>
        <p:txBody>
          <a:bodyPr wrap="square" rtlCol="0" anchor="t">
            <a:spAutoFit/>
          </a:bodyPr>
          <a:p>
            <a:pPr algn="ctr" eaLnBrk="1" hangingPunct="1"/>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引爆炸药；</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药筒；</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引药；</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电热丝；</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陶瓷片；</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永久磁铁； </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ctr" eaLnBrk="1" hangingPunct="1"/>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引出导线；</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绝缘套管；</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绝缘垫片；</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10-</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电极；</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11-</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电热头；</a:t>
            </a:r>
            <a:r>
              <a:rPr lang="zh-CN"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药托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08225" name="矩形 1"/>
          <p:cNvSpPr/>
          <p:nvPr/>
        </p:nvSpPr>
        <p:spPr>
          <a:xfrm>
            <a:off x="344488" y="1039495"/>
            <a:ext cx="4619625" cy="460375"/>
          </a:xfrm>
          <a:prstGeom prst="rect">
            <a:avLst/>
          </a:prstGeom>
          <a:noFill/>
          <a:ln w="9525">
            <a:noFill/>
          </a:ln>
        </p:spPr>
        <p:txBody>
          <a:bodyPr wrap="none" anchor="t">
            <a:spAutoFit/>
          </a:bodyPr>
          <a:p>
            <a:pPr eaLnBrk="0" hangingPunct="0"/>
            <a:r>
              <a:rPr lang="zh-CN" altLang="en-US"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2</a:t>
            </a:r>
            <a:r>
              <a:rPr lang="zh-CN" altLang="en-US" sz="2400" dirty="0">
                <a:latin typeface="Arial" panose="020B0604020202020204" pitchFamily="34" charset="0"/>
                <a:ea typeface="宋体" panose="02010600030101010101" pitchFamily="2" charset="-122"/>
              </a:rPr>
              <a:t>）</a:t>
            </a:r>
            <a:r>
              <a:rPr lang="zh-CN" altLang="en-US" sz="2400" dirty="0">
                <a:latin typeface="Arial" panose="020B0604020202020204" pitchFamily="34" charset="0"/>
                <a:ea typeface="宋体" panose="02010600030101010101" pitchFamily="2" charset="-122"/>
              </a:rPr>
              <a:t>安全气囊控制单元与报警灯</a:t>
            </a:r>
            <a:endParaRPr lang="zh-CN" altLang="en-US" sz="2400" dirty="0">
              <a:latin typeface="Arial" panose="020B0604020202020204" pitchFamily="34" charset="0"/>
              <a:ea typeface="宋体" panose="02010600030101010101" pitchFamily="2" charset="-122"/>
            </a:endParaRPr>
          </a:p>
        </p:txBody>
      </p:sp>
      <p:pic>
        <p:nvPicPr>
          <p:cNvPr id="308226" name="图片 2"/>
          <p:cNvPicPr>
            <a:picLocks noChangeAspect="1"/>
          </p:cNvPicPr>
          <p:nvPr/>
        </p:nvPicPr>
        <p:blipFill>
          <a:blip r:embed="rId1"/>
          <a:stretch>
            <a:fillRect/>
          </a:stretch>
        </p:blipFill>
        <p:spPr>
          <a:xfrm>
            <a:off x="6625590" y="2008505"/>
            <a:ext cx="3986213" cy="3097213"/>
          </a:xfrm>
          <a:prstGeom prst="rect">
            <a:avLst/>
          </a:prstGeom>
          <a:noFill/>
          <a:ln w="9525">
            <a:noFill/>
          </a:ln>
        </p:spPr>
      </p:pic>
      <p:pic>
        <p:nvPicPr>
          <p:cNvPr id="308227" name="图片 3"/>
          <p:cNvPicPr>
            <a:picLocks noChangeAspect="1"/>
          </p:cNvPicPr>
          <p:nvPr/>
        </p:nvPicPr>
        <p:blipFill>
          <a:blip r:embed="rId2"/>
          <a:stretch>
            <a:fillRect/>
          </a:stretch>
        </p:blipFill>
        <p:spPr>
          <a:xfrm>
            <a:off x="1052830" y="2008505"/>
            <a:ext cx="4946650" cy="2568575"/>
          </a:xfrm>
          <a:prstGeom prst="rect">
            <a:avLst/>
          </a:prstGeom>
          <a:noFill/>
          <a:ln w="9525">
            <a:noFill/>
          </a:ln>
        </p:spPr>
      </p:pic>
      <p:sp>
        <p:nvSpPr>
          <p:cNvPr id="308228" name="文本框 4"/>
          <p:cNvSpPr txBox="1"/>
          <p:nvPr/>
        </p:nvSpPr>
        <p:spPr>
          <a:xfrm>
            <a:off x="2441893" y="5661025"/>
            <a:ext cx="3240087" cy="398780"/>
          </a:xfrm>
          <a:prstGeom prst="rect">
            <a:avLst/>
          </a:prstGeom>
          <a:noFill/>
          <a:ln w="9525">
            <a:noFill/>
          </a:ln>
        </p:spPr>
        <p:txBody>
          <a:bodyPr anchor="t">
            <a:spAutoFit/>
          </a:bodyPr>
          <a:p>
            <a:pPr algn="ctr" eaLnBrk="0" hangingPunct="0"/>
            <a:r>
              <a:rPr lang="zh-CN" altLang="en-US" sz="2000" dirty="0">
                <a:latin typeface="宋体" panose="02010600030101010101" pitchFamily="2" charset="-122"/>
                <a:ea typeface="宋体" panose="02010600030101010101" pitchFamily="2" charset="-122"/>
              </a:rPr>
              <a:t>安全气囊控制单元</a:t>
            </a:r>
            <a:endParaRPr lang="zh-CN" altLang="en-US" sz="2000" dirty="0">
              <a:latin typeface="宋体" panose="02010600030101010101" pitchFamily="2" charset="-122"/>
              <a:ea typeface="宋体" panose="02010600030101010101" pitchFamily="2" charset="-122"/>
            </a:endParaRPr>
          </a:p>
        </p:txBody>
      </p:sp>
      <p:sp>
        <p:nvSpPr>
          <p:cNvPr id="308229" name="文本框 5"/>
          <p:cNvSpPr txBox="1"/>
          <p:nvPr/>
        </p:nvSpPr>
        <p:spPr>
          <a:xfrm>
            <a:off x="6891338" y="5660708"/>
            <a:ext cx="3240087" cy="398780"/>
          </a:xfrm>
          <a:prstGeom prst="rect">
            <a:avLst/>
          </a:prstGeom>
          <a:noFill/>
          <a:ln w="9525">
            <a:noFill/>
          </a:ln>
        </p:spPr>
        <p:txBody>
          <a:bodyPr anchor="t">
            <a:spAutoFit/>
          </a:bodyPr>
          <a:p>
            <a:pPr algn="ctr" eaLnBrk="0" hangingPunct="0"/>
            <a:r>
              <a:rPr lang="zh-CN" altLang="en-US" sz="2000" dirty="0">
                <a:latin typeface="宋体" panose="02010600030101010101" pitchFamily="2" charset="-122"/>
                <a:ea typeface="宋体" panose="02010600030101010101" pitchFamily="2" charset="-122"/>
              </a:rPr>
              <a:t>安全气囊指示灯</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9" name="Picture 4" descr="s353_159"/>
          <p:cNvPicPr>
            <a:picLocks noChangeAspect="1"/>
          </p:cNvPicPr>
          <p:nvPr/>
        </p:nvPicPr>
        <p:blipFill>
          <a:blip r:embed="rId1"/>
          <a:stretch>
            <a:fillRect/>
          </a:stretch>
        </p:blipFill>
        <p:spPr>
          <a:xfrm>
            <a:off x="2256155" y="2118995"/>
            <a:ext cx="8404225" cy="3816350"/>
          </a:xfrm>
          <a:prstGeom prst="rect">
            <a:avLst/>
          </a:prstGeom>
          <a:noFill/>
          <a:ln w="9525">
            <a:noFill/>
          </a:ln>
        </p:spPr>
      </p:pic>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08225" name="矩形 1"/>
          <p:cNvSpPr/>
          <p:nvPr/>
        </p:nvSpPr>
        <p:spPr>
          <a:xfrm>
            <a:off x="344488" y="1039495"/>
            <a:ext cx="2486025" cy="460375"/>
          </a:xfrm>
          <a:prstGeom prst="rect">
            <a:avLst/>
          </a:prstGeom>
          <a:noFill/>
          <a:ln w="9525">
            <a:noFill/>
          </a:ln>
        </p:spPr>
        <p:txBody>
          <a:bodyPr wrap="none" anchor="t">
            <a:spAutoFit/>
          </a:bodyPr>
          <a:p>
            <a:pPr eaLnBrk="0" hangingPunct="0"/>
            <a:r>
              <a:rPr lang="zh-CN" altLang="en-US"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3</a:t>
            </a:r>
            <a:r>
              <a:rPr lang="zh-CN" altLang="en-US" sz="2400" dirty="0">
                <a:latin typeface="Arial" panose="020B0604020202020204" pitchFamily="34" charset="0"/>
                <a:ea typeface="宋体" panose="02010600030101010101" pitchFamily="2" charset="-122"/>
              </a:rPr>
              <a:t>）碰撞传感器</a:t>
            </a: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299085" y="116151"/>
            <a:ext cx="9189720" cy="604840"/>
          </a:xfrm>
        </p:spPr>
        <p:txBody>
          <a:bodyPr vert="horz" rtlCol="0">
            <a:noAutofit/>
          </a:bodyPr>
          <a:lstStyle>
            <a:lvl1pPr algn="l" defTabSz="914400" rtl="0" eaLnBrk="1" latinLnBrk="0" hangingPunct="1">
              <a:lnSpc>
                <a:spcPct val="90000"/>
              </a:lnSpc>
              <a:spcBef>
                <a:spcPct val="0"/>
              </a:spcBef>
              <a:buNone/>
              <a:defRPr sz="2800" kern="1200">
                <a:solidFill>
                  <a:srgbClr val="B60005"/>
                </a:solidFill>
                <a:latin typeface="微软雅黑" panose="020B0503020204020204" charset="-122"/>
                <a:ea typeface="微软雅黑" panose="020B0503020204020204" charset="-122"/>
                <a:cs typeface="微软雅黑" panose="020B0503020204020204" charset="-122"/>
              </a:defRPr>
            </a:lvl1pPr>
          </a:lstStyle>
          <a:p>
            <a:pPr lvl="0" algn="l">
              <a:buClrTx/>
              <a:buSzTx/>
              <a:buFontTx/>
            </a:pPr>
            <a:r>
              <a:rPr kumimoji="1">
                <a:sym typeface="+mn-ea"/>
              </a:rPr>
              <a:t>任务2：事故车安全系统部件更换</a:t>
            </a:r>
            <a:endParaRPr kumimoji="1">
              <a:sym typeface="+mn-ea"/>
            </a:endParaRPr>
          </a:p>
        </p:txBody>
      </p:sp>
      <p:sp>
        <p:nvSpPr>
          <p:cNvPr id="310273" name="矩形 1"/>
          <p:cNvSpPr/>
          <p:nvPr/>
        </p:nvSpPr>
        <p:spPr>
          <a:xfrm>
            <a:off x="344488" y="1039495"/>
            <a:ext cx="4924425" cy="460375"/>
          </a:xfrm>
          <a:prstGeom prst="rect">
            <a:avLst/>
          </a:prstGeom>
          <a:noFill/>
          <a:ln w="9525">
            <a:noFill/>
          </a:ln>
        </p:spPr>
        <p:txBody>
          <a:bodyPr wrap="none" anchor="t">
            <a:spAutoFit/>
          </a:bodyPr>
          <a:p>
            <a:pPr eaLnBrk="0" hangingPunct="0"/>
            <a:r>
              <a:rPr lang="zh-CN" altLang="en-US"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4</a:t>
            </a:r>
            <a:r>
              <a:rPr lang="zh-CN" altLang="en-US" sz="2400" dirty="0">
                <a:latin typeface="Arial" panose="020B0604020202020204" pitchFamily="34" charset="0"/>
                <a:ea typeface="宋体" panose="02010600030101010101" pitchFamily="2" charset="-122"/>
              </a:rPr>
              <a:t>）</a:t>
            </a:r>
            <a:r>
              <a:rPr lang="zh-CN" altLang="en-US" sz="2400" dirty="0">
                <a:latin typeface="Arial" panose="020B0604020202020204" pitchFamily="34" charset="0"/>
                <a:ea typeface="宋体" panose="02010600030101010101" pitchFamily="2" charset="-122"/>
              </a:rPr>
              <a:t>安全气囊系统保险机构与线束</a:t>
            </a:r>
            <a:endParaRPr lang="zh-CN" altLang="en-US" sz="2400" dirty="0">
              <a:latin typeface="Arial" panose="020B0604020202020204" pitchFamily="34" charset="0"/>
              <a:ea typeface="宋体" panose="02010600030101010101" pitchFamily="2" charset="-122"/>
            </a:endParaRPr>
          </a:p>
        </p:txBody>
      </p:sp>
      <p:pic>
        <p:nvPicPr>
          <p:cNvPr id="310275" name="Picture 32" descr="8"/>
          <p:cNvPicPr>
            <a:picLocks noChangeAspect="1"/>
          </p:cNvPicPr>
          <p:nvPr/>
        </p:nvPicPr>
        <p:blipFill>
          <a:blip r:embed="rId1"/>
          <a:stretch>
            <a:fillRect/>
          </a:stretch>
        </p:blipFill>
        <p:spPr>
          <a:xfrm>
            <a:off x="2074545" y="2192020"/>
            <a:ext cx="3887788" cy="2566988"/>
          </a:xfrm>
          <a:prstGeom prst="rect">
            <a:avLst/>
          </a:prstGeom>
          <a:noFill/>
          <a:ln w="9525">
            <a:noFill/>
          </a:ln>
        </p:spPr>
      </p:pic>
      <p:sp>
        <p:nvSpPr>
          <p:cNvPr id="310276" name="Rectangle 29"/>
          <p:cNvSpPr txBox="1"/>
          <p:nvPr/>
        </p:nvSpPr>
        <p:spPr>
          <a:xfrm>
            <a:off x="7222490" y="5562283"/>
            <a:ext cx="2016125" cy="427037"/>
          </a:xfrm>
          <a:prstGeom prst="rect">
            <a:avLst/>
          </a:prstGeom>
          <a:noFill/>
          <a:ln w="9525">
            <a:noFill/>
          </a:ln>
        </p:spPr>
        <p:txBody>
          <a:bodyPr anchor="t"/>
          <a:p>
            <a:pPr>
              <a:spcAft>
                <a:spcPct val="25000"/>
              </a:spcAft>
            </a:pPr>
            <a:r>
              <a:rPr lang="zh-CN" altLang="de-DE" sz="2000" dirty="0">
                <a:latin typeface="宋体" panose="02010600030101010101" pitchFamily="2" charset="-122"/>
                <a:ea typeface="宋体" panose="02010600030101010101" pitchFamily="2" charset="-122"/>
              </a:rPr>
              <a:t>带短路桥的插头</a:t>
            </a:r>
            <a:endParaRPr lang="zh-CN" altLang="de-DE" sz="2000" dirty="0">
              <a:latin typeface="宋体" panose="02010600030101010101" pitchFamily="2" charset="-122"/>
              <a:ea typeface="宋体" panose="02010600030101010101" pitchFamily="2" charset="-122"/>
            </a:endParaRPr>
          </a:p>
        </p:txBody>
      </p:sp>
      <p:sp>
        <p:nvSpPr>
          <p:cNvPr id="310277" name="Text Box 18"/>
          <p:cNvSpPr txBox="1"/>
          <p:nvPr/>
        </p:nvSpPr>
        <p:spPr>
          <a:xfrm>
            <a:off x="1858645" y="1974533"/>
            <a:ext cx="2808288" cy="307340"/>
          </a:xfrm>
          <a:prstGeom prst="rect">
            <a:avLst/>
          </a:prstGeom>
          <a:noFill/>
          <a:ln w="19050">
            <a:noFill/>
          </a:ln>
        </p:spPr>
        <p:txBody>
          <a:bodyPr lIns="0" tIns="0" rIns="0" bIns="0" anchor="t">
            <a:spAutoFit/>
          </a:bodyPr>
          <a:p>
            <a:pPr algn="ctr" eaLnBrk="0" hangingPunct="0">
              <a:spcBef>
                <a:spcPct val="50000"/>
              </a:spcBef>
            </a:pPr>
            <a:r>
              <a:rPr lang="zh-CN" altLang="de-DE" sz="2000" dirty="0">
                <a:solidFill>
                  <a:schemeClr val="tx2"/>
                </a:solidFill>
                <a:latin typeface="宋体" panose="02010600030101010101" pitchFamily="2" charset="-122"/>
                <a:ea typeface="宋体" panose="02010600030101010101" pitchFamily="2" charset="-122"/>
              </a:rPr>
              <a:t>短路桥</a:t>
            </a:r>
            <a:endParaRPr lang="zh-CN" altLang="de-DE" sz="2000" dirty="0">
              <a:solidFill>
                <a:schemeClr val="tx2"/>
              </a:solidFill>
              <a:latin typeface="宋体" panose="02010600030101010101" pitchFamily="2" charset="-122"/>
              <a:ea typeface="宋体" panose="02010600030101010101" pitchFamily="2" charset="-122"/>
            </a:endParaRPr>
          </a:p>
        </p:txBody>
      </p:sp>
      <p:sp>
        <p:nvSpPr>
          <p:cNvPr id="310278" name="Text Box 19"/>
          <p:cNvSpPr txBox="1"/>
          <p:nvPr/>
        </p:nvSpPr>
        <p:spPr>
          <a:xfrm>
            <a:off x="2980690" y="5562600"/>
            <a:ext cx="1873250" cy="307340"/>
          </a:xfrm>
          <a:prstGeom prst="rect">
            <a:avLst/>
          </a:prstGeom>
          <a:noFill/>
          <a:ln w="19050">
            <a:noFill/>
          </a:ln>
        </p:spPr>
        <p:txBody>
          <a:bodyPr lIns="0" tIns="0" rIns="0" bIns="0" anchor="t">
            <a:spAutoFit/>
          </a:bodyPr>
          <a:p>
            <a:pPr eaLnBrk="0" hangingPunct="0">
              <a:spcBef>
                <a:spcPct val="50000"/>
              </a:spcBef>
            </a:pPr>
            <a:r>
              <a:rPr lang="zh-CN" altLang="de-DE" sz="2000" dirty="0">
                <a:solidFill>
                  <a:schemeClr val="tx1"/>
                </a:solidFill>
                <a:latin typeface="宋体" panose="02010600030101010101" pitchFamily="2" charset="-122"/>
                <a:ea typeface="宋体" panose="02010600030101010101" pitchFamily="2" charset="-122"/>
              </a:rPr>
              <a:t>插塞接头</a:t>
            </a:r>
            <a:endParaRPr lang="zh-CN" altLang="de-DE" sz="2000" dirty="0">
              <a:solidFill>
                <a:schemeClr val="tx1"/>
              </a:solidFill>
              <a:latin typeface="宋体" panose="02010600030101010101" pitchFamily="2" charset="-122"/>
              <a:ea typeface="宋体" panose="02010600030101010101" pitchFamily="2" charset="-122"/>
            </a:endParaRPr>
          </a:p>
        </p:txBody>
      </p:sp>
      <p:sp>
        <p:nvSpPr>
          <p:cNvPr id="310279" name="AutoShape 24"/>
          <p:cNvSpPr/>
          <p:nvPr/>
        </p:nvSpPr>
        <p:spPr>
          <a:xfrm rot="2700000">
            <a:off x="2885758" y="2604770"/>
            <a:ext cx="1079500" cy="177800"/>
          </a:xfrm>
          <a:prstGeom prst="rightArrow">
            <a:avLst>
              <a:gd name="adj1" fmla="val 50000"/>
              <a:gd name="adj2" fmla="val 151729"/>
            </a:avLst>
          </a:prstGeom>
          <a:solidFill>
            <a:schemeClr val="accent2"/>
          </a:solidFill>
          <a:ln w="12700" cap="flat" cmpd="sng">
            <a:solidFill>
              <a:schemeClr val="tx1"/>
            </a:solidFill>
            <a:prstDash val="solid"/>
            <a:miter/>
            <a:headEnd type="none" w="med" len="med"/>
            <a:tailEnd type="none" w="med" len="med"/>
          </a:ln>
        </p:spPr>
        <p:txBody>
          <a:bodyPr wrap="none" anchor="ctr"/>
          <a:p>
            <a:endParaRPr lang="zh-CN" altLang="en-US" sz="3200" dirty="0">
              <a:latin typeface="Arial" panose="020B0604020202020204" pitchFamily="34" charset="0"/>
              <a:ea typeface="宋体" panose="02010600030101010101" pitchFamily="2" charset="-122"/>
            </a:endParaRPr>
          </a:p>
        </p:txBody>
      </p:sp>
      <p:sp>
        <p:nvSpPr>
          <p:cNvPr id="310280" name="AutoShape 25"/>
          <p:cNvSpPr/>
          <p:nvPr/>
        </p:nvSpPr>
        <p:spPr>
          <a:xfrm rot="-4172620">
            <a:off x="2282508" y="4574858"/>
            <a:ext cx="1366837" cy="198437"/>
          </a:xfrm>
          <a:prstGeom prst="rightArrow">
            <a:avLst>
              <a:gd name="adj1" fmla="val 44879"/>
              <a:gd name="adj2" fmla="val 142862"/>
            </a:avLst>
          </a:prstGeom>
          <a:solidFill>
            <a:schemeClr val="accent2"/>
          </a:solidFill>
          <a:ln w="12700" cap="flat" cmpd="sng">
            <a:solidFill>
              <a:schemeClr val="tx1"/>
            </a:solidFill>
            <a:prstDash val="solid"/>
            <a:miter/>
            <a:headEnd type="none" w="med" len="med"/>
            <a:tailEnd type="none" w="med" len="med"/>
          </a:ln>
        </p:spPr>
        <p:txBody>
          <a:bodyPr wrap="none" anchor="ctr"/>
          <a:p>
            <a:endParaRPr lang="zh-CN" altLang="en-US" sz="3200" dirty="0">
              <a:latin typeface="Arial" panose="020B0604020202020204" pitchFamily="34" charset="0"/>
              <a:ea typeface="宋体" panose="02010600030101010101" pitchFamily="2" charset="-122"/>
            </a:endParaRPr>
          </a:p>
        </p:txBody>
      </p:sp>
      <p:sp>
        <p:nvSpPr>
          <p:cNvPr id="310281" name="AutoShape 26"/>
          <p:cNvSpPr/>
          <p:nvPr/>
        </p:nvSpPr>
        <p:spPr>
          <a:xfrm rot="-5618141">
            <a:off x="1909445" y="4452620"/>
            <a:ext cx="1512888" cy="168275"/>
          </a:xfrm>
          <a:prstGeom prst="rightArrow">
            <a:avLst>
              <a:gd name="adj1" fmla="val 55962"/>
              <a:gd name="adj2" fmla="val 155087"/>
            </a:avLst>
          </a:prstGeom>
          <a:solidFill>
            <a:schemeClr val="accent2"/>
          </a:solidFill>
          <a:ln w="12700" cap="flat" cmpd="sng">
            <a:solidFill>
              <a:schemeClr val="tx1"/>
            </a:solidFill>
            <a:prstDash val="solid"/>
            <a:miter/>
            <a:headEnd type="none" w="med" len="med"/>
            <a:tailEnd type="none" w="med" len="med"/>
          </a:ln>
        </p:spPr>
        <p:txBody>
          <a:bodyPr wrap="none" anchor="ctr"/>
          <a:p>
            <a:endParaRPr lang="zh-CN" altLang="en-US" sz="3200" dirty="0">
              <a:latin typeface="Arial" panose="020B0604020202020204" pitchFamily="34" charset="0"/>
              <a:ea typeface="宋体" panose="02010600030101010101" pitchFamily="2" charset="-122"/>
            </a:endParaRPr>
          </a:p>
        </p:txBody>
      </p:sp>
      <p:pic>
        <p:nvPicPr>
          <p:cNvPr id="310282" name="Picture 27" descr="Kurzschlussbruecke1"/>
          <p:cNvPicPr>
            <a:picLocks noChangeAspect="1"/>
          </p:cNvPicPr>
          <p:nvPr/>
        </p:nvPicPr>
        <p:blipFill>
          <a:blip r:embed="rId2"/>
          <a:stretch>
            <a:fillRect/>
          </a:stretch>
        </p:blipFill>
        <p:spPr>
          <a:xfrm>
            <a:off x="6322695" y="2125345"/>
            <a:ext cx="3816350" cy="2863850"/>
          </a:xfrm>
          <a:prstGeom prst="rect">
            <a:avLst/>
          </a:prstGeom>
          <a:noFill/>
          <a:ln w="9525">
            <a:noFill/>
          </a:ln>
        </p:spPr>
      </p:pic>
      <p:sp>
        <p:nvSpPr>
          <p:cNvPr id="310283" name="Rectangle 22"/>
          <p:cNvSpPr/>
          <p:nvPr/>
        </p:nvSpPr>
        <p:spPr>
          <a:xfrm>
            <a:off x="6346508" y="2130108"/>
            <a:ext cx="3803650" cy="2870200"/>
          </a:xfrm>
          <a:prstGeom prst="rect">
            <a:avLst/>
          </a:prstGeom>
          <a:noFill/>
          <a:ln w="25400" cap="flat" cmpd="sng">
            <a:solidFill>
              <a:schemeClr val="accent1"/>
            </a:solidFill>
            <a:prstDash val="solid"/>
            <a:miter/>
            <a:headEnd type="none" w="med" len="med"/>
            <a:tailEnd type="none" w="med" len="med"/>
          </a:ln>
        </p:spPr>
        <p:txBody>
          <a:bodyPr wrap="none" anchor="ctr"/>
          <a:p>
            <a:endParaRPr lang="zh-CN" altLang="en-US" sz="3200" dirty="0">
              <a:latin typeface="Arial" panose="020B0604020202020204" pitchFamily="34" charset="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PLACING_PICTURE_USER_VIEWPORT" val="{&quot;height&quot;:5395,&quot;width&quot;:85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Office 主题</Template>
  <TotalTime>0</TotalTime>
  <Words>4138</Words>
  <Application>WPS 演示</Application>
  <PresentationFormat>宽屏</PresentationFormat>
  <Paragraphs>424</Paragraphs>
  <Slides>46</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61" baseType="lpstr">
      <vt:lpstr>Arial</vt:lpstr>
      <vt:lpstr>宋体</vt:lpstr>
      <vt:lpstr>Wingdings</vt:lpstr>
      <vt:lpstr>微软雅黑</vt:lpstr>
      <vt:lpstr>Arial</vt:lpstr>
      <vt:lpstr>楷体_GB2312</vt:lpstr>
      <vt:lpstr>新宋体</vt:lpstr>
      <vt:lpstr>Arial Unicode MS</vt:lpstr>
      <vt:lpstr>等线</vt:lpstr>
      <vt:lpstr>Wingdings</vt:lpstr>
      <vt:lpstr>Arial Unicode MS</vt:lpstr>
      <vt:lpstr>Tahoma</vt:lpstr>
      <vt:lpstr>Times New Roman</vt:lpstr>
      <vt:lpstr>Office 主题</vt:lpstr>
      <vt:lpstr>Paint.Picture</vt:lpstr>
      <vt:lpstr>模块五：安全气囊检测与维修</vt:lpstr>
      <vt:lpstr>PowerPoint 演示文稿</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PowerPoint 演示文稿</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vt:lpstr>
      <vt:lpstr>任务2：事故车安全系统部件更换 </vt:lpstr>
      <vt:lpstr>任务2：事故车安全系统部件更换</vt:lpstr>
      <vt:lpstr>任务2：事故车安全系统部件更换</vt:lpstr>
      <vt:lpstr>PowerPoint 演示文稿</vt:lpstr>
      <vt:lpstr>（1）正面碰撞传感器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（4）安全气囊控制单元内置传感器</vt:lpstr>
      <vt:lpstr>（4）安全气囊控制单元内置传感器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孙乐春</cp:lastModifiedBy>
  <cp:revision>54</cp:revision>
  <dcterms:created xsi:type="dcterms:W3CDTF">2020-12-30T01:48:00Z</dcterms:created>
  <dcterms:modified xsi:type="dcterms:W3CDTF">2021-11-25T14:50:39Z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8A72BD5CFA854AFFB27625DDA1A9D817</vt:lpwstr>
  </property>
</Properties>
</file>